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 id="2147483775" r:id="rId2"/>
    <p:sldMasterId id="2147483781" r:id="rId3"/>
    <p:sldMasterId id="2147483787" r:id="rId4"/>
    <p:sldMasterId id="2147483799" r:id="rId5"/>
  </p:sldMasterIdLst>
  <p:notesMasterIdLst>
    <p:notesMasterId r:id="rId54"/>
  </p:notesMasterIdLst>
  <p:sldIdLst>
    <p:sldId id="367" r:id="rId6"/>
    <p:sldId id="368" r:id="rId7"/>
    <p:sldId id="269" r:id="rId8"/>
    <p:sldId id="337" r:id="rId9"/>
    <p:sldId id="366" r:id="rId10"/>
    <p:sldId id="318" r:id="rId11"/>
    <p:sldId id="341" r:id="rId12"/>
    <p:sldId id="333" r:id="rId13"/>
    <p:sldId id="338" r:id="rId14"/>
    <p:sldId id="335" r:id="rId15"/>
    <p:sldId id="324" r:id="rId16"/>
    <p:sldId id="319" r:id="rId17"/>
    <p:sldId id="321" r:id="rId18"/>
    <p:sldId id="322" r:id="rId19"/>
    <p:sldId id="325" r:id="rId20"/>
    <p:sldId id="320" r:id="rId21"/>
    <p:sldId id="330" r:id="rId22"/>
    <p:sldId id="331" r:id="rId23"/>
    <p:sldId id="342" r:id="rId24"/>
    <p:sldId id="326" r:id="rId25"/>
    <p:sldId id="344" r:id="rId26"/>
    <p:sldId id="308" r:id="rId27"/>
    <p:sldId id="343" r:id="rId28"/>
    <p:sldId id="345" r:id="rId29"/>
    <p:sldId id="346" r:id="rId30"/>
    <p:sldId id="369" r:id="rId31"/>
    <p:sldId id="347" r:id="rId32"/>
    <p:sldId id="348" r:id="rId33"/>
    <p:sldId id="349" r:id="rId34"/>
    <p:sldId id="350" r:id="rId35"/>
    <p:sldId id="351" r:id="rId36"/>
    <p:sldId id="352" r:id="rId37"/>
    <p:sldId id="353" r:id="rId38"/>
    <p:sldId id="363" r:id="rId39"/>
    <p:sldId id="354" r:id="rId40"/>
    <p:sldId id="361" r:id="rId41"/>
    <p:sldId id="371" r:id="rId42"/>
    <p:sldId id="355" r:id="rId43"/>
    <p:sldId id="370" r:id="rId44"/>
    <p:sldId id="356" r:id="rId45"/>
    <p:sldId id="357" r:id="rId46"/>
    <p:sldId id="358" r:id="rId47"/>
    <p:sldId id="359" r:id="rId48"/>
    <p:sldId id="360" r:id="rId49"/>
    <p:sldId id="372" r:id="rId50"/>
    <p:sldId id="362" r:id="rId51"/>
    <p:sldId id="364" r:id="rId52"/>
    <p:sldId id="365" r:id="rId53"/>
  </p:sldIdLst>
  <p:sldSz cx="15544800" cy="10058400"/>
  <p:notesSz cx="15544800" cy="10058400"/>
  <p:defaultTextStyle>
    <a:defPPr>
      <a:defRPr lang="en-US"/>
    </a:defPPr>
    <a:lvl1pPr marL="0" algn="l" defTabSz="456405" rtl="0" eaLnBrk="1" latinLnBrk="0" hangingPunct="1">
      <a:defRPr sz="1900" kern="1200">
        <a:solidFill>
          <a:schemeClr val="tx1"/>
        </a:solidFill>
        <a:latin typeface="+mn-lt"/>
        <a:ea typeface="+mn-ea"/>
        <a:cs typeface="+mn-cs"/>
      </a:defRPr>
    </a:lvl1pPr>
    <a:lvl2pPr marL="456405" algn="l" defTabSz="456405" rtl="0" eaLnBrk="1" latinLnBrk="0" hangingPunct="1">
      <a:defRPr sz="1900" kern="1200">
        <a:solidFill>
          <a:schemeClr val="tx1"/>
        </a:solidFill>
        <a:latin typeface="+mn-lt"/>
        <a:ea typeface="+mn-ea"/>
        <a:cs typeface="+mn-cs"/>
      </a:defRPr>
    </a:lvl2pPr>
    <a:lvl3pPr marL="912813" algn="l" defTabSz="456405" rtl="0" eaLnBrk="1" latinLnBrk="0" hangingPunct="1">
      <a:defRPr sz="1900" kern="1200">
        <a:solidFill>
          <a:schemeClr val="tx1"/>
        </a:solidFill>
        <a:latin typeface="+mn-lt"/>
        <a:ea typeface="+mn-ea"/>
        <a:cs typeface="+mn-cs"/>
      </a:defRPr>
    </a:lvl3pPr>
    <a:lvl4pPr marL="1369210" algn="l" defTabSz="456405" rtl="0" eaLnBrk="1" latinLnBrk="0" hangingPunct="1">
      <a:defRPr sz="1900" kern="1200">
        <a:solidFill>
          <a:schemeClr val="tx1"/>
        </a:solidFill>
        <a:latin typeface="+mn-lt"/>
        <a:ea typeface="+mn-ea"/>
        <a:cs typeface="+mn-cs"/>
      </a:defRPr>
    </a:lvl4pPr>
    <a:lvl5pPr marL="1825620" algn="l" defTabSz="456405" rtl="0" eaLnBrk="1" latinLnBrk="0" hangingPunct="1">
      <a:defRPr sz="1900" kern="1200">
        <a:solidFill>
          <a:schemeClr val="tx1"/>
        </a:solidFill>
        <a:latin typeface="+mn-lt"/>
        <a:ea typeface="+mn-ea"/>
        <a:cs typeface="+mn-cs"/>
      </a:defRPr>
    </a:lvl5pPr>
    <a:lvl6pPr marL="2282025" algn="l" defTabSz="456405" rtl="0" eaLnBrk="1" latinLnBrk="0" hangingPunct="1">
      <a:defRPr sz="1900" kern="1200">
        <a:solidFill>
          <a:schemeClr val="tx1"/>
        </a:solidFill>
        <a:latin typeface="+mn-lt"/>
        <a:ea typeface="+mn-ea"/>
        <a:cs typeface="+mn-cs"/>
      </a:defRPr>
    </a:lvl6pPr>
    <a:lvl7pPr marL="2738424" algn="l" defTabSz="456405" rtl="0" eaLnBrk="1" latinLnBrk="0" hangingPunct="1">
      <a:defRPr sz="1900" kern="1200">
        <a:solidFill>
          <a:schemeClr val="tx1"/>
        </a:solidFill>
        <a:latin typeface="+mn-lt"/>
        <a:ea typeface="+mn-ea"/>
        <a:cs typeface="+mn-cs"/>
      </a:defRPr>
    </a:lvl7pPr>
    <a:lvl8pPr marL="3194829" algn="l" defTabSz="456405" rtl="0" eaLnBrk="1" latinLnBrk="0" hangingPunct="1">
      <a:defRPr sz="1900" kern="1200">
        <a:solidFill>
          <a:schemeClr val="tx1"/>
        </a:solidFill>
        <a:latin typeface="+mn-lt"/>
        <a:ea typeface="+mn-ea"/>
        <a:cs typeface="+mn-cs"/>
      </a:defRPr>
    </a:lvl8pPr>
    <a:lvl9pPr marL="3651235" algn="l" defTabSz="456405"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B48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576" y="-664"/>
      </p:cViewPr>
      <p:guideLst>
        <p:guide orient="horz" pos="2879"/>
        <p:guide pos="216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35763"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805863" y="0"/>
            <a:ext cx="6735762" cy="503238"/>
          </a:xfrm>
          <a:prstGeom prst="rect">
            <a:avLst/>
          </a:prstGeom>
        </p:spPr>
        <p:txBody>
          <a:bodyPr vert="horz" lIns="91440" tIns="45720" rIns="91440" bIns="45720" rtlCol="0"/>
          <a:lstStyle>
            <a:lvl1pPr algn="r">
              <a:defRPr sz="1200"/>
            </a:lvl1pPr>
          </a:lstStyle>
          <a:p>
            <a:fld id="{5B827E75-DAF1-124C-BE62-DE74C05DF97F}" type="datetimeFigureOut">
              <a:rPr lang="en-US" smtClean="0"/>
              <a:t>9/10/17</a:t>
            </a:fld>
            <a:endParaRPr lang="en-US"/>
          </a:p>
        </p:txBody>
      </p:sp>
      <p:sp>
        <p:nvSpPr>
          <p:cNvPr id="4" name="Slide Image Placeholder 3"/>
          <p:cNvSpPr>
            <a:spLocks noGrp="1" noRot="1" noChangeAspect="1"/>
          </p:cNvSpPr>
          <p:nvPr>
            <p:ph type="sldImg" idx="2"/>
          </p:nvPr>
        </p:nvSpPr>
        <p:spPr>
          <a:xfrm>
            <a:off x="4857750" y="754063"/>
            <a:ext cx="5829300"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54163" y="4778375"/>
            <a:ext cx="12436475" cy="45259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6735763"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805863" y="9553575"/>
            <a:ext cx="6735762" cy="503238"/>
          </a:xfrm>
          <a:prstGeom prst="rect">
            <a:avLst/>
          </a:prstGeom>
        </p:spPr>
        <p:txBody>
          <a:bodyPr vert="horz" lIns="91440" tIns="45720" rIns="91440" bIns="45720" rtlCol="0" anchor="b"/>
          <a:lstStyle>
            <a:lvl1pPr algn="r">
              <a:defRPr sz="1200"/>
            </a:lvl1pPr>
          </a:lstStyle>
          <a:p>
            <a:fld id="{B7EA631F-580E-534D-818B-54A79235BB8F}" type="slidenum">
              <a:rPr lang="en-US" smtClean="0"/>
              <a:t>‹#›</a:t>
            </a:fld>
            <a:endParaRPr lang="en-US"/>
          </a:p>
        </p:txBody>
      </p:sp>
    </p:spTree>
    <p:extLst>
      <p:ext uri="{BB962C8B-B14F-4D97-AF65-F5344CB8AC3E}">
        <p14:creationId xmlns:p14="http://schemas.microsoft.com/office/powerpoint/2010/main" val="2731322877"/>
      </p:ext>
    </p:extLst>
  </p:cSld>
  <p:clrMap bg1="lt1" tx1="dk1" bg2="lt2" tx2="dk2" accent1="accent1" accent2="accent2" accent3="accent3" accent4="accent4" accent5="accent5" accent6="accent6" hlink="hlink" folHlink="folHlink"/>
  <p:notesStyle>
    <a:lvl1pPr marL="0" algn="l" defTabSz="456405" rtl="0" eaLnBrk="1" latinLnBrk="0" hangingPunct="1">
      <a:defRPr sz="1100" kern="1200">
        <a:solidFill>
          <a:schemeClr val="tx1"/>
        </a:solidFill>
        <a:latin typeface="+mn-lt"/>
        <a:ea typeface="+mn-ea"/>
        <a:cs typeface="+mn-cs"/>
      </a:defRPr>
    </a:lvl1pPr>
    <a:lvl2pPr marL="456405" algn="l" defTabSz="456405" rtl="0" eaLnBrk="1" latinLnBrk="0" hangingPunct="1">
      <a:defRPr sz="1100" kern="1200">
        <a:solidFill>
          <a:schemeClr val="tx1"/>
        </a:solidFill>
        <a:latin typeface="+mn-lt"/>
        <a:ea typeface="+mn-ea"/>
        <a:cs typeface="+mn-cs"/>
      </a:defRPr>
    </a:lvl2pPr>
    <a:lvl3pPr marL="912813" algn="l" defTabSz="456405" rtl="0" eaLnBrk="1" latinLnBrk="0" hangingPunct="1">
      <a:defRPr sz="1100" kern="1200">
        <a:solidFill>
          <a:schemeClr val="tx1"/>
        </a:solidFill>
        <a:latin typeface="+mn-lt"/>
        <a:ea typeface="+mn-ea"/>
        <a:cs typeface="+mn-cs"/>
      </a:defRPr>
    </a:lvl3pPr>
    <a:lvl4pPr marL="1369210" algn="l" defTabSz="456405" rtl="0" eaLnBrk="1" latinLnBrk="0" hangingPunct="1">
      <a:defRPr sz="1100" kern="1200">
        <a:solidFill>
          <a:schemeClr val="tx1"/>
        </a:solidFill>
        <a:latin typeface="+mn-lt"/>
        <a:ea typeface="+mn-ea"/>
        <a:cs typeface="+mn-cs"/>
      </a:defRPr>
    </a:lvl4pPr>
    <a:lvl5pPr marL="1825620" algn="l" defTabSz="456405" rtl="0" eaLnBrk="1" latinLnBrk="0" hangingPunct="1">
      <a:defRPr sz="1100" kern="1200">
        <a:solidFill>
          <a:schemeClr val="tx1"/>
        </a:solidFill>
        <a:latin typeface="+mn-lt"/>
        <a:ea typeface="+mn-ea"/>
        <a:cs typeface="+mn-cs"/>
      </a:defRPr>
    </a:lvl5pPr>
    <a:lvl6pPr marL="2282025" algn="l" defTabSz="456405" rtl="0" eaLnBrk="1" latinLnBrk="0" hangingPunct="1">
      <a:defRPr sz="1100" kern="1200">
        <a:solidFill>
          <a:schemeClr val="tx1"/>
        </a:solidFill>
        <a:latin typeface="+mn-lt"/>
        <a:ea typeface="+mn-ea"/>
        <a:cs typeface="+mn-cs"/>
      </a:defRPr>
    </a:lvl6pPr>
    <a:lvl7pPr marL="2738424" algn="l" defTabSz="456405" rtl="0" eaLnBrk="1" latinLnBrk="0" hangingPunct="1">
      <a:defRPr sz="1100" kern="1200">
        <a:solidFill>
          <a:schemeClr val="tx1"/>
        </a:solidFill>
        <a:latin typeface="+mn-lt"/>
        <a:ea typeface="+mn-ea"/>
        <a:cs typeface="+mn-cs"/>
      </a:defRPr>
    </a:lvl7pPr>
    <a:lvl8pPr marL="3194829" algn="l" defTabSz="456405" rtl="0" eaLnBrk="1" latinLnBrk="0" hangingPunct="1">
      <a:defRPr sz="1100" kern="1200">
        <a:solidFill>
          <a:schemeClr val="tx1"/>
        </a:solidFill>
        <a:latin typeface="+mn-lt"/>
        <a:ea typeface="+mn-ea"/>
        <a:cs typeface="+mn-cs"/>
      </a:defRPr>
    </a:lvl8pPr>
    <a:lvl9pPr marL="3651235" algn="l" defTabSz="456405"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EA631F-580E-534D-818B-54A79235BB8F}" type="slidenum">
              <a:rPr lang="en-US" smtClean="0"/>
              <a:t>1</a:t>
            </a:fld>
            <a:endParaRPr lang="en-US"/>
          </a:p>
        </p:txBody>
      </p:sp>
    </p:spTree>
    <p:extLst>
      <p:ext uri="{BB962C8B-B14F-4D97-AF65-F5344CB8AC3E}">
        <p14:creationId xmlns:p14="http://schemas.microsoft.com/office/powerpoint/2010/main" val="2106825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39C77-3D37-CE4F-B8E6-17579B145370}"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980326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39C77-3D37-CE4F-B8E6-17579B145370}"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98032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Arial" pitchFamily="34" charset="0"/>
                <a:ea typeface="ＭＳ Ｐゴシック" pitchFamily="34" charset="-128"/>
              </a:defRPr>
            </a:lvl1pPr>
            <a:lvl2pPr marL="1188651" indent="-457173" eaLnBrk="0" hangingPunct="0">
              <a:defRPr sz="3800">
                <a:solidFill>
                  <a:schemeClr val="tx1"/>
                </a:solidFill>
                <a:latin typeface="Arial" pitchFamily="34" charset="0"/>
                <a:ea typeface="ＭＳ Ｐゴシック" pitchFamily="34" charset="-128"/>
              </a:defRPr>
            </a:lvl2pPr>
            <a:lvl3pPr marL="1828694" indent="-365739" eaLnBrk="0" hangingPunct="0">
              <a:defRPr sz="3800">
                <a:solidFill>
                  <a:schemeClr val="tx1"/>
                </a:solidFill>
                <a:latin typeface="Arial" pitchFamily="34" charset="0"/>
                <a:ea typeface="ＭＳ Ｐゴシック" pitchFamily="34" charset="-128"/>
              </a:defRPr>
            </a:lvl3pPr>
            <a:lvl4pPr marL="2560172" indent="-365739" eaLnBrk="0" hangingPunct="0">
              <a:defRPr sz="3800">
                <a:solidFill>
                  <a:schemeClr val="tx1"/>
                </a:solidFill>
                <a:latin typeface="Arial" pitchFamily="34" charset="0"/>
                <a:ea typeface="ＭＳ Ｐゴシック" pitchFamily="34" charset="-128"/>
              </a:defRPr>
            </a:lvl4pPr>
            <a:lvl5pPr marL="3291649" indent="-365739" eaLnBrk="0" hangingPunct="0">
              <a:defRPr sz="3800">
                <a:solidFill>
                  <a:schemeClr val="tx1"/>
                </a:solidFill>
                <a:latin typeface="Arial" pitchFamily="34" charset="0"/>
                <a:ea typeface="ＭＳ Ｐゴシック" pitchFamily="34" charset="-128"/>
              </a:defRPr>
            </a:lvl5pPr>
            <a:lvl6pPr marL="4023128" indent="-365739" eaLnBrk="0" fontAlgn="base" hangingPunct="0">
              <a:spcBef>
                <a:spcPct val="0"/>
              </a:spcBef>
              <a:spcAft>
                <a:spcPct val="0"/>
              </a:spcAft>
              <a:defRPr sz="3800">
                <a:solidFill>
                  <a:schemeClr val="tx1"/>
                </a:solidFill>
                <a:latin typeface="Arial" pitchFamily="34" charset="0"/>
                <a:ea typeface="ＭＳ Ｐゴシック" pitchFamily="34" charset="-128"/>
              </a:defRPr>
            </a:lvl6pPr>
            <a:lvl7pPr marL="4754605" indent="-365739" eaLnBrk="0" fontAlgn="base" hangingPunct="0">
              <a:spcBef>
                <a:spcPct val="0"/>
              </a:spcBef>
              <a:spcAft>
                <a:spcPct val="0"/>
              </a:spcAft>
              <a:defRPr sz="3800">
                <a:solidFill>
                  <a:schemeClr val="tx1"/>
                </a:solidFill>
                <a:latin typeface="Arial" pitchFamily="34" charset="0"/>
                <a:ea typeface="ＭＳ Ｐゴシック" pitchFamily="34" charset="-128"/>
              </a:defRPr>
            </a:lvl7pPr>
            <a:lvl8pPr marL="5486083" indent="-365739" eaLnBrk="0" fontAlgn="base" hangingPunct="0">
              <a:spcBef>
                <a:spcPct val="0"/>
              </a:spcBef>
              <a:spcAft>
                <a:spcPct val="0"/>
              </a:spcAft>
              <a:defRPr sz="3800">
                <a:solidFill>
                  <a:schemeClr val="tx1"/>
                </a:solidFill>
                <a:latin typeface="Arial" pitchFamily="34" charset="0"/>
                <a:ea typeface="ＭＳ Ｐゴシック" pitchFamily="34" charset="-128"/>
              </a:defRPr>
            </a:lvl8pPr>
            <a:lvl9pPr marL="6217560" indent="-365739" eaLnBrk="0" fontAlgn="base" hangingPunct="0">
              <a:spcBef>
                <a:spcPct val="0"/>
              </a:spcBef>
              <a:spcAft>
                <a:spcPct val="0"/>
              </a:spcAft>
              <a:defRPr sz="3800">
                <a:solidFill>
                  <a:schemeClr val="tx1"/>
                </a:solidFill>
                <a:latin typeface="Arial" pitchFamily="34" charset="0"/>
                <a:ea typeface="ＭＳ Ｐゴシック" pitchFamily="34" charset="-128"/>
              </a:defRPr>
            </a:lvl9pPr>
          </a:lstStyle>
          <a:p>
            <a:pPr eaLnBrk="1" hangingPunct="1"/>
            <a:fld id="{284A3B33-769A-4AA4-B403-27594052FABA}" type="slidenum">
              <a:rPr lang="en-US" altLang="en-US" sz="1900"/>
              <a:pPr eaLnBrk="1" hangingPunct="1"/>
              <a:t>40</a:t>
            </a:fld>
            <a:endParaRPr lang="en-US" altLang="en-US" sz="1900"/>
          </a:p>
        </p:txBody>
      </p:sp>
      <p:sp>
        <p:nvSpPr>
          <p:cNvPr id="16387" name="Rectangle 7"/>
          <p:cNvSpPr txBox="1">
            <a:spLocks noGrp="1" noChangeArrowheads="1"/>
          </p:cNvSpPr>
          <p:nvPr/>
        </p:nvSpPr>
        <p:spPr bwMode="auto">
          <a:xfrm>
            <a:off x="8805125" y="9553735"/>
            <a:ext cx="673608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83" tIns="73142" rIns="146283" bIns="73142" anchor="b"/>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56458DA3-BDBA-4142-B293-4DA5B55DC525}" type="slidenum">
              <a:rPr lang="en-US" altLang="en-US" sz="1900"/>
              <a:pPr algn="r"/>
              <a:t>40</a:t>
            </a:fld>
            <a:endParaRPr lang="en-US" altLang="en-US" sz="1900"/>
          </a:p>
        </p:txBody>
      </p:sp>
      <p:sp>
        <p:nvSpPr>
          <p:cNvPr id="16388" name="Text Box 2"/>
          <p:cNvSpPr>
            <a:spLocks noGrp="1" noRot="1" noChangeAspect="1" noChangeArrowheads="1" noTextEdit="1"/>
          </p:cNvSpPr>
          <p:nvPr>
            <p:ph type="sldImg"/>
          </p:nvPr>
        </p:nvSpPr>
        <p:spPr>
          <a:xfrm>
            <a:off x="4862513" y="763588"/>
            <a:ext cx="5829300" cy="3771900"/>
          </a:xfrm>
          <a:ln/>
        </p:spPr>
      </p:sp>
      <p:sp>
        <p:nvSpPr>
          <p:cNvPr id="16389" name="Text Box 3"/>
          <p:cNvSpPr>
            <a:spLocks noGrp="1" noChangeArrowheads="1"/>
          </p:cNvSpPr>
          <p:nvPr>
            <p:ph type="body" idx="1"/>
          </p:nvPr>
        </p:nvSpPr>
        <p:spPr>
          <a:xfrm>
            <a:off x="1554482" y="4777740"/>
            <a:ext cx="12435839" cy="4435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83" tIns="73142" rIns="146283" bIns="73142" anchor="ctr"/>
          <a:lstStyle/>
          <a:p>
            <a:pPr eaLnBrk="1" hangingPunct="1"/>
            <a:endParaRPr lang="en-US" altLang="en-US" smtClean="0">
              <a:latin typeface="Arial"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chemeClr val="tx1"/>
                </a:solidFill>
                <a:latin typeface="Arial" pitchFamily="34" charset="0"/>
                <a:ea typeface="ＭＳ Ｐゴシック" pitchFamily="34" charset="-128"/>
              </a:defRPr>
            </a:lvl1pPr>
            <a:lvl2pPr marL="1188651" indent="-457173" eaLnBrk="0" hangingPunct="0">
              <a:defRPr sz="3800">
                <a:solidFill>
                  <a:schemeClr val="tx1"/>
                </a:solidFill>
                <a:latin typeface="Arial" pitchFamily="34" charset="0"/>
                <a:ea typeface="ＭＳ Ｐゴシック" pitchFamily="34" charset="-128"/>
              </a:defRPr>
            </a:lvl2pPr>
            <a:lvl3pPr marL="1828694" indent="-365739" eaLnBrk="0" hangingPunct="0">
              <a:defRPr sz="3800">
                <a:solidFill>
                  <a:schemeClr val="tx1"/>
                </a:solidFill>
                <a:latin typeface="Arial" pitchFamily="34" charset="0"/>
                <a:ea typeface="ＭＳ Ｐゴシック" pitchFamily="34" charset="-128"/>
              </a:defRPr>
            </a:lvl3pPr>
            <a:lvl4pPr marL="2560172" indent="-365739" eaLnBrk="0" hangingPunct="0">
              <a:defRPr sz="3800">
                <a:solidFill>
                  <a:schemeClr val="tx1"/>
                </a:solidFill>
                <a:latin typeface="Arial" pitchFamily="34" charset="0"/>
                <a:ea typeface="ＭＳ Ｐゴシック" pitchFamily="34" charset="-128"/>
              </a:defRPr>
            </a:lvl4pPr>
            <a:lvl5pPr marL="3291649" indent="-365739" eaLnBrk="0" hangingPunct="0">
              <a:defRPr sz="3800">
                <a:solidFill>
                  <a:schemeClr val="tx1"/>
                </a:solidFill>
                <a:latin typeface="Arial" pitchFamily="34" charset="0"/>
                <a:ea typeface="ＭＳ Ｐゴシック" pitchFamily="34" charset="-128"/>
              </a:defRPr>
            </a:lvl5pPr>
            <a:lvl6pPr marL="4023128" indent="-365739" eaLnBrk="0" fontAlgn="base" hangingPunct="0">
              <a:spcBef>
                <a:spcPct val="0"/>
              </a:spcBef>
              <a:spcAft>
                <a:spcPct val="0"/>
              </a:spcAft>
              <a:defRPr sz="3800">
                <a:solidFill>
                  <a:schemeClr val="tx1"/>
                </a:solidFill>
                <a:latin typeface="Arial" pitchFamily="34" charset="0"/>
                <a:ea typeface="ＭＳ Ｐゴシック" pitchFamily="34" charset="-128"/>
              </a:defRPr>
            </a:lvl6pPr>
            <a:lvl7pPr marL="4754605" indent="-365739" eaLnBrk="0" fontAlgn="base" hangingPunct="0">
              <a:spcBef>
                <a:spcPct val="0"/>
              </a:spcBef>
              <a:spcAft>
                <a:spcPct val="0"/>
              </a:spcAft>
              <a:defRPr sz="3800">
                <a:solidFill>
                  <a:schemeClr val="tx1"/>
                </a:solidFill>
                <a:latin typeface="Arial" pitchFamily="34" charset="0"/>
                <a:ea typeface="ＭＳ Ｐゴシック" pitchFamily="34" charset="-128"/>
              </a:defRPr>
            </a:lvl7pPr>
            <a:lvl8pPr marL="5486083" indent="-365739" eaLnBrk="0" fontAlgn="base" hangingPunct="0">
              <a:spcBef>
                <a:spcPct val="0"/>
              </a:spcBef>
              <a:spcAft>
                <a:spcPct val="0"/>
              </a:spcAft>
              <a:defRPr sz="3800">
                <a:solidFill>
                  <a:schemeClr val="tx1"/>
                </a:solidFill>
                <a:latin typeface="Arial" pitchFamily="34" charset="0"/>
                <a:ea typeface="ＭＳ Ｐゴシック" pitchFamily="34" charset="-128"/>
              </a:defRPr>
            </a:lvl8pPr>
            <a:lvl9pPr marL="6217560" indent="-365739" eaLnBrk="0" fontAlgn="base" hangingPunct="0">
              <a:spcBef>
                <a:spcPct val="0"/>
              </a:spcBef>
              <a:spcAft>
                <a:spcPct val="0"/>
              </a:spcAft>
              <a:defRPr sz="3800">
                <a:solidFill>
                  <a:schemeClr val="tx1"/>
                </a:solidFill>
                <a:latin typeface="Arial" pitchFamily="34" charset="0"/>
                <a:ea typeface="ＭＳ Ｐゴシック" pitchFamily="34" charset="-128"/>
              </a:defRPr>
            </a:lvl9pPr>
          </a:lstStyle>
          <a:p>
            <a:pPr eaLnBrk="1" hangingPunct="1"/>
            <a:fld id="{2121BC6F-BEE4-44A8-97B5-087C1039D6DA}" type="slidenum">
              <a:rPr lang="en-US" altLang="en-US" sz="1900"/>
              <a:pPr eaLnBrk="1" hangingPunct="1"/>
              <a:t>43</a:t>
            </a:fld>
            <a:endParaRPr lang="en-US" altLang="en-US" sz="1900"/>
          </a:p>
        </p:txBody>
      </p:sp>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rial" pitchFamily="34" charset="0"/>
              <a:ea typeface="ＭＳ Ｐゴシック" pitchFamily="34" charset="-128"/>
            </a:endParaRPr>
          </a:p>
        </p:txBody>
      </p:sp>
      <p:sp>
        <p:nvSpPr>
          <p:cNvPr id="20484" name="Slide Number Placeholder 3"/>
          <p:cNvSpPr txBox="1">
            <a:spLocks noGrp="1"/>
          </p:cNvSpPr>
          <p:nvPr/>
        </p:nvSpPr>
        <p:spPr bwMode="auto">
          <a:xfrm>
            <a:off x="8805125" y="9553735"/>
            <a:ext cx="673608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96" tIns="73148" rIns="146296" bIns="73148" anchor="b"/>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1EDF49DD-06E1-4703-85C4-778453471E9E}" type="slidenum">
              <a:rPr lang="en-US" altLang="en-US" sz="1900">
                <a:latin typeface="Calibri" pitchFamily="34" charset="0"/>
              </a:rPr>
              <a:pPr algn="r" eaLnBrk="1" hangingPunct="1"/>
              <a:t>43</a:t>
            </a:fld>
            <a:endParaRPr lang="en-US" altLang="en-US" sz="190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24"/>
            <a:ext cx="13213080" cy="2156036"/>
          </a:xfrm>
        </p:spPr>
        <p:txBody>
          <a:bodyPr/>
          <a:lstStyle/>
          <a:p>
            <a:r>
              <a:rPr lang="en-US" smtClean="0"/>
              <a:t>Click to edit Master title style</a:t>
            </a:r>
            <a:endParaRPr lang="en-US"/>
          </a:p>
        </p:txBody>
      </p:sp>
      <p:sp>
        <p:nvSpPr>
          <p:cNvPr id="3" name="Subtitle 2"/>
          <p:cNvSpPr>
            <a:spLocks noGrp="1"/>
          </p:cNvSpPr>
          <p:nvPr>
            <p:ph type="subTitle" idx="1"/>
          </p:nvPr>
        </p:nvSpPr>
        <p:spPr>
          <a:xfrm>
            <a:off x="2331720" y="5699760"/>
            <a:ext cx="10881360" cy="2570480"/>
          </a:xfrm>
        </p:spPr>
        <p:txBody>
          <a:bodyPr/>
          <a:lstStyle>
            <a:lvl1pPr marL="0" indent="0" algn="ctr">
              <a:buNone/>
              <a:defRPr>
                <a:solidFill>
                  <a:schemeClr val="tx1">
                    <a:tint val="75000"/>
                  </a:schemeClr>
                </a:solidFill>
              </a:defRPr>
            </a:lvl1pPr>
            <a:lvl2pPr marL="730907" indent="0" algn="ctr">
              <a:buNone/>
              <a:defRPr>
                <a:solidFill>
                  <a:schemeClr val="tx1">
                    <a:tint val="75000"/>
                  </a:schemeClr>
                </a:solidFill>
              </a:defRPr>
            </a:lvl2pPr>
            <a:lvl3pPr marL="1461812" indent="0" algn="ctr">
              <a:buNone/>
              <a:defRPr>
                <a:solidFill>
                  <a:schemeClr val="tx1">
                    <a:tint val="75000"/>
                  </a:schemeClr>
                </a:solidFill>
              </a:defRPr>
            </a:lvl3pPr>
            <a:lvl4pPr marL="2192722" indent="0" algn="ctr">
              <a:buNone/>
              <a:defRPr>
                <a:solidFill>
                  <a:schemeClr val="tx1">
                    <a:tint val="75000"/>
                  </a:schemeClr>
                </a:solidFill>
              </a:defRPr>
            </a:lvl4pPr>
            <a:lvl5pPr marL="2923628" indent="0" algn="ctr">
              <a:buNone/>
              <a:defRPr>
                <a:solidFill>
                  <a:schemeClr val="tx1">
                    <a:tint val="75000"/>
                  </a:schemeClr>
                </a:solidFill>
              </a:defRPr>
            </a:lvl5pPr>
            <a:lvl6pPr marL="3654537" indent="0" algn="ctr">
              <a:buNone/>
              <a:defRPr>
                <a:solidFill>
                  <a:schemeClr val="tx1">
                    <a:tint val="75000"/>
                  </a:schemeClr>
                </a:solidFill>
              </a:defRPr>
            </a:lvl6pPr>
            <a:lvl7pPr marL="4385440" indent="0" algn="ctr">
              <a:buNone/>
              <a:defRPr>
                <a:solidFill>
                  <a:schemeClr val="tx1">
                    <a:tint val="75000"/>
                  </a:schemeClr>
                </a:solidFill>
              </a:defRPr>
            </a:lvl7pPr>
            <a:lvl8pPr marL="5116350" indent="0" algn="ctr">
              <a:buNone/>
              <a:defRPr>
                <a:solidFill>
                  <a:schemeClr val="tx1">
                    <a:tint val="75000"/>
                  </a:schemeClr>
                </a:solidFill>
              </a:defRPr>
            </a:lvl8pPr>
            <a:lvl9pPr marL="584725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03"/>
            <a:ext cx="3497580" cy="858223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7240" y="402803"/>
            <a:ext cx="10233660" cy="85822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60982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1443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785673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20402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55760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848340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542174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919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495455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0520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24"/>
            <a:ext cx="13213080" cy="2156037"/>
          </a:xfrm>
        </p:spPr>
        <p:txBody>
          <a:bodyPr/>
          <a:lstStyle/>
          <a:p>
            <a:r>
              <a:rPr lang="en-US" smtClean="0"/>
              <a:t>Click to edit Master title style</a:t>
            </a:r>
            <a:endParaRPr lang="en-US"/>
          </a:p>
        </p:txBody>
      </p:sp>
      <p:sp>
        <p:nvSpPr>
          <p:cNvPr id="3" name="Subtitle 2"/>
          <p:cNvSpPr>
            <a:spLocks noGrp="1"/>
          </p:cNvSpPr>
          <p:nvPr>
            <p:ph type="subTitle" idx="1"/>
          </p:nvPr>
        </p:nvSpPr>
        <p:spPr>
          <a:xfrm>
            <a:off x="2331720" y="5699760"/>
            <a:ext cx="10881360" cy="2570480"/>
          </a:xfrm>
        </p:spPr>
        <p:txBody>
          <a:bodyPr/>
          <a:lstStyle>
            <a:lvl1pPr marL="0" indent="0" algn="ctr">
              <a:buNone/>
              <a:defRPr/>
            </a:lvl1pPr>
            <a:lvl2pPr marL="731520" indent="0" algn="ctr">
              <a:buNone/>
              <a:defRPr/>
            </a:lvl2pPr>
            <a:lvl3pPr marL="1463040" indent="0" algn="ctr">
              <a:buNone/>
              <a:defRPr/>
            </a:lvl3pPr>
            <a:lvl4pPr marL="2194560" indent="0" algn="ctr">
              <a:buNone/>
              <a:defRPr/>
            </a:lvl4pPr>
            <a:lvl5pPr marL="2926080" indent="0" algn="ctr">
              <a:buNone/>
              <a:defRPr/>
            </a:lvl5pPr>
            <a:lvl6pPr marL="3657600" indent="0" algn="ctr">
              <a:buNone/>
              <a:defRPr/>
            </a:lvl6pPr>
            <a:lvl7pPr marL="4389120" indent="0" algn="ctr">
              <a:buNone/>
              <a:defRPr/>
            </a:lvl7pPr>
            <a:lvl8pPr marL="5120640" indent="0" algn="ctr">
              <a:buNone/>
              <a:defRPr/>
            </a:lvl8pPr>
            <a:lvl9pPr marL="585216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602187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98533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54"/>
            <a:ext cx="13213080" cy="1997710"/>
          </a:xfrm>
        </p:spPr>
        <p:txBody>
          <a:bodyPr anchor="t"/>
          <a:lstStyle>
            <a:lvl1pPr algn="l">
              <a:defRPr sz="6400" b="1" cap="all"/>
            </a:lvl1pPr>
          </a:lstStyle>
          <a:p>
            <a:r>
              <a:rPr lang="en-US" smtClean="0"/>
              <a:t>Click to edit Master title style</a:t>
            </a:r>
            <a:endParaRPr lang="en-US"/>
          </a:p>
        </p:txBody>
      </p:sp>
      <p:sp>
        <p:nvSpPr>
          <p:cNvPr id="3" name="Text Placeholder 2"/>
          <p:cNvSpPr>
            <a:spLocks noGrp="1"/>
          </p:cNvSpPr>
          <p:nvPr>
            <p:ph type="body" idx="1"/>
          </p:nvPr>
        </p:nvSpPr>
        <p:spPr>
          <a:xfrm>
            <a:off x="1227932" y="4263180"/>
            <a:ext cx="13213080" cy="2200274"/>
          </a:xfrm>
        </p:spPr>
        <p:txBody>
          <a:bodyPr anchor="b"/>
          <a:lstStyle>
            <a:lvl1pPr marL="0" indent="0">
              <a:buNone/>
              <a:defRPr sz="3200"/>
            </a:lvl1pPr>
            <a:lvl2pPr marL="731520" indent="0">
              <a:buNone/>
              <a:defRPr sz="2900"/>
            </a:lvl2pPr>
            <a:lvl3pPr marL="1463040" indent="0">
              <a:buNone/>
              <a:defRPr sz="2600"/>
            </a:lvl3pPr>
            <a:lvl4pPr marL="2194560" indent="0">
              <a:buNone/>
              <a:defRPr sz="2200"/>
            </a:lvl4pPr>
            <a:lvl5pPr marL="2926080" indent="0">
              <a:buNone/>
              <a:defRPr sz="2200"/>
            </a:lvl5pPr>
            <a:lvl6pPr marL="3657600" indent="0">
              <a:buNone/>
              <a:defRPr sz="2200"/>
            </a:lvl6pPr>
            <a:lvl7pPr marL="4389120" indent="0">
              <a:buNone/>
              <a:defRPr sz="2200"/>
            </a:lvl7pPr>
            <a:lvl8pPr marL="5120640" indent="0">
              <a:buNone/>
              <a:defRPr sz="2200"/>
            </a:lvl8pPr>
            <a:lvl9pPr marL="5852160" indent="0">
              <a:buNone/>
              <a:defRPr sz="22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900185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36320" y="2794000"/>
            <a:ext cx="6477000" cy="603504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772400" y="2794000"/>
            <a:ext cx="6477000" cy="6035040"/>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1275611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7240" y="402802"/>
            <a:ext cx="13990320" cy="167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77240" y="2251499"/>
            <a:ext cx="6868320" cy="938318"/>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77240" y="3189817"/>
            <a:ext cx="6868320" cy="5795222"/>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896543" y="2251499"/>
            <a:ext cx="6871018" cy="938318"/>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896543" y="3189817"/>
            <a:ext cx="6871018" cy="5795222"/>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5445074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41147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046784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1" y="400473"/>
            <a:ext cx="5114132" cy="1704340"/>
          </a:xfrm>
        </p:spPr>
        <p:txBody>
          <a:bodyPr anchor="b"/>
          <a:lstStyle>
            <a:lvl1pPr algn="l">
              <a:defRPr sz="3200" b="1"/>
            </a:lvl1pPr>
          </a:lstStyle>
          <a:p>
            <a:r>
              <a:rPr lang="en-US" smtClean="0"/>
              <a:t>Click to edit Master title style</a:t>
            </a:r>
            <a:endParaRPr lang="en-US"/>
          </a:p>
        </p:txBody>
      </p:sp>
      <p:sp>
        <p:nvSpPr>
          <p:cNvPr id="3" name="Content Placeholder 2"/>
          <p:cNvSpPr>
            <a:spLocks noGrp="1"/>
          </p:cNvSpPr>
          <p:nvPr>
            <p:ph idx="1"/>
          </p:nvPr>
        </p:nvSpPr>
        <p:spPr>
          <a:xfrm>
            <a:off x="6077585" y="400474"/>
            <a:ext cx="8689975" cy="858456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77241" y="2104814"/>
            <a:ext cx="5114132" cy="6880226"/>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46818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62"/>
            <a:ext cx="13213080" cy="1997710"/>
          </a:xfrm>
        </p:spPr>
        <p:txBody>
          <a:bodyPr anchor="t"/>
          <a:lstStyle>
            <a:lvl1pPr algn="l">
              <a:defRPr sz="6500" b="1" cap="all"/>
            </a:lvl1pPr>
          </a:lstStyle>
          <a:p>
            <a:r>
              <a:rPr lang="en-US" smtClean="0"/>
              <a:t>Click to edit Master title style</a:t>
            </a:r>
            <a:endParaRPr lang="en-US"/>
          </a:p>
        </p:txBody>
      </p:sp>
      <p:sp>
        <p:nvSpPr>
          <p:cNvPr id="3" name="Text Placeholder 2"/>
          <p:cNvSpPr>
            <a:spLocks noGrp="1"/>
          </p:cNvSpPr>
          <p:nvPr>
            <p:ph type="body" idx="1"/>
          </p:nvPr>
        </p:nvSpPr>
        <p:spPr>
          <a:xfrm>
            <a:off x="1227932" y="4263180"/>
            <a:ext cx="13213080" cy="2200274"/>
          </a:xfrm>
        </p:spPr>
        <p:txBody>
          <a:bodyPr anchor="b"/>
          <a:lstStyle>
            <a:lvl1pPr marL="0" indent="0">
              <a:buNone/>
              <a:defRPr sz="3200">
                <a:solidFill>
                  <a:schemeClr val="tx1">
                    <a:tint val="75000"/>
                  </a:schemeClr>
                </a:solidFill>
              </a:defRPr>
            </a:lvl1pPr>
            <a:lvl2pPr marL="730907" indent="0">
              <a:buNone/>
              <a:defRPr sz="2900">
                <a:solidFill>
                  <a:schemeClr val="tx1">
                    <a:tint val="75000"/>
                  </a:schemeClr>
                </a:solidFill>
              </a:defRPr>
            </a:lvl2pPr>
            <a:lvl3pPr marL="1461812" indent="0">
              <a:buNone/>
              <a:defRPr sz="2600">
                <a:solidFill>
                  <a:schemeClr val="tx1">
                    <a:tint val="75000"/>
                  </a:schemeClr>
                </a:solidFill>
              </a:defRPr>
            </a:lvl3pPr>
            <a:lvl4pPr marL="2192722" indent="0">
              <a:buNone/>
              <a:defRPr sz="2300">
                <a:solidFill>
                  <a:schemeClr val="tx1">
                    <a:tint val="75000"/>
                  </a:schemeClr>
                </a:solidFill>
              </a:defRPr>
            </a:lvl4pPr>
            <a:lvl5pPr marL="2923628" indent="0">
              <a:buNone/>
              <a:defRPr sz="2300">
                <a:solidFill>
                  <a:schemeClr val="tx1">
                    <a:tint val="75000"/>
                  </a:schemeClr>
                </a:solidFill>
              </a:defRPr>
            </a:lvl5pPr>
            <a:lvl6pPr marL="3654537" indent="0">
              <a:buNone/>
              <a:defRPr sz="2300">
                <a:solidFill>
                  <a:schemeClr val="tx1">
                    <a:tint val="75000"/>
                  </a:schemeClr>
                </a:solidFill>
              </a:defRPr>
            </a:lvl6pPr>
            <a:lvl7pPr marL="4385440" indent="0">
              <a:buNone/>
              <a:defRPr sz="2300">
                <a:solidFill>
                  <a:schemeClr val="tx1">
                    <a:tint val="75000"/>
                  </a:schemeClr>
                </a:solidFill>
              </a:defRPr>
            </a:lvl7pPr>
            <a:lvl8pPr marL="5116350" indent="0">
              <a:buNone/>
              <a:defRPr sz="2300">
                <a:solidFill>
                  <a:schemeClr val="tx1">
                    <a:tint val="75000"/>
                  </a:schemeClr>
                </a:solidFill>
              </a:defRPr>
            </a:lvl8pPr>
            <a:lvl9pPr marL="5847254" indent="0">
              <a:buNone/>
              <a:defRPr sz="2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smtClean="0"/>
              <a:t>Click to edit Master title style</a:t>
            </a:r>
            <a:endParaRPr lang="en-US"/>
          </a:p>
        </p:txBody>
      </p:sp>
      <p:sp>
        <p:nvSpPr>
          <p:cNvPr id="3" name="Picture Placeholder 2"/>
          <p:cNvSpPr>
            <a:spLocks noGrp="1"/>
          </p:cNvSpPr>
          <p:nvPr>
            <p:ph type="pic" idx="1"/>
          </p:nvPr>
        </p:nvSpPr>
        <p:spPr>
          <a:xfrm>
            <a:off x="3046890" y="898737"/>
            <a:ext cx="9326880" cy="603504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pPr lvl="0"/>
            <a:endParaRPr lang="en-US" noProof="0" smtClean="0"/>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207628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4003772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46130" y="894080"/>
            <a:ext cx="3303270" cy="79349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36320" y="894080"/>
            <a:ext cx="9650730" cy="79349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686172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894081"/>
            <a:ext cx="13213080" cy="6258560"/>
          </a:xfrm>
        </p:spPr>
        <p:txBody>
          <a:bodyPr anchor="b">
            <a:noAutofit/>
          </a:bodyPr>
          <a:lstStyle>
            <a:lvl1pPr>
              <a:lnSpc>
                <a:spcPct val="100000"/>
              </a:lnSpc>
              <a:defRPr sz="12800"/>
            </a:lvl1pPr>
          </a:lstStyle>
          <a:p>
            <a:r>
              <a:rPr lang="en-US" smtClean="0"/>
              <a:t>Click to edit Master title style</a:t>
            </a:r>
            <a:endParaRPr lang="en-US" dirty="0"/>
          </a:p>
        </p:txBody>
      </p:sp>
      <p:sp>
        <p:nvSpPr>
          <p:cNvPr id="3" name="Subtitle 2"/>
          <p:cNvSpPr>
            <a:spLocks noGrp="1"/>
          </p:cNvSpPr>
          <p:nvPr>
            <p:ph type="subTitle" idx="1"/>
          </p:nvPr>
        </p:nvSpPr>
        <p:spPr>
          <a:xfrm>
            <a:off x="2331720" y="7264400"/>
            <a:ext cx="10881360" cy="1788160"/>
          </a:xfrm>
        </p:spPr>
        <p:txBody>
          <a:bodyPr>
            <a:normAutofit/>
          </a:bodyPr>
          <a:lstStyle>
            <a:lvl1pPr marL="0" indent="0" algn="ctr">
              <a:buNone/>
              <a:defRPr sz="3800">
                <a:solidFill>
                  <a:schemeClr val="tx1">
                    <a:tint val="75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9/10/17</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Tree>
    <p:extLst>
      <p:ext uri="{BB962C8B-B14F-4D97-AF65-F5344CB8AC3E}">
        <p14:creationId xmlns:p14="http://schemas.microsoft.com/office/powerpoint/2010/main" val="1890090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14137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2011681"/>
            <a:ext cx="13213080" cy="3674110"/>
          </a:xfrm>
        </p:spPr>
        <p:txBody>
          <a:bodyPr anchor="b"/>
          <a:lstStyle>
            <a:lvl1pPr algn="ctr" defTabSz="1463040" rtl="0" eaLnBrk="1" latinLnBrk="0" hangingPunct="1">
              <a:lnSpc>
                <a:spcPct val="100000"/>
              </a:lnSpc>
              <a:spcBef>
                <a:spcPct val="0"/>
              </a:spcBef>
              <a:buNone/>
              <a:defRPr lang="en-US" sz="77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227932" y="5967520"/>
            <a:ext cx="13213080" cy="1660101"/>
          </a:xfrm>
        </p:spPr>
        <p:txBody>
          <a:bodyPr anchor="t"/>
          <a:lstStyle>
            <a:lvl1pPr marL="0" indent="0" algn="ctr">
              <a:buNone/>
              <a:defRPr sz="3200">
                <a:solidFill>
                  <a:schemeClr val="tx1">
                    <a:tint val="75000"/>
                  </a:schemeClr>
                </a:solidFill>
              </a:defRPr>
            </a:lvl1pPr>
            <a:lvl2pPr marL="731520" indent="0">
              <a:buNone/>
              <a:defRPr sz="2900">
                <a:solidFill>
                  <a:schemeClr val="tx1">
                    <a:tint val="75000"/>
                  </a:schemeClr>
                </a:solidFill>
              </a:defRPr>
            </a:lvl2pPr>
            <a:lvl3pPr marL="1463040" indent="0">
              <a:buNone/>
              <a:defRPr sz="2600">
                <a:solidFill>
                  <a:schemeClr val="tx1">
                    <a:tint val="75000"/>
                  </a:schemeClr>
                </a:solidFill>
              </a:defRPr>
            </a:lvl3pPr>
            <a:lvl4pPr marL="2194560" indent="0">
              <a:buNone/>
              <a:defRPr sz="2200">
                <a:solidFill>
                  <a:schemeClr val="tx1">
                    <a:tint val="75000"/>
                  </a:schemeClr>
                </a:solidFill>
              </a:defRPr>
            </a:lvl4pPr>
            <a:lvl5pPr marL="2926080" indent="0">
              <a:buNone/>
              <a:defRPr sz="2200">
                <a:solidFill>
                  <a:schemeClr val="tx1">
                    <a:tint val="75000"/>
                  </a:schemeClr>
                </a:solidFill>
              </a:defRPr>
            </a:lvl5pPr>
            <a:lvl6pPr marL="3657600" indent="0">
              <a:buNone/>
              <a:defRPr sz="2200">
                <a:solidFill>
                  <a:schemeClr val="tx1">
                    <a:tint val="75000"/>
                  </a:schemeClr>
                </a:solidFill>
              </a:defRPr>
            </a:lvl6pPr>
            <a:lvl7pPr marL="4389120" indent="0">
              <a:buNone/>
              <a:defRPr sz="2200">
                <a:solidFill>
                  <a:schemeClr val="tx1">
                    <a:tint val="75000"/>
                  </a:schemeClr>
                </a:solidFill>
              </a:defRPr>
            </a:lvl7pPr>
            <a:lvl8pPr marL="5120640" indent="0">
              <a:buNone/>
              <a:defRPr sz="2200">
                <a:solidFill>
                  <a:schemeClr val="tx1">
                    <a:tint val="75000"/>
                  </a:schemeClr>
                </a:solidFill>
              </a:defRPr>
            </a:lvl8pPr>
            <a:lvl9pPr marL="5852160" indent="0">
              <a:buNone/>
              <a:defRPr sz="2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7642860" y="5755640"/>
            <a:ext cx="144112"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defTabSz="1463040"/>
            <a:endParaRPr lang="en-US" sz="2900">
              <a:solidFill>
                <a:prstClr val="white"/>
              </a:solidFill>
              <a:latin typeface="Palatino Linotype"/>
            </a:endParaRPr>
          </a:p>
        </p:txBody>
      </p:sp>
      <p:sp>
        <p:nvSpPr>
          <p:cNvPr id="8" name="Oval 7"/>
          <p:cNvSpPr/>
          <p:nvPr/>
        </p:nvSpPr>
        <p:spPr>
          <a:xfrm>
            <a:off x="7982903" y="5755640"/>
            <a:ext cx="144112"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defTabSz="1463040"/>
            <a:endParaRPr lang="en-US" sz="2900">
              <a:solidFill>
                <a:prstClr val="white"/>
              </a:solidFill>
              <a:latin typeface="Palatino Linotype"/>
            </a:endParaRPr>
          </a:p>
        </p:txBody>
      </p:sp>
      <p:sp>
        <p:nvSpPr>
          <p:cNvPr id="9" name="Oval 8"/>
          <p:cNvSpPr/>
          <p:nvPr/>
        </p:nvSpPr>
        <p:spPr>
          <a:xfrm>
            <a:off x="7304438" y="5755640"/>
            <a:ext cx="144112"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defTabSz="1463040"/>
            <a:endParaRPr lang="en-US" sz="2900">
              <a:solidFill>
                <a:prstClr val="white"/>
              </a:solidFill>
              <a:latin typeface="Palatino Linotype"/>
            </a:endParaRPr>
          </a:p>
        </p:txBody>
      </p:sp>
    </p:spTree>
    <p:extLst>
      <p:ext uri="{BB962C8B-B14F-4D97-AF65-F5344CB8AC3E}">
        <p14:creationId xmlns:p14="http://schemas.microsoft.com/office/powerpoint/2010/main" val="1579846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7901940" y="2346961"/>
            <a:ext cx="6865620" cy="6638079"/>
          </a:xfrm>
        </p:spPr>
        <p:txBody>
          <a:bodyPr/>
          <a:lstStyle>
            <a:lvl1pPr>
              <a:defRPr sz="3800"/>
            </a:lvl1pPr>
            <a:lvl2pPr>
              <a:defRPr sz="2600"/>
            </a:lvl2pPr>
            <a:lvl3pPr>
              <a:defRPr sz="26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621792" y="2346960"/>
            <a:ext cx="6870802" cy="6638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740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77240" y="2346960"/>
            <a:ext cx="6868320" cy="894080"/>
          </a:xfrm>
        </p:spPr>
        <p:txBody>
          <a:bodyPr anchor="b">
            <a:noAutofit/>
          </a:bodyPr>
          <a:lstStyle>
            <a:lvl1pPr marL="0" indent="0" algn="ctr">
              <a:buNone/>
              <a:defRPr sz="3800" b="0"/>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5" name="Text Placeholder 4"/>
          <p:cNvSpPr>
            <a:spLocks noGrp="1"/>
          </p:cNvSpPr>
          <p:nvPr>
            <p:ph type="body" sz="quarter" idx="3"/>
          </p:nvPr>
        </p:nvSpPr>
        <p:spPr>
          <a:xfrm>
            <a:off x="7901941" y="2346960"/>
            <a:ext cx="6871018" cy="894080"/>
          </a:xfrm>
        </p:spPr>
        <p:txBody>
          <a:bodyPr anchor="b">
            <a:noAutofit/>
          </a:bodyPr>
          <a:lstStyle>
            <a:lvl1pPr marL="0" indent="0" algn="ctr">
              <a:buNone/>
              <a:defRPr sz="3800" b="0"/>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777240" y="3245510"/>
            <a:ext cx="6870802" cy="57399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7943393" y="3245511"/>
            <a:ext cx="6870802" cy="57393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70781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900480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23182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7240" y="2346970"/>
            <a:ext cx="6865620" cy="6638079"/>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901940" y="2346970"/>
            <a:ext cx="6865620" cy="6638079"/>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42049" y="391160"/>
            <a:ext cx="5114132" cy="3073400"/>
          </a:xfrm>
        </p:spPr>
        <p:txBody>
          <a:bodyPr anchor="b"/>
          <a:lstStyle>
            <a:lvl1pPr algn="ctr">
              <a:lnSpc>
                <a:spcPct val="100000"/>
              </a:lnSpc>
              <a:defRPr sz="45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1222534" y="400474"/>
            <a:ext cx="8492967" cy="858456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42049" y="3576321"/>
            <a:ext cx="5114132" cy="5408719"/>
          </a:xfrm>
        </p:spPr>
        <p:txBody>
          <a:bodyPr>
            <a:normAutofit/>
          </a:bodyPr>
          <a:lstStyle>
            <a:lvl1pPr marL="0" indent="0" algn="ctr">
              <a:lnSpc>
                <a:spcPct val="125000"/>
              </a:lnSpc>
              <a:buNone/>
              <a:defRPr sz="26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19452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5279" y="335280"/>
            <a:ext cx="9710101" cy="1313180"/>
          </a:xfrm>
        </p:spPr>
        <p:txBody>
          <a:bodyPr anchor="b"/>
          <a:lstStyle>
            <a:lvl1pPr algn="ctr">
              <a:lnSpc>
                <a:spcPct val="100000"/>
              </a:lnSpc>
              <a:defRPr sz="4500" b="0"/>
            </a:lvl1pPr>
          </a:lstStyle>
          <a:p>
            <a:r>
              <a:rPr lang="en-US" smtClean="0"/>
              <a:t>Click to edit Master title style</a:t>
            </a:r>
            <a:endParaRPr lang="en-US" dirty="0"/>
          </a:p>
        </p:txBody>
      </p:sp>
      <p:sp>
        <p:nvSpPr>
          <p:cNvPr id="3" name="Picture Placeholder 2"/>
          <p:cNvSpPr>
            <a:spLocks noGrp="1"/>
          </p:cNvSpPr>
          <p:nvPr>
            <p:ph type="pic" idx="1"/>
          </p:nvPr>
        </p:nvSpPr>
        <p:spPr>
          <a:xfrm>
            <a:off x="2563814" y="1676400"/>
            <a:ext cx="10293031" cy="6660198"/>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855279" y="8521700"/>
            <a:ext cx="9710101" cy="782320"/>
          </a:xfrm>
        </p:spPr>
        <p:txBody>
          <a:bodyPr>
            <a:normAutofit/>
          </a:bodyPr>
          <a:lstStyle>
            <a:lvl1pPr marL="0" indent="0" algn="ctr">
              <a:buNone/>
              <a:defRPr sz="26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601143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710205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03"/>
            <a:ext cx="3497580" cy="858223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7240" y="402803"/>
            <a:ext cx="10233660" cy="85822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9/10/17</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172277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77242" y="2251499"/>
            <a:ext cx="6868320" cy="938318"/>
          </a:xfrm>
        </p:spPr>
        <p:txBody>
          <a:bodyPr anchor="b"/>
          <a:lstStyle>
            <a:lvl1pPr marL="0" indent="0">
              <a:buNone/>
              <a:defRPr sz="3900" b="1"/>
            </a:lvl1pPr>
            <a:lvl2pPr marL="730907" indent="0">
              <a:buNone/>
              <a:defRPr sz="3200" b="1"/>
            </a:lvl2pPr>
            <a:lvl3pPr marL="1461812" indent="0">
              <a:buNone/>
              <a:defRPr sz="2900" b="1"/>
            </a:lvl3pPr>
            <a:lvl4pPr marL="2192722" indent="0">
              <a:buNone/>
              <a:defRPr sz="2600" b="1"/>
            </a:lvl4pPr>
            <a:lvl5pPr marL="2923628" indent="0">
              <a:buNone/>
              <a:defRPr sz="2600" b="1"/>
            </a:lvl5pPr>
            <a:lvl6pPr marL="3654537" indent="0">
              <a:buNone/>
              <a:defRPr sz="2600" b="1"/>
            </a:lvl6pPr>
            <a:lvl7pPr marL="4385440" indent="0">
              <a:buNone/>
              <a:defRPr sz="2600" b="1"/>
            </a:lvl7pPr>
            <a:lvl8pPr marL="5116350" indent="0">
              <a:buNone/>
              <a:defRPr sz="2600" b="1"/>
            </a:lvl8pPr>
            <a:lvl9pPr marL="5847254"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77242" y="3189817"/>
            <a:ext cx="6868320" cy="5795222"/>
          </a:xfrm>
        </p:spPr>
        <p:txBody>
          <a:bodyPr/>
          <a:lstStyle>
            <a:lvl1pPr>
              <a:defRPr sz="39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896553" y="2251499"/>
            <a:ext cx="6871018" cy="938318"/>
          </a:xfrm>
        </p:spPr>
        <p:txBody>
          <a:bodyPr anchor="b"/>
          <a:lstStyle>
            <a:lvl1pPr marL="0" indent="0">
              <a:buNone/>
              <a:defRPr sz="3900" b="1"/>
            </a:lvl1pPr>
            <a:lvl2pPr marL="730907" indent="0">
              <a:buNone/>
              <a:defRPr sz="3200" b="1"/>
            </a:lvl2pPr>
            <a:lvl3pPr marL="1461812" indent="0">
              <a:buNone/>
              <a:defRPr sz="2900" b="1"/>
            </a:lvl3pPr>
            <a:lvl4pPr marL="2192722" indent="0">
              <a:buNone/>
              <a:defRPr sz="2600" b="1"/>
            </a:lvl4pPr>
            <a:lvl5pPr marL="2923628" indent="0">
              <a:buNone/>
              <a:defRPr sz="2600" b="1"/>
            </a:lvl5pPr>
            <a:lvl6pPr marL="3654537" indent="0">
              <a:buNone/>
              <a:defRPr sz="2600" b="1"/>
            </a:lvl6pPr>
            <a:lvl7pPr marL="4385440" indent="0">
              <a:buNone/>
              <a:defRPr sz="2600" b="1"/>
            </a:lvl7pPr>
            <a:lvl8pPr marL="5116350" indent="0">
              <a:buNone/>
              <a:defRPr sz="2600" b="1"/>
            </a:lvl8pPr>
            <a:lvl9pPr marL="5847254"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896553" y="3189817"/>
            <a:ext cx="6871018" cy="5795222"/>
          </a:xfrm>
        </p:spPr>
        <p:txBody>
          <a:bodyPr/>
          <a:lstStyle>
            <a:lvl1pPr>
              <a:defRPr sz="39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8" y="400474"/>
            <a:ext cx="5114132" cy="1704340"/>
          </a:xfrm>
        </p:spPr>
        <p:txBody>
          <a:bodyPr anchor="b"/>
          <a:lstStyle>
            <a:lvl1pPr algn="l">
              <a:defRPr sz="3200" b="1"/>
            </a:lvl1pPr>
          </a:lstStyle>
          <a:p>
            <a:r>
              <a:rPr lang="en-US" smtClean="0"/>
              <a:t>Click to edit Master title style</a:t>
            </a:r>
            <a:endParaRPr lang="en-US"/>
          </a:p>
        </p:txBody>
      </p:sp>
      <p:sp>
        <p:nvSpPr>
          <p:cNvPr id="3" name="Content Placeholder 2"/>
          <p:cNvSpPr>
            <a:spLocks noGrp="1"/>
          </p:cNvSpPr>
          <p:nvPr>
            <p:ph idx="1"/>
          </p:nvPr>
        </p:nvSpPr>
        <p:spPr>
          <a:xfrm>
            <a:off x="6077587" y="400474"/>
            <a:ext cx="8689975" cy="8584566"/>
          </a:xfrm>
        </p:spPr>
        <p:txBody>
          <a:bodyPr/>
          <a:lstStyle>
            <a:lvl1pPr>
              <a:defRPr sz="5200"/>
            </a:lvl1pPr>
            <a:lvl2pPr>
              <a:defRPr sz="4500"/>
            </a:lvl2pPr>
            <a:lvl3pPr>
              <a:defRPr sz="39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77248" y="2104814"/>
            <a:ext cx="5114132" cy="6880226"/>
          </a:xfrm>
        </p:spPr>
        <p:txBody>
          <a:bodyPr/>
          <a:lstStyle>
            <a:lvl1pPr marL="0" indent="0">
              <a:buNone/>
              <a:defRPr sz="2300"/>
            </a:lvl1pPr>
            <a:lvl2pPr marL="730907" indent="0">
              <a:buNone/>
              <a:defRPr sz="1900"/>
            </a:lvl2pPr>
            <a:lvl3pPr marL="1461812" indent="0">
              <a:buNone/>
              <a:defRPr sz="1600"/>
            </a:lvl3pPr>
            <a:lvl4pPr marL="2192722" indent="0">
              <a:buNone/>
              <a:defRPr sz="1400"/>
            </a:lvl4pPr>
            <a:lvl5pPr marL="2923628" indent="0">
              <a:buNone/>
              <a:defRPr sz="1400"/>
            </a:lvl5pPr>
            <a:lvl6pPr marL="3654537" indent="0">
              <a:buNone/>
              <a:defRPr sz="1400"/>
            </a:lvl6pPr>
            <a:lvl7pPr marL="4385440" indent="0">
              <a:buNone/>
              <a:defRPr sz="1400"/>
            </a:lvl7pPr>
            <a:lvl8pPr marL="5116350" indent="0">
              <a:buNone/>
              <a:defRPr sz="1400"/>
            </a:lvl8pPr>
            <a:lvl9pPr marL="5847254"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smtClean="0"/>
              <a:t>Click to edit Master title style</a:t>
            </a:r>
            <a:endParaRPr lang="en-US"/>
          </a:p>
        </p:txBody>
      </p:sp>
      <p:sp>
        <p:nvSpPr>
          <p:cNvPr id="3" name="Picture Placeholder 2"/>
          <p:cNvSpPr>
            <a:spLocks noGrp="1"/>
          </p:cNvSpPr>
          <p:nvPr>
            <p:ph type="pic" idx="1"/>
          </p:nvPr>
        </p:nvSpPr>
        <p:spPr>
          <a:xfrm>
            <a:off x="3046890" y="898736"/>
            <a:ext cx="9326880" cy="6035040"/>
          </a:xfrm>
        </p:spPr>
        <p:txBody>
          <a:bodyPr/>
          <a:lstStyle>
            <a:lvl1pPr marL="0" indent="0">
              <a:buNone/>
              <a:defRPr sz="5200"/>
            </a:lvl1pPr>
            <a:lvl2pPr marL="730907" indent="0">
              <a:buNone/>
              <a:defRPr sz="4500"/>
            </a:lvl2pPr>
            <a:lvl3pPr marL="1461812" indent="0">
              <a:buNone/>
              <a:defRPr sz="3900"/>
            </a:lvl3pPr>
            <a:lvl4pPr marL="2192722" indent="0">
              <a:buNone/>
              <a:defRPr sz="3200"/>
            </a:lvl4pPr>
            <a:lvl5pPr marL="2923628" indent="0">
              <a:buNone/>
              <a:defRPr sz="3200"/>
            </a:lvl5pPr>
            <a:lvl6pPr marL="3654537" indent="0">
              <a:buNone/>
              <a:defRPr sz="3200"/>
            </a:lvl6pPr>
            <a:lvl7pPr marL="4385440" indent="0">
              <a:buNone/>
              <a:defRPr sz="3200"/>
            </a:lvl7pPr>
            <a:lvl8pPr marL="5116350" indent="0">
              <a:buNone/>
              <a:defRPr sz="3200"/>
            </a:lvl8pPr>
            <a:lvl9pPr marL="5847254" indent="0">
              <a:buNone/>
              <a:defRPr sz="3200"/>
            </a:lvl9pPr>
          </a:lstStyle>
          <a:p>
            <a:endParaRPr lang="en-US"/>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300"/>
            </a:lvl1pPr>
            <a:lvl2pPr marL="730907" indent="0">
              <a:buNone/>
              <a:defRPr sz="1900"/>
            </a:lvl2pPr>
            <a:lvl3pPr marL="1461812" indent="0">
              <a:buNone/>
              <a:defRPr sz="1600"/>
            </a:lvl3pPr>
            <a:lvl4pPr marL="2192722" indent="0">
              <a:buNone/>
              <a:defRPr sz="1400"/>
            </a:lvl4pPr>
            <a:lvl5pPr marL="2923628" indent="0">
              <a:buNone/>
              <a:defRPr sz="1400"/>
            </a:lvl5pPr>
            <a:lvl6pPr marL="3654537" indent="0">
              <a:buNone/>
              <a:defRPr sz="1400"/>
            </a:lvl6pPr>
            <a:lvl7pPr marL="4385440" indent="0">
              <a:buNone/>
              <a:defRPr sz="1400"/>
            </a:lvl7pPr>
            <a:lvl8pPr marL="5116350" indent="0">
              <a:buNone/>
              <a:defRPr sz="1400"/>
            </a:lvl8pPr>
            <a:lvl9pPr marL="5847254"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3.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theme" Target="../theme/theme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02802"/>
            <a:ext cx="13990320" cy="1676400"/>
          </a:xfrm>
          <a:prstGeom prst="rect">
            <a:avLst/>
          </a:prstGeom>
        </p:spPr>
        <p:txBody>
          <a:bodyPr vert="horz" lIns="146182" tIns="73089" rIns="146182" bIns="730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77240" y="2346970"/>
            <a:ext cx="13990320" cy="6638079"/>
          </a:xfrm>
          <a:prstGeom prst="rect">
            <a:avLst/>
          </a:prstGeom>
        </p:spPr>
        <p:txBody>
          <a:bodyPr vert="horz" lIns="146182" tIns="73089" rIns="146182" bIns="730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77240" y="9322648"/>
            <a:ext cx="3627120" cy="535516"/>
          </a:xfrm>
          <a:prstGeom prst="rect">
            <a:avLst/>
          </a:prstGeom>
        </p:spPr>
        <p:txBody>
          <a:bodyPr vert="horz" lIns="146182" tIns="73089" rIns="146182" bIns="73089" rtlCol="0" anchor="ctr"/>
          <a:lstStyle>
            <a:lvl1pPr algn="l">
              <a:defRPr sz="1900">
                <a:solidFill>
                  <a:schemeClr val="tx1">
                    <a:tint val="75000"/>
                  </a:schemeClr>
                </a:solidFill>
              </a:defRPr>
            </a:lvl1pPr>
          </a:lstStyle>
          <a:p>
            <a:pPr defTabSz="655915"/>
            <a:fld id="{1D8BD707-D9CF-40AE-B4C6-C98DA3205C09}" type="datetimeFigureOut">
              <a:rPr lang="en-US" smtClean="0">
                <a:solidFill>
                  <a:prstClr val="black">
                    <a:tint val="75000"/>
                  </a:prstClr>
                </a:solidFill>
                <a:latin typeface="Calibri"/>
              </a:rPr>
              <a:pPr defTabSz="655915"/>
              <a:t>9/10/17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5311140" y="9322648"/>
            <a:ext cx="4922520" cy="535516"/>
          </a:xfrm>
          <a:prstGeom prst="rect">
            <a:avLst/>
          </a:prstGeom>
        </p:spPr>
        <p:txBody>
          <a:bodyPr vert="horz" lIns="146182" tIns="73089" rIns="146182" bIns="73089" rtlCol="0" anchor="ctr"/>
          <a:lstStyle>
            <a:lvl1pPr algn="ctr">
              <a:defRPr sz="1900">
                <a:solidFill>
                  <a:schemeClr val="tx1">
                    <a:tint val="75000"/>
                  </a:schemeClr>
                </a:solidFill>
              </a:defRPr>
            </a:lvl1pPr>
          </a:lstStyle>
          <a:p>
            <a:pPr marL="18220" defTabSz="655915">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defTabSz="655915"/>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4"/>
          </p:nvPr>
        </p:nvSpPr>
        <p:spPr>
          <a:xfrm>
            <a:off x="11140440" y="9322648"/>
            <a:ext cx="3627120" cy="535516"/>
          </a:xfrm>
          <a:prstGeom prst="rect">
            <a:avLst/>
          </a:prstGeom>
        </p:spPr>
        <p:txBody>
          <a:bodyPr vert="horz" lIns="146182" tIns="73089" rIns="146182" bIns="73089" rtlCol="0" anchor="ctr"/>
          <a:lstStyle>
            <a:lvl1pPr algn="r">
              <a:defRPr sz="1900">
                <a:solidFill>
                  <a:schemeClr val="tx1">
                    <a:tint val="75000"/>
                  </a:schemeClr>
                </a:solidFill>
              </a:defRPr>
            </a:lvl1pPr>
          </a:lstStyle>
          <a:p>
            <a:pPr marL="174909" defTabSz="655915">
              <a:spcBef>
                <a:spcPts val="144"/>
              </a:spcBef>
            </a:pPr>
            <a:fld id="{81D60167-4931-47E6-BA6A-407CBD079E47}" type="slidenum">
              <a:rPr lang="uk-UA" smtClean="0">
                <a:solidFill>
                  <a:prstClr val="black">
                    <a:tint val="75000"/>
                  </a:prstClr>
                </a:solidFill>
                <a:latin typeface="Calibri"/>
              </a:rPr>
              <a:pPr marL="174909" defTabSz="655915">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730907" rtl="0" eaLnBrk="1" latinLnBrk="0" hangingPunct="1">
        <a:spcBef>
          <a:spcPct val="0"/>
        </a:spcBef>
        <a:buNone/>
        <a:defRPr sz="7000" kern="1200">
          <a:solidFill>
            <a:schemeClr val="tx1"/>
          </a:solidFill>
          <a:latin typeface="+mj-lt"/>
          <a:ea typeface="+mj-ea"/>
          <a:cs typeface="+mj-cs"/>
        </a:defRPr>
      </a:lvl1pPr>
    </p:titleStyle>
    <p:bodyStyle>
      <a:lvl1pPr marL="548180" indent="-548180" algn="l" defTabSz="730907" rtl="0" eaLnBrk="1" latinLnBrk="0" hangingPunct="1">
        <a:spcBef>
          <a:spcPct val="20000"/>
        </a:spcBef>
        <a:buFont typeface="Arial"/>
        <a:buChar char="•"/>
        <a:defRPr sz="5200" kern="1200">
          <a:solidFill>
            <a:schemeClr val="tx1"/>
          </a:solidFill>
          <a:latin typeface="+mn-lt"/>
          <a:ea typeface="+mn-ea"/>
          <a:cs typeface="+mn-cs"/>
        </a:defRPr>
      </a:lvl1pPr>
      <a:lvl2pPr marL="1187722" indent="-456814" algn="l" defTabSz="730907" rtl="0" eaLnBrk="1" latinLnBrk="0" hangingPunct="1">
        <a:spcBef>
          <a:spcPct val="20000"/>
        </a:spcBef>
        <a:buFont typeface="Arial"/>
        <a:buChar char="–"/>
        <a:defRPr sz="4500" kern="1200">
          <a:solidFill>
            <a:schemeClr val="tx1"/>
          </a:solidFill>
          <a:latin typeface="+mn-lt"/>
          <a:ea typeface="+mn-ea"/>
          <a:cs typeface="+mn-cs"/>
        </a:defRPr>
      </a:lvl2pPr>
      <a:lvl3pPr marL="1827269" indent="-365453" algn="l" defTabSz="730907" rtl="0" eaLnBrk="1" latinLnBrk="0" hangingPunct="1">
        <a:spcBef>
          <a:spcPct val="20000"/>
        </a:spcBef>
        <a:buFont typeface="Arial"/>
        <a:buChar char="•"/>
        <a:defRPr sz="3900" kern="1200">
          <a:solidFill>
            <a:schemeClr val="tx1"/>
          </a:solidFill>
          <a:latin typeface="+mn-lt"/>
          <a:ea typeface="+mn-ea"/>
          <a:cs typeface="+mn-cs"/>
        </a:defRPr>
      </a:lvl3pPr>
      <a:lvl4pPr marL="2558173" indent="-365453" algn="l" defTabSz="730907" rtl="0" eaLnBrk="1" latinLnBrk="0" hangingPunct="1">
        <a:spcBef>
          <a:spcPct val="20000"/>
        </a:spcBef>
        <a:buFont typeface="Arial"/>
        <a:buChar char="–"/>
        <a:defRPr sz="3200" kern="1200">
          <a:solidFill>
            <a:schemeClr val="tx1"/>
          </a:solidFill>
          <a:latin typeface="+mn-lt"/>
          <a:ea typeface="+mn-ea"/>
          <a:cs typeface="+mn-cs"/>
        </a:defRPr>
      </a:lvl4pPr>
      <a:lvl5pPr marL="3289080" indent="-365453" algn="l" defTabSz="730907" rtl="0" eaLnBrk="1" latinLnBrk="0" hangingPunct="1">
        <a:spcBef>
          <a:spcPct val="20000"/>
        </a:spcBef>
        <a:buFont typeface="Arial"/>
        <a:buChar char="»"/>
        <a:defRPr sz="3200" kern="1200">
          <a:solidFill>
            <a:schemeClr val="tx1"/>
          </a:solidFill>
          <a:latin typeface="+mn-lt"/>
          <a:ea typeface="+mn-ea"/>
          <a:cs typeface="+mn-cs"/>
        </a:defRPr>
      </a:lvl5pPr>
      <a:lvl6pPr marL="4019987" indent="-365453" algn="l" defTabSz="730907" rtl="0" eaLnBrk="1" latinLnBrk="0" hangingPunct="1">
        <a:spcBef>
          <a:spcPct val="20000"/>
        </a:spcBef>
        <a:buFont typeface="Arial"/>
        <a:buChar char="•"/>
        <a:defRPr sz="3200" kern="1200">
          <a:solidFill>
            <a:schemeClr val="tx1"/>
          </a:solidFill>
          <a:latin typeface="+mn-lt"/>
          <a:ea typeface="+mn-ea"/>
          <a:cs typeface="+mn-cs"/>
        </a:defRPr>
      </a:lvl6pPr>
      <a:lvl7pPr marL="4750897" indent="-365453" algn="l" defTabSz="730907" rtl="0" eaLnBrk="1" latinLnBrk="0" hangingPunct="1">
        <a:spcBef>
          <a:spcPct val="20000"/>
        </a:spcBef>
        <a:buFont typeface="Arial"/>
        <a:buChar char="•"/>
        <a:defRPr sz="3200" kern="1200">
          <a:solidFill>
            <a:schemeClr val="tx1"/>
          </a:solidFill>
          <a:latin typeface="+mn-lt"/>
          <a:ea typeface="+mn-ea"/>
          <a:cs typeface="+mn-cs"/>
        </a:defRPr>
      </a:lvl7pPr>
      <a:lvl8pPr marL="5481803" indent="-365453" algn="l" defTabSz="730907" rtl="0" eaLnBrk="1" latinLnBrk="0" hangingPunct="1">
        <a:spcBef>
          <a:spcPct val="20000"/>
        </a:spcBef>
        <a:buFont typeface="Arial"/>
        <a:buChar char="•"/>
        <a:defRPr sz="3200" kern="1200">
          <a:solidFill>
            <a:schemeClr val="tx1"/>
          </a:solidFill>
          <a:latin typeface="+mn-lt"/>
          <a:ea typeface="+mn-ea"/>
          <a:cs typeface="+mn-cs"/>
        </a:defRPr>
      </a:lvl8pPr>
      <a:lvl9pPr marL="6212707" indent="-365453" algn="l" defTabSz="730907"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0907" rtl="0" eaLnBrk="1" latinLnBrk="0" hangingPunct="1">
        <a:defRPr sz="2900" kern="1200">
          <a:solidFill>
            <a:schemeClr val="tx1"/>
          </a:solidFill>
          <a:latin typeface="+mn-lt"/>
          <a:ea typeface="+mn-ea"/>
          <a:cs typeface="+mn-cs"/>
        </a:defRPr>
      </a:lvl1pPr>
      <a:lvl2pPr marL="730907" algn="l" defTabSz="730907" rtl="0" eaLnBrk="1" latinLnBrk="0" hangingPunct="1">
        <a:defRPr sz="2900" kern="1200">
          <a:solidFill>
            <a:schemeClr val="tx1"/>
          </a:solidFill>
          <a:latin typeface="+mn-lt"/>
          <a:ea typeface="+mn-ea"/>
          <a:cs typeface="+mn-cs"/>
        </a:defRPr>
      </a:lvl2pPr>
      <a:lvl3pPr marL="1461812" algn="l" defTabSz="730907" rtl="0" eaLnBrk="1" latinLnBrk="0" hangingPunct="1">
        <a:defRPr sz="2900" kern="1200">
          <a:solidFill>
            <a:schemeClr val="tx1"/>
          </a:solidFill>
          <a:latin typeface="+mn-lt"/>
          <a:ea typeface="+mn-ea"/>
          <a:cs typeface="+mn-cs"/>
        </a:defRPr>
      </a:lvl3pPr>
      <a:lvl4pPr marL="2192722" algn="l" defTabSz="730907" rtl="0" eaLnBrk="1" latinLnBrk="0" hangingPunct="1">
        <a:defRPr sz="2900" kern="1200">
          <a:solidFill>
            <a:schemeClr val="tx1"/>
          </a:solidFill>
          <a:latin typeface="+mn-lt"/>
          <a:ea typeface="+mn-ea"/>
          <a:cs typeface="+mn-cs"/>
        </a:defRPr>
      </a:lvl4pPr>
      <a:lvl5pPr marL="2923628" algn="l" defTabSz="730907" rtl="0" eaLnBrk="1" latinLnBrk="0" hangingPunct="1">
        <a:defRPr sz="2900" kern="1200">
          <a:solidFill>
            <a:schemeClr val="tx1"/>
          </a:solidFill>
          <a:latin typeface="+mn-lt"/>
          <a:ea typeface="+mn-ea"/>
          <a:cs typeface="+mn-cs"/>
        </a:defRPr>
      </a:lvl5pPr>
      <a:lvl6pPr marL="3654537" algn="l" defTabSz="730907" rtl="0" eaLnBrk="1" latinLnBrk="0" hangingPunct="1">
        <a:defRPr sz="2900" kern="1200">
          <a:solidFill>
            <a:schemeClr val="tx1"/>
          </a:solidFill>
          <a:latin typeface="+mn-lt"/>
          <a:ea typeface="+mn-ea"/>
          <a:cs typeface="+mn-cs"/>
        </a:defRPr>
      </a:lvl6pPr>
      <a:lvl7pPr marL="4385440" algn="l" defTabSz="730907" rtl="0" eaLnBrk="1" latinLnBrk="0" hangingPunct="1">
        <a:defRPr sz="2900" kern="1200">
          <a:solidFill>
            <a:schemeClr val="tx1"/>
          </a:solidFill>
          <a:latin typeface="+mn-lt"/>
          <a:ea typeface="+mn-ea"/>
          <a:cs typeface="+mn-cs"/>
        </a:defRPr>
      </a:lvl7pPr>
      <a:lvl8pPr marL="5116350" algn="l" defTabSz="730907" rtl="0" eaLnBrk="1" latinLnBrk="0" hangingPunct="1">
        <a:defRPr sz="2900" kern="1200">
          <a:solidFill>
            <a:schemeClr val="tx1"/>
          </a:solidFill>
          <a:latin typeface="+mn-lt"/>
          <a:ea typeface="+mn-ea"/>
          <a:cs typeface="+mn-cs"/>
        </a:defRPr>
      </a:lvl8pPr>
      <a:lvl9pPr marL="5847254" algn="l" defTabSz="730907" rtl="0" eaLnBrk="1" latinLnBrk="0" hangingPunct="1">
        <a:defRPr sz="2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937190" y="4266415"/>
            <a:ext cx="1677671" cy="525144"/>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7187978" y="2702479"/>
            <a:ext cx="1856738" cy="2187574"/>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8853290" y="1606010"/>
            <a:ext cx="384810" cy="3187065"/>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10398763" y="5294381"/>
            <a:ext cx="2402840" cy="1377314"/>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8441818" y="5423710"/>
            <a:ext cx="473710" cy="2677795"/>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5505875" y="5359890"/>
            <a:ext cx="3108323" cy="2449195"/>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3940996" y="5126219"/>
            <a:ext cx="4128770" cy="936625"/>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7485687" y="4773927"/>
            <a:ext cx="3124201" cy="730250"/>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48404169"/>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912088" y="5979625"/>
            <a:ext cx="0" cy="172085"/>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10912088" y="6563171"/>
            <a:ext cx="0" cy="201296"/>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10870790" y="5907830"/>
            <a:ext cx="83186" cy="101600"/>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6279813" y="7197627"/>
            <a:ext cx="3968750" cy="1096012"/>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6238516" y="8264277"/>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7050448" y="7052392"/>
            <a:ext cx="3253105"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9739761" y="6911850"/>
            <a:ext cx="744218"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8404045" y="7335811"/>
            <a:ext cx="1902462"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10276823" y="7294577"/>
            <a:ext cx="101601" cy="83185"/>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10193930" y="6759133"/>
            <a:ext cx="1451418" cy="692696"/>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5351250" y="8350635"/>
            <a:ext cx="1451418" cy="692696"/>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8358858" y="2768627"/>
            <a:ext cx="0" cy="358775"/>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8358858" y="3301430"/>
            <a:ext cx="0" cy="298449"/>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8317560" y="3570463"/>
            <a:ext cx="83186" cy="101600"/>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4608543" y="1104281"/>
            <a:ext cx="812799" cy="971548"/>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4567167" y="2046294"/>
            <a:ext cx="83186" cy="101600"/>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10186496" y="8284913"/>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10194038" y="3673512"/>
            <a:ext cx="1451305" cy="692632"/>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7633215" y="3669604"/>
            <a:ext cx="1451292"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10194038" y="5215166"/>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7632858" y="8284910"/>
            <a:ext cx="1451292" cy="692620"/>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626503" y="3668496"/>
            <a:ext cx="1451292" cy="692632"/>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623866" y="2153349"/>
            <a:ext cx="1451305" cy="69262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623866" y="608850"/>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3885097" y="3687270"/>
            <a:ext cx="1451292" cy="692645"/>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3882829" y="2156448"/>
            <a:ext cx="1451281" cy="6926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13469281" y="2142296"/>
            <a:ext cx="1451292" cy="69265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14179178" y="1301777"/>
            <a:ext cx="0" cy="210820"/>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14179178" y="1911286"/>
            <a:ext cx="0" cy="163830"/>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14137878" y="2045181"/>
            <a:ext cx="83186" cy="101600"/>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2136740" y="976536"/>
            <a:ext cx="263526" cy="2963545"/>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2065058" y="3898202"/>
            <a:ext cx="101601" cy="83185"/>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3592697" y="2502788"/>
            <a:ext cx="222250" cy="1575436"/>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3785124" y="2461571"/>
            <a:ext cx="101601" cy="83185"/>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9/10/17</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059479974"/>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36320" y="894080"/>
            <a:ext cx="1321308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304" tIns="73152" rIns="146304" bIns="73152" numCol="1" anchor="ctr" anchorCtr="0" compatLnSpc="1">
            <a:prstTxWarp prst="textNoShape">
              <a:avLst/>
            </a:prstTxWarp>
          </a:bodyPr>
          <a:lstStyle/>
          <a:p>
            <a:pPr lvl="0"/>
            <a:endParaRPr lang="en-US" altLang="en-US" smtClean="0"/>
          </a:p>
        </p:txBody>
      </p:sp>
      <p:sp>
        <p:nvSpPr>
          <p:cNvPr id="1027" name="Rectangle 3"/>
          <p:cNvSpPr>
            <a:spLocks noGrp="1" noChangeArrowheads="1"/>
          </p:cNvSpPr>
          <p:nvPr>
            <p:ph type="body" idx="1"/>
          </p:nvPr>
        </p:nvSpPr>
        <p:spPr bwMode="auto">
          <a:xfrm>
            <a:off x="1036320" y="2794000"/>
            <a:ext cx="13213080" cy="6035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304" tIns="73152" rIns="146304" bIns="731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5311140" y="9164320"/>
            <a:ext cx="4922520" cy="67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304" tIns="73152" rIns="146304" bIns="73152" numCol="1" anchor="t" anchorCtr="0" compatLnSpc="1">
            <a:prstTxWarp prst="textNoShape">
              <a:avLst/>
            </a:prstTxWarp>
          </a:bodyPr>
          <a:lstStyle>
            <a:lvl1pPr algn="ctr">
              <a:defRPr sz="2200" smtClean="0"/>
            </a:lvl1pPr>
          </a:lstStyle>
          <a:p>
            <a:pPr defTabSz="914400" fontAlgn="base">
              <a:spcBef>
                <a:spcPct val="0"/>
              </a:spcBef>
              <a:spcAft>
                <a:spcPct val="0"/>
              </a:spcAft>
              <a:defRPr/>
            </a:pPr>
            <a:r>
              <a:rPr lang="en-US" altLang="en-US">
                <a:solidFill>
                  <a:srgbClr val="000000"/>
                </a:solidFill>
                <a:latin typeface="Times New Roman" pitchFamily="18" charset="0"/>
              </a:rPr>
              <a:t>Bowie State University</a:t>
            </a:r>
          </a:p>
          <a:p>
            <a:pPr defTabSz="914400" fontAlgn="base">
              <a:spcBef>
                <a:spcPct val="0"/>
              </a:spcBef>
              <a:spcAft>
                <a:spcPct val="0"/>
              </a:spcAft>
              <a:defRPr/>
            </a:pPr>
            <a:r>
              <a:rPr lang="en-US" altLang="en-US">
                <a:solidFill>
                  <a:srgbClr val="000000"/>
                </a:solidFill>
                <a:latin typeface="Times New Roman" pitchFamily="18" charset="0"/>
              </a:rPr>
              <a:t>Department of Computer Science</a:t>
            </a:r>
          </a:p>
        </p:txBody>
      </p:sp>
    </p:spTree>
    <p:extLst>
      <p:ext uri="{BB962C8B-B14F-4D97-AF65-F5344CB8AC3E}">
        <p14:creationId xmlns:p14="http://schemas.microsoft.com/office/powerpoint/2010/main" val="2650204409"/>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hf hdr="0"/>
  <p:txStyles>
    <p:titleStyle>
      <a:lvl1pPr algn="ctr" rtl="0" eaLnBrk="0" fontAlgn="base" hangingPunct="0">
        <a:spcBef>
          <a:spcPct val="0"/>
        </a:spcBef>
        <a:spcAft>
          <a:spcPct val="0"/>
        </a:spcAft>
        <a:defRPr sz="7000">
          <a:solidFill>
            <a:schemeClr val="tx2"/>
          </a:solidFill>
          <a:latin typeface="+mj-lt"/>
          <a:ea typeface="+mj-ea"/>
          <a:cs typeface="+mj-cs"/>
        </a:defRPr>
      </a:lvl1pPr>
      <a:lvl2pPr algn="ctr" rtl="0" eaLnBrk="0" fontAlgn="base" hangingPunct="0">
        <a:spcBef>
          <a:spcPct val="0"/>
        </a:spcBef>
        <a:spcAft>
          <a:spcPct val="0"/>
        </a:spcAft>
        <a:defRPr sz="7000">
          <a:solidFill>
            <a:schemeClr val="tx2"/>
          </a:solidFill>
          <a:latin typeface="Times New Roman" pitchFamily="18" charset="0"/>
        </a:defRPr>
      </a:lvl2pPr>
      <a:lvl3pPr algn="ctr" rtl="0" eaLnBrk="0" fontAlgn="base" hangingPunct="0">
        <a:spcBef>
          <a:spcPct val="0"/>
        </a:spcBef>
        <a:spcAft>
          <a:spcPct val="0"/>
        </a:spcAft>
        <a:defRPr sz="7000">
          <a:solidFill>
            <a:schemeClr val="tx2"/>
          </a:solidFill>
          <a:latin typeface="Times New Roman" pitchFamily="18" charset="0"/>
        </a:defRPr>
      </a:lvl3pPr>
      <a:lvl4pPr algn="ctr" rtl="0" eaLnBrk="0" fontAlgn="base" hangingPunct="0">
        <a:spcBef>
          <a:spcPct val="0"/>
        </a:spcBef>
        <a:spcAft>
          <a:spcPct val="0"/>
        </a:spcAft>
        <a:defRPr sz="7000">
          <a:solidFill>
            <a:schemeClr val="tx2"/>
          </a:solidFill>
          <a:latin typeface="Times New Roman" pitchFamily="18" charset="0"/>
        </a:defRPr>
      </a:lvl4pPr>
      <a:lvl5pPr algn="ctr" rtl="0" eaLnBrk="0" fontAlgn="base" hangingPunct="0">
        <a:spcBef>
          <a:spcPct val="0"/>
        </a:spcBef>
        <a:spcAft>
          <a:spcPct val="0"/>
        </a:spcAft>
        <a:defRPr sz="7000">
          <a:solidFill>
            <a:schemeClr val="tx2"/>
          </a:solidFill>
          <a:latin typeface="Times New Roman" pitchFamily="18" charset="0"/>
        </a:defRPr>
      </a:lvl5pPr>
      <a:lvl6pPr marL="731520" algn="ctr" rtl="0" fontAlgn="base">
        <a:spcBef>
          <a:spcPct val="0"/>
        </a:spcBef>
        <a:spcAft>
          <a:spcPct val="0"/>
        </a:spcAft>
        <a:defRPr sz="7000">
          <a:solidFill>
            <a:schemeClr val="tx2"/>
          </a:solidFill>
          <a:latin typeface="Times New Roman" pitchFamily="18" charset="0"/>
        </a:defRPr>
      </a:lvl6pPr>
      <a:lvl7pPr marL="1463040" algn="ctr" rtl="0" fontAlgn="base">
        <a:spcBef>
          <a:spcPct val="0"/>
        </a:spcBef>
        <a:spcAft>
          <a:spcPct val="0"/>
        </a:spcAft>
        <a:defRPr sz="7000">
          <a:solidFill>
            <a:schemeClr val="tx2"/>
          </a:solidFill>
          <a:latin typeface="Times New Roman" pitchFamily="18" charset="0"/>
        </a:defRPr>
      </a:lvl7pPr>
      <a:lvl8pPr marL="2194560" algn="ctr" rtl="0" fontAlgn="base">
        <a:spcBef>
          <a:spcPct val="0"/>
        </a:spcBef>
        <a:spcAft>
          <a:spcPct val="0"/>
        </a:spcAft>
        <a:defRPr sz="7000">
          <a:solidFill>
            <a:schemeClr val="tx2"/>
          </a:solidFill>
          <a:latin typeface="Times New Roman" pitchFamily="18" charset="0"/>
        </a:defRPr>
      </a:lvl8pPr>
      <a:lvl9pPr marL="2926080" algn="ctr" rtl="0" fontAlgn="base">
        <a:spcBef>
          <a:spcPct val="0"/>
        </a:spcBef>
        <a:spcAft>
          <a:spcPct val="0"/>
        </a:spcAft>
        <a:defRPr sz="7000">
          <a:solidFill>
            <a:schemeClr val="tx2"/>
          </a:solidFill>
          <a:latin typeface="Times New Roman" pitchFamily="18" charset="0"/>
        </a:defRPr>
      </a:lvl9pPr>
    </p:titleStyle>
    <p:bodyStyle>
      <a:lvl1pPr marL="548640" indent="-548640" algn="l" rtl="0" eaLnBrk="0" fontAlgn="base" hangingPunct="0">
        <a:spcBef>
          <a:spcPct val="20000"/>
        </a:spcBef>
        <a:spcAft>
          <a:spcPct val="0"/>
        </a:spcAft>
        <a:buChar char="•"/>
        <a:defRPr sz="5100">
          <a:solidFill>
            <a:schemeClr val="tx1"/>
          </a:solidFill>
          <a:latin typeface="+mn-lt"/>
          <a:ea typeface="+mn-ea"/>
          <a:cs typeface="+mn-cs"/>
        </a:defRPr>
      </a:lvl1pPr>
      <a:lvl2pPr marL="1188720" indent="-457200" algn="l" rtl="0" eaLnBrk="0" fontAlgn="base" hangingPunct="0">
        <a:spcBef>
          <a:spcPct val="20000"/>
        </a:spcBef>
        <a:spcAft>
          <a:spcPct val="0"/>
        </a:spcAft>
        <a:buChar char="–"/>
        <a:defRPr sz="4500">
          <a:solidFill>
            <a:schemeClr val="tx1"/>
          </a:solidFill>
          <a:latin typeface="+mn-lt"/>
        </a:defRPr>
      </a:lvl2pPr>
      <a:lvl3pPr marL="1828800" indent="-365760" algn="l" rtl="0" eaLnBrk="0" fontAlgn="base" hangingPunct="0">
        <a:spcBef>
          <a:spcPct val="20000"/>
        </a:spcBef>
        <a:spcAft>
          <a:spcPct val="0"/>
        </a:spcAft>
        <a:buChar char="•"/>
        <a:defRPr sz="3800">
          <a:solidFill>
            <a:schemeClr val="tx1"/>
          </a:solidFill>
          <a:latin typeface="+mn-lt"/>
        </a:defRPr>
      </a:lvl3pPr>
      <a:lvl4pPr marL="2560320" indent="-365760" algn="l" rtl="0" eaLnBrk="0" fontAlgn="base" hangingPunct="0">
        <a:spcBef>
          <a:spcPct val="20000"/>
        </a:spcBef>
        <a:spcAft>
          <a:spcPct val="0"/>
        </a:spcAft>
        <a:buChar char="–"/>
        <a:defRPr sz="3200">
          <a:solidFill>
            <a:schemeClr val="tx1"/>
          </a:solidFill>
          <a:latin typeface="+mn-lt"/>
        </a:defRPr>
      </a:lvl4pPr>
      <a:lvl5pPr marL="3291840" indent="-365760" algn="l" rtl="0" eaLnBrk="0" fontAlgn="base" hangingPunct="0">
        <a:spcBef>
          <a:spcPct val="20000"/>
        </a:spcBef>
        <a:spcAft>
          <a:spcPct val="0"/>
        </a:spcAft>
        <a:buChar char="»"/>
        <a:defRPr sz="3200">
          <a:solidFill>
            <a:schemeClr val="tx1"/>
          </a:solidFill>
          <a:latin typeface="+mn-lt"/>
        </a:defRPr>
      </a:lvl5pPr>
      <a:lvl6pPr marL="4023360" indent="-365760" algn="l" rtl="0" fontAlgn="base">
        <a:spcBef>
          <a:spcPct val="20000"/>
        </a:spcBef>
        <a:spcAft>
          <a:spcPct val="0"/>
        </a:spcAft>
        <a:buChar char="»"/>
        <a:defRPr sz="3200">
          <a:solidFill>
            <a:schemeClr val="tx1"/>
          </a:solidFill>
          <a:latin typeface="+mn-lt"/>
        </a:defRPr>
      </a:lvl6pPr>
      <a:lvl7pPr marL="4754880" indent="-365760" algn="l" rtl="0" fontAlgn="base">
        <a:spcBef>
          <a:spcPct val="20000"/>
        </a:spcBef>
        <a:spcAft>
          <a:spcPct val="0"/>
        </a:spcAft>
        <a:buChar char="»"/>
        <a:defRPr sz="3200">
          <a:solidFill>
            <a:schemeClr val="tx1"/>
          </a:solidFill>
          <a:latin typeface="+mn-lt"/>
        </a:defRPr>
      </a:lvl7pPr>
      <a:lvl8pPr marL="5486400" indent="-365760" algn="l" rtl="0" fontAlgn="base">
        <a:spcBef>
          <a:spcPct val="20000"/>
        </a:spcBef>
        <a:spcAft>
          <a:spcPct val="0"/>
        </a:spcAft>
        <a:buChar char="»"/>
        <a:defRPr sz="3200">
          <a:solidFill>
            <a:schemeClr val="tx1"/>
          </a:solidFill>
          <a:latin typeface="+mn-lt"/>
        </a:defRPr>
      </a:lvl8pPr>
      <a:lvl9pPr marL="6217920" indent="-365760" algn="l" rtl="0" fontAlgn="base">
        <a:spcBef>
          <a:spcPct val="20000"/>
        </a:spcBef>
        <a:spcAft>
          <a:spcPct val="0"/>
        </a:spcAft>
        <a:buChar char="»"/>
        <a:defRPr sz="3200">
          <a:solidFill>
            <a:schemeClr val="tx1"/>
          </a:solidFill>
          <a:latin typeface="+mn-lt"/>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0"/>
            <a:ext cx="13990320" cy="2346960"/>
          </a:xfrm>
          <a:prstGeom prst="rect">
            <a:avLst/>
          </a:prstGeom>
        </p:spPr>
        <p:txBody>
          <a:bodyPr vert="horz" lIns="146304" tIns="73152" rIns="146304" bIns="73152"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777240" y="2346961"/>
            <a:ext cx="13990320" cy="6638079"/>
          </a:xfrm>
          <a:prstGeom prst="rect">
            <a:avLst/>
          </a:prstGeom>
        </p:spPr>
        <p:txBody>
          <a:bodyPr vert="horz" lIns="146304" tIns="73152" rIns="146304" bIns="7315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10817691" y="9322647"/>
            <a:ext cx="3546158" cy="535517"/>
          </a:xfrm>
          <a:prstGeom prst="rect">
            <a:avLst/>
          </a:prstGeom>
        </p:spPr>
        <p:txBody>
          <a:bodyPr vert="horz" lIns="146304" tIns="73152" rIns="73152" bIns="73152" rtlCol="0" anchor="ctr"/>
          <a:lstStyle>
            <a:lvl1pPr algn="r">
              <a:defRPr sz="1900">
                <a:solidFill>
                  <a:schemeClr val="tx1">
                    <a:lumMod val="65000"/>
                    <a:lumOff val="35000"/>
                  </a:schemeClr>
                </a:solidFill>
                <a:latin typeface="Century Gothic" pitchFamily="34" charset="0"/>
              </a:defRPr>
            </a:lvl1pPr>
          </a:lstStyle>
          <a:p>
            <a:pPr defTabSz="1463040"/>
            <a:fld id="{B0C4986D-6BE9-4264-908F-02DB36FD8D6C}" type="datetime1">
              <a:rPr lang="en-US" smtClean="0">
                <a:solidFill>
                  <a:prstClr val="black">
                    <a:lumMod val="65000"/>
                    <a:lumOff val="35000"/>
                  </a:prstClr>
                </a:solidFill>
              </a:rPr>
              <a:pPr defTabSz="1463040"/>
              <a:t>9/10/17</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1120581" y="9322647"/>
            <a:ext cx="4841558" cy="535517"/>
          </a:xfrm>
          <a:prstGeom prst="rect">
            <a:avLst/>
          </a:prstGeom>
        </p:spPr>
        <p:txBody>
          <a:bodyPr vert="horz" lIns="73152" tIns="73152" rIns="146304" bIns="73152" rtlCol="0" anchor="ctr"/>
          <a:lstStyle>
            <a:lvl1pPr algn="l">
              <a:defRPr sz="1900">
                <a:solidFill>
                  <a:schemeClr val="tx1">
                    <a:lumMod val="65000"/>
                    <a:lumOff val="35000"/>
                  </a:schemeClr>
                </a:solidFill>
                <a:latin typeface="Century Gothic" pitchFamily="34" charset="0"/>
              </a:defRPr>
            </a:lvl1pPr>
          </a:lstStyle>
          <a:p>
            <a:pPr defTabSz="1463040"/>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14523573" y="9322647"/>
            <a:ext cx="955358" cy="535517"/>
          </a:xfrm>
          <a:prstGeom prst="rect">
            <a:avLst/>
          </a:prstGeom>
        </p:spPr>
        <p:txBody>
          <a:bodyPr vert="horz" lIns="43891" tIns="73152" rIns="73152" bIns="73152" rtlCol="0" anchor="ctr"/>
          <a:lstStyle>
            <a:lvl1pPr algn="l">
              <a:defRPr sz="1900">
                <a:solidFill>
                  <a:schemeClr val="tx1">
                    <a:lumMod val="65000"/>
                    <a:lumOff val="35000"/>
                  </a:schemeClr>
                </a:solidFill>
                <a:latin typeface="Century Gothic" pitchFamily="34" charset="0"/>
              </a:defRPr>
            </a:lvl1pPr>
          </a:lstStyle>
          <a:p>
            <a:pPr defTabSz="1463040"/>
            <a:fld id="{BA9B540C-44DA-4F69-89C9-7C84606640D3}" type="slidenum">
              <a:rPr lang="en-US" smtClean="0">
                <a:solidFill>
                  <a:prstClr val="black">
                    <a:lumMod val="65000"/>
                    <a:lumOff val="35000"/>
                  </a:prstClr>
                </a:solidFill>
              </a:rPr>
              <a:pPr defTabSz="1463040"/>
              <a:t>‹#›</a:t>
            </a:fld>
            <a:endParaRPr lang="en-US" dirty="0">
              <a:solidFill>
                <a:prstClr val="black">
                  <a:lumMod val="65000"/>
                  <a:lumOff val="35000"/>
                </a:prstClr>
              </a:solidFill>
            </a:endParaRPr>
          </a:p>
        </p:txBody>
      </p:sp>
      <p:sp>
        <p:nvSpPr>
          <p:cNvPr id="7" name="Oval 6"/>
          <p:cNvSpPr/>
          <p:nvPr/>
        </p:nvSpPr>
        <p:spPr>
          <a:xfrm>
            <a:off x="14378192" y="9532430"/>
            <a:ext cx="144112"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defTabSz="1463040"/>
            <a:endParaRPr lang="en-US" sz="2900">
              <a:solidFill>
                <a:prstClr val="white"/>
              </a:solidFill>
              <a:latin typeface="Palatino Linotype"/>
            </a:endParaRPr>
          </a:p>
        </p:txBody>
      </p:sp>
      <p:sp>
        <p:nvSpPr>
          <p:cNvPr id="8" name="Oval 7"/>
          <p:cNvSpPr/>
          <p:nvPr/>
        </p:nvSpPr>
        <p:spPr>
          <a:xfrm>
            <a:off x="967503" y="9532430"/>
            <a:ext cx="144112" cy="12433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rtlCol="0" anchor="ctr"/>
          <a:lstStyle/>
          <a:p>
            <a:pPr algn="ctr" defTabSz="1463040"/>
            <a:endParaRPr lang="en-US" sz="2900">
              <a:solidFill>
                <a:prstClr val="white"/>
              </a:solidFill>
              <a:latin typeface="Palatino Linotype"/>
            </a:endParaRPr>
          </a:p>
        </p:txBody>
      </p:sp>
    </p:spTree>
    <p:extLst>
      <p:ext uri="{BB962C8B-B14F-4D97-AF65-F5344CB8AC3E}">
        <p14:creationId xmlns:p14="http://schemas.microsoft.com/office/powerpoint/2010/main" val="243598944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sldNum="0" hdr="0" ftr="0" dt="0"/>
  <p:txStyles>
    <p:titleStyle>
      <a:lvl1pPr algn="ctr" defTabSz="1463040" rtl="0" eaLnBrk="1" latinLnBrk="0" hangingPunct="1">
        <a:lnSpc>
          <a:spcPts val="9280"/>
        </a:lnSpc>
        <a:spcBef>
          <a:spcPct val="0"/>
        </a:spcBef>
        <a:buNone/>
        <a:defRPr sz="86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548640" indent="-548640" algn="l" defTabSz="1463040" rtl="0" eaLnBrk="1" latinLnBrk="0" hangingPunct="1">
        <a:spcBef>
          <a:spcPct val="20000"/>
        </a:spcBef>
        <a:buFont typeface="Arial" pitchFamily="34" charset="0"/>
        <a:buChar char="•"/>
        <a:defRPr sz="3800" kern="1200">
          <a:solidFill>
            <a:schemeClr val="tx1">
              <a:lumMod val="50000"/>
              <a:lumOff val="50000"/>
            </a:schemeClr>
          </a:solidFill>
          <a:latin typeface="+mj-lt"/>
          <a:ea typeface="+mn-ea"/>
          <a:cs typeface="+mn-cs"/>
        </a:defRPr>
      </a:lvl1pPr>
      <a:lvl2pPr marL="1188720" indent="-457200" algn="l" defTabSz="1463040" rtl="0" eaLnBrk="1" latinLnBrk="0" hangingPunct="1">
        <a:spcBef>
          <a:spcPct val="20000"/>
        </a:spcBef>
        <a:buFont typeface="Courier New" pitchFamily="49" charset="0"/>
        <a:buChar char="o"/>
        <a:defRPr sz="2600" kern="1200">
          <a:solidFill>
            <a:schemeClr val="tx1">
              <a:lumMod val="50000"/>
              <a:lumOff val="50000"/>
            </a:schemeClr>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2600" kern="1200">
          <a:solidFill>
            <a:schemeClr val="tx1">
              <a:lumMod val="50000"/>
              <a:lumOff val="50000"/>
            </a:schemeClr>
          </a:solidFill>
          <a:latin typeface="+mj-lt"/>
          <a:ea typeface="+mn-ea"/>
          <a:cs typeface="+mn-cs"/>
        </a:defRPr>
      </a:lvl3pPr>
      <a:lvl4pPr marL="2560320" indent="-365760" algn="l" defTabSz="1463040" rtl="0" eaLnBrk="1" latinLnBrk="0" hangingPunct="1">
        <a:spcBef>
          <a:spcPct val="20000"/>
        </a:spcBef>
        <a:buFont typeface="Courier New" pitchFamily="49" charset="0"/>
        <a:buChar char="o"/>
        <a:defRPr sz="2600" kern="1200">
          <a:solidFill>
            <a:schemeClr val="tx1">
              <a:lumMod val="50000"/>
              <a:lumOff val="50000"/>
            </a:schemeClr>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600" kern="1200">
          <a:solidFill>
            <a:schemeClr val="tx1">
              <a:lumMod val="50000"/>
              <a:lumOff val="50000"/>
            </a:schemeClr>
          </a:solidFill>
          <a:latin typeface="+mj-lt"/>
          <a:ea typeface="+mn-ea"/>
          <a:cs typeface="+mn-cs"/>
        </a:defRPr>
      </a:lvl5pPr>
      <a:lvl6pPr marL="4023360" indent="-365760" algn="l" defTabSz="1463040" rtl="0" eaLnBrk="1" latinLnBrk="0" hangingPunct="1">
        <a:spcBef>
          <a:spcPct val="20000"/>
        </a:spcBef>
        <a:buFont typeface="Courier New" pitchFamily="49" charset="0"/>
        <a:buChar char="o"/>
        <a:defRPr sz="2600" kern="1200">
          <a:solidFill>
            <a:schemeClr val="tx1">
              <a:lumMod val="50000"/>
              <a:lumOff val="50000"/>
            </a:schemeClr>
          </a:solidFill>
          <a:latin typeface="+mj-lt"/>
          <a:ea typeface="+mn-ea"/>
          <a:cs typeface="+mn-cs"/>
        </a:defRPr>
      </a:lvl6pPr>
      <a:lvl7pPr marL="4754880" indent="-365760" algn="l" defTabSz="1463040" rtl="0" eaLnBrk="1" latinLnBrk="0" hangingPunct="1">
        <a:spcBef>
          <a:spcPct val="20000"/>
        </a:spcBef>
        <a:buFont typeface="Arial" pitchFamily="34" charset="0"/>
        <a:buChar char="•"/>
        <a:defRPr sz="2600" kern="1200">
          <a:solidFill>
            <a:schemeClr val="tx1">
              <a:lumMod val="50000"/>
              <a:lumOff val="50000"/>
            </a:schemeClr>
          </a:solidFill>
          <a:latin typeface="+mj-lt"/>
          <a:ea typeface="+mn-ea"/>
          <a:cs typeface="+mn-cs"/>
        </a:defRPr>
      </a:lvl7pPr>
      <a:lvl8pPr marL="5486400" indent="-365760" algn="l" defTabSz="1463040" rtl="0" eaLnBrk="1" latinLnBrk="0" hangingPunct="1">
        <a:spcBef>
          <a:spcPct val="20000"/>
        </a:spcBef>
        <a:buFont typeface="Courier New" pitchFamily="49" charset="0"/>
        <a:buChar char="o"/>
        <a:defRPr sz="2600" kern="1200">
          <a:solidFill>
            <a:schemeClr val="tx1">
              <a:lumMod val="50000"/>
              <a:lumOff val="50000"/>
            </a:schemeClr>
          </a:solidFill>
          <a:latin typeface="+mj-lt"/>
          <a:ea typeface="+mn-ea"/>
          <a:cs typeface="+mn-cs"/>
        </a:defRPr>
      </a:lvl8pPr>
      <a:lvl9pPr marL="6217920" indent="-365760" algn="l" defTabSz="1463040" rtl="0" eaLnBrk="1" latinLnBrk="0" hangingPunct="1">
        <a:spcBef>
          <a:spcPct val="20000"/>
        </a:spcBef>
        <a:buFont typeface="Arial" pitchFamily="34" charset="0"/>
        <a:buChar char="•"/>
        <a:defRPr sz="2600" kern="1200">
          <a:solidFill>
            <a:schemeClr val="tx1">
              <a:lumMod val="50000"/>
              <a:lumOff val="50000"/>
            </a:schemeClr>
          </a:solidFill>
          <a:latin typeface="+mj-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sharvey.github.io/"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24.jpg"/><Relationship Id="rId6"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8.jp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2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37.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png"/><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38.xml.rels><?xml version="1.0" encoding="UTF-8" standalone="yes"?>
<Relationships xmlns="http://schemas.openxmlformats.org/package/2006/relationships"><Relationship Id="rId9" Type="http://schemas.openxmlformats.org/officeDocument/2006/relationships/image" Target="../media/image55.png"/><Relationship Id="rId20" Type="http://schemas.openxmlformats.org/officeDocument/2006/relationships/image" Target="../media/image66.png"/><Relationship Id="rId21" Type="http://schemas.openxmlformats.org/officeDocument/2006/relationships/image" Target="../media/image6.png"/><Relationship Id="rId10" Type="http://schemas.openxmlformats.org/officeDocument/2006/relationships/image" Target="../media/image56.png"/><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1.jpeg"/><Relationship Id="rId16" Type="http://schemas.openxmlformats.org/officeDocument/2006/relationships/image" Target="../media/image62.jpeg"/><Relationship Id="rId17" Type="http://schemas.openxmlformats.org/officeDocument/2006/relationships/image" Target="../media/image63.jpeg"/><Relationship Id="rId18" Type="http://schemas.openxmlformats.org/officeDocument/2006/relationships/image" Target="../media/image64.jpeg"/><Relationship Id="rId19" Type="http://schemas.openxmlformats.org/officeDocument/2006/relationships/image" Target="../media/image65.jpe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s>
</file>

<file path=ppt/slides/_rels/slide39.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image" Target="../media/image64.jpeg"/><Relationship Id="rId6" Type="http://schemas.openxmlformats.org/officeDocument/2006/relationships/image" Target="../media/image65.jpeg"/><Relationship Id="rId7" Type="http://schemas.openxmlformats.org/officeDocument/2006/relationships/image" Target="../media/image67.jpeg"/><Relationship Id="rId8" Type="http://schemas.openxmlformats.org/officeDocument/2006/relationships/image" Target="../media/image68.jpeg"/><Relationship Id="rId9" Type="http://schemas.openxmlformats.org/officeDocument/2006/relationships/image" Target="../media/image69.png"/><Relationship Id="rId10" Type="http://schemas.openxmlformats.org/officeDocument/2006/relationships/image" Target="../media/image7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5.jpe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5.jpe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71.jpe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5.jpe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5.jpe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1.jpeg"/><Relationship Id="rId5" Type="http://schemas.openxmlformats.org/officeDocument/2006/relationships/image" Target="../media/image64.jpe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4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7375E"/>
                </a:solidFill>
              </a:rPr>
              <a:t>Before Lecture</a:t>
            </a:r>
            <a:r>
              <a:rPr lang="mr-IN" dirty="0" smtClean="0">
                <a:solidFill>
                  <a:srgbClr val="17375E"/>
                </a:solidFill>
              </a:rPr>
              <a:t>…</a:t>
            </a:r>
            <a:endParaRPr lang="en-US" dirty="0">
              <a:solidFill>
                <a:srgbClr val="17375E"/>
              </a:solidFill>
            </a:endParaRPr>
          </a:p>
        </p:txBody>
      </p:sp>
      <p:sp>
        <p:nvSpPr>
          <p:cNvPr id="3" name="Content Placeholder 2"/>
          <p:cNvSpPr>
            <a:spLocks noGrp="1"/>
          </p:cNvSpPr>
          <p:nvPr>
            <p:ph idx="1"/>
          </p:nvPr>
        </p:nvSpPr>
        <p:spPr/>
        <p:txBody>
          <a:bodyPr>
            <a:normAutofit lnSpcReduction="10000"/>
          </a:bodyPr>
          <a:lstStyle/>
          <a:p>
            <a:r>
              <a:rPr lang="en-US" dirty="0" smtClean="0">
                <a:solidFill>
                  <a:srgbClr val="17375E"/>
                </a:solidFill>
              </a:rPr>
              <a:t>Go over Syllabus</a:t>
            </a:r>
          </a:p>
          <a:p>
            <a:r>
              <a:rPr lang="en-US" dirty="0" smtClean="0">
                <a:solidFill>
                  <a:srgbClr val="17375E"/>
                </a:solidFill>
              </a:rPr>
              <a:t>Take a look at an example portfolio (</a:t>
            </a:r>
            <a:r>
              <a:rPr lang="en-US" dirty="0" smtClean="0">
                <a:solidFill>
                  <a:srgbClr val="17375E"/>
                </a:solidFill>
                <a:hlinkClick r:id="rId3"/>
              </a:rPr>
              <a:t>link</a:t>
            </a:r>
            <a:r>
              <a:rPr lang="en-US" dirty="0" smtClean="0">
                <a:solidFill>
                  <a:srgbClr val="17375E"/>
                </a:solidFill>
              </a:rPr>
              <a:t>)</a:t>
            </a:r>
          </a:p>
          <a:p>
            <a:pPr lvl="1"/>
            <a:r>
              <a:rPr lang="en-US" dirty="0" smtClean="0">
                <a:solidFill>
                  <a:srgbClr val="17375E"/>
                </a:solidFill>
              </a:rPr>
              <a:t>9/21 will distribute out:</a:t>
            </a:r>
          </a:p>
          <a:p>
            <a:pPr lvl="2"/>
            <a:r>
              <a:rPr lang="en-US" dirty="0" smtClean="0">
                <a:solidFill>
                  <a:srgbClr val="17375E"/>
                </a:solidFill>
              </a:rPr>
              <a:t>Portfolio Template (will try to set up in class)</a:t>
            </a:r>
          </a:p>
          <a:p>
            <a:pPr lvl="2"/>
            <a:r>
              <a:rPr lang="en-US" dirty="0" smtClean="0">
                <a:solidFill>
                  <a:srgbClr val="17375E"/>
                </a:solidFill>
              </a:rPr>
              <a:t>Assignment 1 Description</a:t>
            </a:r>
          </a:p>
          <a:p>
            <a:r>
              <a:rPr lang="en-US" dirty="0" smtClean="0">
                <a:solidFill>
                  <a:srgbClr val="17375E"/>
                </a:solidFill>
              </a:rPr>
              <a:t>Student Research Proposal and Final Project</a:t>
            </a:r>
          </a:p>
          <a:p>
            <a:pPr lvl="1"/>
            <a:r>
              <a:rPr lang="en-US" dirty="0" smtClean="0">
                <a:solidFill>
                  <a:srgbClr val="17375E"/>
                </a:solidFill>
              </a:rPr>
              <a:t>Proposal Due: 9/28</a:t>
            </a:r>
          </a:p>
          <a:p>
            <a:pPr lvl="1"/>
            <a:r>
              <a:rPr lang="en-US" dirty="0" smtClean="0">
                <a:solidFill>
                  <a:srgbClr val="17375E"/>
                </a:solidFill>
              </a:rPr>
              <a:t>Final Project Due: 12/7</a:t>
            </a:r>
          </a:p>
          <a:p>
            <a:endParaRPr lang="en-US" dirty="0"/>
          </a:p>
        </p:txBody>
      </p:sp>
      <p:pic>
        <p:nvPicPr>
          <p:cNvPr id="4" name="Picture 3"/>
          <p:cNvPicPr>
            <a:picLocks noChangeAspect="1"/>
          </p:cNvPicPr>
          <p:nvPr/>
        </p:nvPicPr>
        <p:blipFill>
          <a:blip r:embed="rId4"/>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0116499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2473" y="4905634"/>
            <a:ext cx="2838448" cy="412910"/>
          </a:xfrm>
          <a:prstGeom prst="rect">
            <a:avLst/>
          </a:prstGeom>
        </p:spPr>
        <p:txBody>
          <a:bodyPr vert="horz" wrap="square" lIns="0" tIns="12677" rIns="0" bIns="0" rtlCol="0">
            <a:spAutoFit/>
          </a:bodyPr>
          <a:lstStyle/>
          <a:p>
            <a:pPr algn="ctr">
              <a:spcBef>
                <a:spcPts val="101"/>
              </a:spcBef>
            </a:pPr>
            <a:r>
              <a:rPr lang="en-US" sz="1300" b="1" spc="-4" dirty="0" smtClean="0">
                <a:solidFill>
                  <a:srgbClr val="FFFFFF"/>
                </a:solidFill>
                <a:latin typeface="Calibri"/>
                <a:cs typeface="Calibri"/>
              </a:rPr>
              <a:t>Core Topic </a:t>
            </a:r>
            <a:r>
              <a:rPr lang="en-US" sz="1300" b="1" dirty="0">
                <a:solidFill>
                  <a:srgbClr val="FFFFFF"/>
                </a:solidFill>
                <a:latin typeface="Calibri"/>
                <a:cs typeface="Calibri"/>
              </a:rPr>
              <a:t>2</a:t>
            </a:r>
            <a:r>
              <a:rPr lang="en-US" sz="1300" b="1" dirty="0" smtClean="0">
                <a:solidFill>
                  <a:srgbClr val="FFFFFF"/>
                </a:solidFill>
                <a:latin typeface="Calibri"/>
                <a:cs typeface="Calibri"/>
              </a:rPr>
              <a:t>:</a:t>
            </a:r>
            <a:endParaRPr sz="1300" dirty="0">
              <a:solidFill>
                <a:prstClr val="black"/>
              </a:solidFill>
              <a:latin typeface="Calibri"/>
              <a:cs typeface="Calibri"/>
            </a:endParaRPr>
          </a:p>
          <a:p>
            <a:pPr algn="ctr"/>
            <a:r>
              <a:rPr sz="1300" b="1" spc="-4" dirty="0">
                <a:solidFill>
                  <a:srgbClr val="FFFFFF"/>
                </a:solidFill>
                <a:latin typeface="Calibri"/>
                <a:cs typeface="Calibri"/>
              </a:rPr>
              <a:t>Fundamental </a:t>
            </a:r>
            <a:r>
              <a:rPr sz="1300" b="1" dirty="0">
                <a:solidFill>
                  <a:srgbClr val="FFFFFF"/>
                </a:solidFill>
                <a:latin typeface="Calibri"/>
                <a:cs typeface="Calibri"/>
              </a:rPr>
              <a:t>Big </a:t>
            </a:r>
            <a:r>
              <a:rPr sz="1300" b="1" spc="-10" dirty="0">
                <a:solidFill>
                  <a:srgbClr val="FFFFFF"/>
                </a:solidFill>
                <a:latin typeface="Calibri"/>
                <a:cs typeface="Calibri"/>
              </a:rPr>
              <a:t>Data </a:t>
            </a:r>
            <a:r>
              <a:rPr sz="1300" b="1" spc="-4" dirty="0">
                <a:solidFill>
                  <a:srgbClr val="FFFFFF"/>
                </a:solidFill>
                <a:latin typeface="Calibri"/>
                <a:cs typeface="Calibri"/>
              </a:rPr>
              <a:t>Analysis </a:t>
            </a:r>
            <a:r>
              <a:rPr sz="1300" b="1" dirty="0">
                <a:solidFill>
                  <a:srgbClr val="FFFFFF"/>
                </a:solidFill>
                <a:latin typeface="Calibri"/>
                <a:cs typeface="Calibri"/>
              </a:rPr>
              <a:t>&amp;</a:t>
            </a:r>
            <a:r>
              <a:rPr sz="1300" b="1" spc="-24" dirty="0">
                <a:solidFill>
                  <a:srgbClr val="FFFFFF"/>
                </a:solidFill>
                <a:latin typeface="Calibri"/>
                <a:cs typeface="Calibri"/>
              </a:rPr>
              <a:t> </a:t>
            </a:r>
            <a:r>
              <a:rPr sz="1300" b="1" dirty="0">
                <a:solidFill>
                  <a:srgbClr val="FFFFFF"/>
                </a:solidFill>
                <a:latin typeface="Calibri"/>
                <a:cs typeface="Calibri"/>
              </a:rPr>
              <a:t>Science</a:t>
            </a:r>
            <a:endParaRPr sz="1300" dirty="0">
              <a:solidFill>
                <a:prstClr val="black"/>
              </a:solidFill>
              <a:latin typeface="Calibri"/>
              <a:cs typeface="Calibri"/>
            </a:endParaRPr>
          </a:p>
        </p:txBody>
      </p:sp>
      <p:sp>
        <p:nvSpPr>
          <p:cNvPr id="3" name="object 3"/>
          <p:cNvSpPr/>
          <p:nvPr/>
        </p:nvSpPr>
        <p:spPr>
          <a:xfrm>
            <a:off x="7485687" y="4773927"/>
            <a:ext cx="3124201" cy="730250"/>
          </a:xfrm>
          <a:custGeom>
            <a:avLst/>
            <a:gdLst/>
            <a:ahLst/>
            <a:cxnLst/>
            <a:rect l="l" t="t" r="r" b="b"/>
            <a:pathLst>
              <a:path w="3124200"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lnTo>
                  <a:pt x="111099" y="0"/>
                </a:lnTo>
                <a:close/>
              </a:path>
            </a:pathLst>
          </a:custGeom>
          <a:ln w="38100">
            <a:solidFill>
              <a:srgbClr val="B1BA1C"/>
            </a:solidFill>
          </a:ln>
        </p:spPr>
        <p:txBody>
          <a:bodyPr wrap="square" lIns="0" tIns="0" rIns="0" bIns="0" rtlCol="0"/>
          <a:lstStyle/>
          <a:p>
            <a:endParaRPr>
              <a:solidFill>
                <a:prstClr val="black"/>
              </a:solidFill>
              <a:latin typeface="Calibri"/>
            </a:endParaRPr>
          </a:p>
        </p:txBody>
      </p:sp>
      <p:sp>
        <p:nvSpPr>
          <p:cNvPr id="5" name="object 5"/>
          <p:cNvSpPr/>
          <p:nvPr/>
        </p:nvSpPr>
        <p:spPr>
          <a:xfrm>
            <a:off x="4243288" y="7484288"/>
            <a:ext cx="0" cy="854075"/>
          </a:xfrm>
          <a:custGeom>
            <a:avLst/>
            <a:gdLst/>
            <a:ahLst/>
            <a:cxnLst/>
            <a:rect l="l" t="t" r="r" b="b"/>
            <a:pathLst>
              <a:path h="854075">
                <a:moveTo>
                  <a:pt x="0" y="853655"/>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 name="object 6"/>
          <p:cNvSpPr/>
          <p:nvPr/>
        </p:nvSpPr>
        <p:spPr>
          <a:xfrm>
            <a:off x="4090261" y="748668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 name="object 7"/>
          <p:cNvSpPr/>
          <p:nvPr/>
        </p:nvSpPr>
        <p:spPr>
          <a:xfrm>
            <a:off x="4090108" y="769889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 name="object 8"/>
          <p:cNvSpPr/>
          <p:nvPr/>
        </p:nvSpPr>
        <p:spPr>
          <a:xfrm>
            <a:off x="4090734" y="833551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 name="object 9"/>
          <p:cNvSpPr/>
          <p:nvPr/>
        </p:nvSpPr>
        <p:spPr>
          <a:xfrm>
            <a:off x="4091994" y="7911096"/>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 name="object 10"/>
          <p:cNvSpPr/>
          <p:nvPr/>
        </p:nvSpPr>
        <p:spPr>
          <a:xfrm>
            <a:off x="4093082" y="8123305"/>
            <a:ext cx="150493" cy="0"/>
          </a:xfrm>
          <a:custGeom>
            <a:avLst/>
            <a:gdLst/>
            <a:ahLst/>
            <a:cxnLst/>
            <a:rect l="l" t="t" r="r" b="b"/>
            <a:pathLst>
              <a:path w="150495">
                <a:moveTo>
                  <a:pt x="150215"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4093085" y="7911096"/>
            <a:ext cx="523875" cy="0"/>
          </a:xfrm>
          <a:custGeom>
            <a:avLst/>
            <a:gdLst/>
            <a:ahLst/>
            <a:cxnLst/>
            <a:rect l="l" t="t" r="r" b="b"/>
            <a:pathLst>
              <a:path w="523875">
                <a:moveTo>
                  <a:pt x="52336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 name="object 12"/>
          <p:cNvSpPr txBox="1"/>
          <p:nvPr/>
        </p:nvSpPr>
        <p:spPr>
          <a:xfrm>
            <a:off x="3260360" y="7334815"/>
            <a:ext cx="741681" cy="1025565"/>
          </a:xfrm>
          <a:prstGeom prst="rect">
            <a:avLst/>
          </a:prstGeom>
        </p:spPr>
        <p:txBody>
          <a:bodyPr vert="horz" wrap="square" lIns="0" tIns="12042" rIns="0" bIns="0" rtlCol="0">
            <a:spAutoFit/>
          </a:bodyPr>
          <a:lstStyle/>
          <a:p>
            <a:pPr marL="12677" marR="5080" indent="22183" algn="r">
              <a:lnSpc>
                <a:spcPct val="132800"/>
              </a:lnSpc>
              <a:spcBef>
                <a:spcPts val="93"/>
              </a:spcBef>
            </a:pPr>
            <a:r>
              <a:rPr sz="1000" dirty="0">
                <a:solidFill>
                  <a:srgbClr val="231F20"/>
                </a:solidFill>
                <a:latin typeface="Calibri"/>
                <a:cs typeface="Calibri"/>
              </a:rPr>
              <a:t>high</a:t>
            </a:r>
            <a:r>
              <a:rPr sz="1000" spc="-4" dirty="0">
                <a:solidFill>
                  <a:srgbClr val="231F20"/>
                </a:solidFill>
                <a:latin typeface="Calibri"/>
                <a:cs typeface="Calibri"/>
              </a:rPr>
              <a:t>-v</a:t>
            </a:r>
            <a:r>
              <a:rPr sz="1000" dirty="0">
                <a:solidFill>
                  <a:srgbClr val="231F20"/>
                </a:solidFill>
                <a:latin typeface="Calibri"/>
                <a:cs typeface="Calibri"/>
              </a:rPr>
              <a:t>olume  high</a:t>
            </a:r>
            <a:r>
              <a:rPr sz="1000" spc="-4" dirty="0">
                <a:solidFill>
                  <a:srgbClr val="231F20"/>
                </a:solidFill>
                <a:latin typeface="Calibri"/>
                <a:cs typeface="Calibri"/>
              </a:rPr>
              <a:t>-v</a:t>
            </a:r>
            <a:r>
              <a:rPr sz="1000" dirty="0">
                <a:solidFill>
                  <a:srgbClr val="231F20"/>
                </a:solidFill>
                <a:latin typeface="Calibri"/>
                <a:cs typeface="Calibri"/>
              </a:rPr>
              <a:t>elocity  high</a:t>
            </a:r>
            <a:r>
              <a:rPr sz="1000" spc="-4" dirty="0">
                <a:solidFill>
                  <a:srgbClr val="231F20"/>
                </a:solidFill>
                <a:latin typeface="Calibri"/>
                <a:cs typeface="Calibri"/>
              </a:rPr>
              <a:t>-</a:t>
            </a:r>
            <a:r>
              <a:rPr sz="1000" spc="-10" dirty="0">
                <a:solidFill>
                  <a:srgbClr val="231F20"/>
                </a:solidFill>
                <a:latin typeface="Calibri"/>
                <a:cs typeface="Calibri"/>
              </a:rPr>
              <a:t>v</a:t>
            </a:r>
            <a:r>
              <a:rPr sz="1000" dirty="0">
                <a:solidFill>
                  <a:srgbClr val="231F20"/>
                </a:solidFill>
                <a:latin typeface="Calibri"/>
                <a:cs typeface="Calibri"/>
              </a:rPr>
              <a:t>ariety  high</a:t>
            </a:r>
            <a:r>
              <a:rPr sz="1000" spc="-4" dirty="0">
                <a:solidFill>
                  <a:srgbClr val="231F20"/>
                </a:solidFill>
                <a:latin typeface="Calibri"/>
                <a:cs typeface="Calibri"/>
              </a:rPr>
              <a:t>-v</a:t>
            </a:r>
            <a:r>
              <a:rPr sz="1000" spc="4" dirty="0">
                <a:solidFill>
                  <a:srgbClr val="231F20"/>
                </a:solidFill>
                <a:latin typeface="Calibri"/>
                <a:cs typeface="Calibri"/>
              </a:rPr>
              <a:t>e</a:t>
            </a:r>
            <a:r>
              <a:rPr sz="1000" spc="-22" dirty="0">
                <a:solidFill>
                  <a:srgbClr val="231F20"/>
                </a:solidFill>
                <a:latin typeface="Calibri"/>
                <a:cs typeface="Calibri"/>
              </a:rPr>
              <a:t>r</a:t>
            </a:r>
            <a:r>
              <a:rPr sz="1000" dirty="0">
                <a:solidFill>
                  <a:srgbClr val="231F20"/>
                </a:solidFill>
                <a:latin typeface="Calibri"/>
                <a:cs typeface="Calibri"/>
              </a:rPr>
              <a:t>acity  high</a:t>
            </a:r>
            <a:r>
              <a:rPr sz="1000" spc="-4" dirty="0">
                <a:solidFill>
                  <a:srgbClr val="231F20"/>
                </a:solidFill>
                <a:latin typeface="Calibri"/>
                <a:cs typeface="Calibri"/>
              </a:rPr>
              <a:t>-</a:t>
            </a:r>
            <a:r>
              <a:rPr sz="1000" spc="-10" dirty="0">
                <a:solidFill>
                  <a:srgbClr val="231F20"/>
                </a:solidFill>
                <a:latin typeface="Calibri"/>
                <a:cs typeface="Calibri"/>
              </a:rPr>
              <a:t>v</a:t>
            </a:r>
            <a:r>
              <a:rPr sz="1000" spc="4" dirty="0">
                <a:solidFill>
                  <a:srgbClr val="231F20"/>
                </a:solidFill>
                <a:latin typeface="Calibri"/>
                <a:cs typeface="Calibri"/>
              </a:rPr>
              <a:t>alue</a:t>
            </a:r>
            <a:endParaRPr sz="1000">
              <a:solidFill>
                <a:prstClr val="black"/>
              </a:solidFill>
              <a:latin typeface="Calibri"/>
              <a:cs typeface="Calibri"/>
            </a:endParaRPr>
          </a:p>
        </p:txBody>
      </p:sp>
      <p:sp>
        <p:nvSpPr>
          <p:cNvPr id="13" name="object 13"/>
          <p:cNvSpPr/>
          <p:nvPr/>
        </p:nvSpPr>
        <p:spPr>
          <a:xfrm>
            <a:off x="4571856" y="7732839"/>
            <a:ext cx="2099945" cy="346710"/>
          </a:xfrm>
          <a:custGeom>
            <a:avLst/>
            <a:gdLst/>
            <a:ahLst/>
            <a:cxnLst/>
            <a:rect l="l" t="t" r="r" b="b"/>
            <a:pathLst>
              <a:path w="2099945" h="346709">
                <a:moveTo>
                  <a:pt x="20654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2065477" y="346163"/>
                </a:lnTo>
                <a:lnTo>
                  <a:pt x="2085301" y="345627"/>
                </a:lnTo>
                <a:lnTo>
                  <a:pt x="2095480" y="341876"/>
                </a:lnTo>
                <a:lnTo>
                  <a:pt x="2099231" y="331692"/>
                </a:lnTo>
                <a:lnTo>
                  <a:pt x="2099767" y="311861"/>
                </a:lnTo>
                <a:lnTo>
                  <a:pt x="2099767" y="34302"/>
                </a:lnTo>
                <a:lnTo>
                  <a:pt x="2099231" y="14471"/>
                </a:lnTo>
                <a:lnTo>
                  <a:pt x="2095480" y="4287"/>
                </a:lnTo>
                <a:lnTo>
                  <a:pt x="2085301" y="535"/>
                </a:lnTo>
                <a:lnTo>
                  <a:pt x="20654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4" name="object 14"/>
          <p:cNvSpPr txBox="1"/>
          <p:nvPr/>
        </p:nvSpPr>
        <p:spPr>
          <a:xfrm>
            <a:off x="4684803" y="7764779"/>
            <a:ext cx="187388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 Dataset</a:t>
            </a:r>
            <a:r>
              <a:rPr sz="1300" spc="-45" dirty="0">
                <a:solidFill>
                  <a:srgbClr val="FFFFFF"/>
                </a:solidFill>
                <a:latin typeface="Calibri"/>
                <a:cs typeface="Calibri"/>
              </a:rPr>
              <a:t> </a:t>
            </a:r>
            <a:r>
              <a:rPr sz="1300" spc="-10" dirty="0">
                <a:solidFill>
                  <a:srgbClr val="FFFFFF"/>
                </a:solidFill>
                <a:latin typeface="Calibri"/>
                <a:cs typeface="Calibri"/>
              </a:rPr>
              <a:t>Categories</a:t>
            </a:r>
            <a:endParaRPr sz="1300">
              <a:solidFill>
                <a:prstClr val="black"/>
              </a:solidFill>
              <a:latin typeface="Calibri"/>
              <a:cs typeface="Calibri"/>
            </a:endParaRPr>
          </a:p>
        </p:txBody>
      </p:sp>
      <p:sp>
        <p:nvSpPr>
          <p:cNvPr id="15" name="object 15"/>
          <p:cNvSpPr/>
          <p:nvPr/>
        </p:nvSpPr>
        <p:spPr>
          <a:xfrm>
            <a:off x="13744052" y="6737006"/>
            <a:ext cx="325756" cy="0"/>
          </a:xfrm>
          <a:custGeom>
            <a:avLst/>
            <a:gdLst/>
            <a:ahLst/>
            <a:cxnLst/>
            <a:rect l="l" t="t" r="r" b="b"/>
            <a:pathLst>
              <a:path w="325755">
                <a:moveTo>
                  <a:pt x="0" y="0"/>
                </a:moveTo>
                <a:lnTo>
                  <a:pt x="32523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14072622" y="6206078"/>
            <a:ext cx="0" cy="1308735"/>
          </a:xfrm>
          <a:custGeom>
            <a:avLst/>
            <a:gdLst/>
            <a:ahLst/>
            <a:cxnLst/>
            <a:rect l="l" t="t" r="r" b="b"/>
            <a:pathLst>
              <a:path h="1308734">
                <a:moveTo>
                  <a:pt x="0" y="0"/>
                </a:moveTo>
                <a:lnTo>
                  <a:pt x="0" y="1308404"/>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 name="object 17"/>
          <p:cNvSpPr/>
          <p:nvPr/>
        </p:nvSpPr>
        <p:spPr>
          <a:xfrm>
            <a:off x="14072109" y="7057251"/>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8" name="object 18"/>
          <p:cNvSpPr/>
          <p:nvPr/>
        </p:nvSpPr>
        <p:spPr>
          <a:xfrm>
            <a:off x="14072262" y="6845042"/>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9" name="object 19"/>
          <p:cNvSpPr/>
          <p:nvPr/>
        </p:nvSpPr>
        <p:spPr>
          <a:xfrm>
            <a:off x="14071638" y="6208425"/>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0" name="object 20"/>
          <p:cNvSpPr/>
          <p:nvPr/>
        </p:nvSpPr>
        <p:spPr>
          <a:xfrm>
            <a:off x="14073489" y="6632837"/>
            <a:ext cx="150493" cy="0"/>
          </a:xfrm>
          <a:custGeom>
            <a:avLst/>
            <a:gdLst/>
            <a:ahLst/>
            <a:cxnLst/>
            <a:rect l="l" t="t" r="r" b="b"/>
            <a:pathLst>
              <a:path w="150494">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1" name="object 21"/>
          <p:cNvSpPr/>
          <p:nvPr/>
        </p:nvSpPr>
        <p:spPr>
          <a:xfrm>
            <a:off x="14073489" y="7269457"/>
            <a:ext cx="150493" cy="0"/>
          </a:xfrm>
          <a:custGeom>
            <a:avLst/>
            <a:gdLst/>
            <a:ahLst/>
            <a:cxnLst/>
            <a:rect l="l" t="t" r="r" b="b"/>
            <a:pathLst>
              <a:path w="150494">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2" name="object 22"/>
          <p:cNvSpPr/>
          <p:nvPr/>
        </p:nvSpPr>
        <p:spPr>
          <a:xfrm>
            <a:off x="14069284" y="6420631"/>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3" name="object 23"/>
          <p:cNvSpPr/>
          <p:nvPr/>
        </p:nvSpPr>
        <p:spPr>
          <a:xfrm>
            <a:off x="14069284" y="6632840"/>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4" name="object 24"/>
          <p:cNvSpPr/>
          <p:nvPr/>
        </p:nvSpPr>
        <p:spPr>
          <a:xfrm>
            <a:off x="14069284" y="7269457"/>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5" name="object 25"/>
          <p:cNvSpPr txBox="1"/>
          <p:nvPr/>
        </p:nvSpPr>
        <p:spPr>
          <a:xfrm>
            <a:off x="14320955" y="6056594"/>
            <a:ext cx="735966" cy="1434292"/>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nominal  ordinal  binary  quantitative  independent  random  qualitative</a:t>
            </a:r>
            <a:endParaRPr sz="1000">
              <a:solidFill>
                <a:prstClr val="black"/>
              </a:solidFill>
              <a:latin typeface="Calibri"/>
              <a:cs typeface="Calibri"/>
            </a:endParaRPr>
          </a:p>
        </p:txBody>
      </p:sp>
      <p:sp>
        <p:nvSpPr>
          <p:cNvPr id="26" name="object 26"/>
          <p:cNvSpPr/>
          <p:nvPr/>
        </p:nvSpPr>
        <p:spPr>
          <a:xfrm>
            <a:off x="11568129" y="6561157"/>
            <a:ext cx="2176145" cy="346710"/>
          </a:xfrm>
          <a:custGeom>
            <a:avLst/>
            <a:gdLst/>
            <a:ahLst/>
            <a:cxnLst/>
            <a:rect l="l" t="t" r="r" b="b"/>
            <a:pathLst>
              <a:path w="2176144" h="346709">
                <a:moveTo>
                  <a:pt x="21416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2141677" y="346163"/>
                </a:lnTo>
                <a:lnTo>
                  <a:pt x="2161501" y="345627"/>
                </a:lnTo>
                <a:lnTo>
                  <a:pt x="2171680" y="341876"/>
                </a:lnTo>
                <a:lnTo>
                  <a:pt x="2175431" y="331692"/>
                </a:lnTo>
                <a:lnTo>
                  <a:pt x="2175967" y="311861"/>
                </a:lnTo>
                <a:lnTo>
                  <a:pt x="2175967" y="34302"/>
                </a:lnTo>
                <a:lnTo>
                  <a:pt x="2175431" y="14471"/>
                </a:lnTo>
                <a:lnTo>
                  <a:pt x="2171680" y="4287"/>
                </a:lnTo>
                <a:lnTo>
                  <a:pt x="2161501" y="535"/>
                </a:lnTo>
                <a:lnTo>
                  <a:pt x="21416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27" name="object 27"/>
          <p:cNvSpPr txBox="1"/>
          <p:nvPr/>
        </p:nvSpPr>
        <p:spPr>
          <a:xfrm>
            <a:off x="11686180" y="6593100"/>
            <a:ext cx="1939926"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Statistics </a:t>
            </a:r>
            <a:r>
              <a:rPr sz="1300" spc="-14" dirty="0">
                <a:solidFill>
                  <a:srgbClr val="FFFFFF"/>
                </a:solidFill>
                <a:latin typeface="Calibri"/>
                <a:cs typeface="Calibri"/>
              </a:rPr>
              <a:t>Variable</a:t>
            </a:r>
            <a:r>
              <a:rPr sz="1300" spc="-55" dirty="0">
                <a:solidFill>
                  <a:srgbClr val="FFFFFF"/>
                </a:solidFill>
                <a:latin typeface="Calibri"/>
                <a:cs typeface="Calibri"/>
              </a:rPr>
              <a:t> </a:t>
            </a:r>
            <a:r>
              <a:rPr sz="1300" spc="-10" dirty="0">
                <a:solidFill>
                  <a:srgbClr val="FFFFFF"/>
                </a:solidFill>
                <a:latin typeface="Calibri"/>
                <a:cs typeface="Calibri"/>
              </a:rPr>
              <a:t>Categories</a:t>
            </a:r>
            <a:endParaRPr sz="1300">
              <a:solidFill>
                <a:prstClr val="black"/>
              </a:solidFill>
              <a:latin typeface="Calibri"/>
              <a:cs typeface="Calibri"/>
            </a:endParaRPr>
          </a:p>
        </p:txBody>
      </p:sp>
      <p:sp>
        <p:nvSpPr>
          <p:cNvPr id="28" name="object 28"/>
          <p:cNvSpPr/>
          <p:nvPr/>
        </p:nvSpPr>
        <p:spPr>
          <a:xfrm>
            <a:off x="2844154" y="5890757"/>
            <a:ext cx="1096645" cy="346710"/>
          </a:xfrm>
          <a:custGeom>
            <a:avLst/>
            <a:gdLst/>
            <a:ahLst/>
            <a:cxnLst/>
            <a:rect l="l" t="t" r="r" b="b"/>
            <a:pathLst>
              <a:path w="1096645" h="346710">
                <a:moveTo>
                  <a:pt x="10621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062177" y="346163"/>
                </a:lnTo>
                <a:lnTo>
                  <a:pt x="1082001" y="345627"/>
                </a:lnTo>
                <a:lnTo>
                  <a:pt x="1092180" y="341876"/>
                </a:lnTo>
                <a:lnTo>
                  <a:pt x="1095931" y="331692"/>
                </a:lnTo>
                <a:lnTo>
                  <a:pt x="1096467" y="311861"/>
                </a:lnTo>
                <a:lnTo>
                  <a:pt x="1096467" y="34302"/>
                </a:lnTo>
                <a:lnTo>
                  <a:pt x="1095931" y="14471"/>
                </a:lnTo>
                <a:lnTo>
                  <a:pt x="1092180" y="4287"/>
                </a:lnTo>
                <a:lnTo>
                  <a:pt x="1082001" y="535"/>
                </a:lnTo>
                <a:lnTo>
                  <a:pt x="10621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29" name="object 29"/>
          <p:cNvSpPr txBox="1"/>
          <p:nvPr/>
        </p:nvSpPr>
        <p:spPr>
          <a:xfrm>
            <a:off x="2957859" y="5922700"/>
            <a:ext cx="869315"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Visualization</a:t>
            </a:r>
            <a:endParaRPr sz="1300">
              <a:solidFill>
                <a:prstClr val="black"/>
              </a:solidFill>
              <a:latin typeface="Calibri"/>
              <a:cs typeface="Calibri"/>
            </a:endParaRPr>
          </a:p>
        </p:txBody>
      </p:sp>
      <p:sp>
        <p:nvSpPr>
          <p:cNvPr id="30" name="object 30"/>
          <p:cNvSpPr/>
          <p:nvPr/>
        </p:nvSpPr>
        <p:spPr>
          <a:xfrm>
            <a:off x="9202841" y="8016711"/>
            <a:ext cx="477522" cy="0"/>
          </a:xfrm>
          <a:custGeom>
            <a:avLst/>
            <a:gdLst/>
            <a:ahLst/>
            <a:cxnLst/>
            <a:rect l="l" t="t" r="r" b="b"/>
            <a:pathLst>
              <a:path w="477520">
                <a:moveTo>
                  <a:pt x="0" y="0"/>
                </a:moveTo>
                <a:lnTo>
                  <a:pt x="477316"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1" name="object 31"/>
          <p:cNvSpPr/>
          <p:nvPr/>
        </p:nvSpPr>
        <p:spPr>
          <a:xfrm>
            <a:off x="9531415" y="7593162"/>
            <a:ext cx="0" cy="834390"/>
          </a:xfrm>
          <a:custGeom>
            <a:avLst/>
            <a:gdLst/>
            <a:ahLst/>
            <a:cxnLst/>
            <a:rect l="l" t="t" r="r" b="b"/>
            <a:pathLst>
              <a:path h="834390">
                <a:moveTo>
                  <a:pt x="0" y="0"/>
                </a:moveTo>
                <a:lnTo>
                  <a:pt x="0" y="834313"/>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2" name="object 32"/>
          <p:cNvSpPr/>
          <p:nvPr/>
        </p:nvSpPr>
        <p:spPr>
          <a:xfrm>
            <a:off x="9530901" y="8427478"/>
            <a:ext cx="149860" cy="0"/>
          </a:xfrm>
          <a:custGeom>
            <a:avLst/>
            <a:gdLst/>
            <a:ahLst/>
            <a:cxnLst/>
            <a:rect l="l" t="t" r="r" b="b"/>
            <a:pathLst>
              <a:path w="149859">
                <a:moveTo>
                  <a:pt x="0" y="0"/>
                </a:moveTo>
                <a:lnTo>
                  <a:pt x="14926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3" name="object 33"/>
          <p:cNvSpPr/>
          <p:nvPr/>
        </p:nvSpPr>
        <p:spPr>
          <a:xfrm>
            <a:off x="11079471" y="875555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4" name="object 34"/>
          <p:cNvSpPr/>
          <p:nvPr/>
        </p:nvSpPr>
        <p:spPr>
          <a:xfrm>
            <a:off x="11079471" y="896775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5" name="object 35"/>
          <p:cNvSpPr/>
          <p:nvPr/>
        </p:nvSpPr>
        <p:spPr>
          <a:xfrm>
            <a:off x="11077955" y="790740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6" name="object 36"/>
          <p:cNvSpPr/>
          <p:nvPr/>
        </p:nvSpPr>
        <p:spPr>
          <a:xfrm>
            <a:off x="9531052" y="823219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7" name="object 37"/>
          <p:cNvSpPr/>
          <p:nvPr/>
        </p:nvSpPr>
        <p:spPr>
          <a:xfrm>
            <a:off x="11079624" y="854334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8" name="object 38"/>
          <p:cNvSpPr/>
          <p:nvPr/>
        </p:nvSpPr>
        <p:spPr>
          <a:xfrm>
            <a:off x="11077955" y="833259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9" name="object 39"/>
          <p:cNvSpPr/>
          <p:nvPr/>
        </p:nvSpPr>
        <p:spPr>
          <a:xfrm>
            <a:off x="9530428" y="7595575"/>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0" name="object 40"/>
          <p:cNvSpPr/>
          <p:nvPr/>
        </p:nvSpPr>
        <p:spPr>
          <a:xfrm>
            <a:off x="9528077" y="780778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1" name="object 41"/>
          <p:cNvSpPr/>
          <p:nvPr/>
        </p:nvSpPr>
        <p:spPr>
          <a:xfrm>
            <a:off x="11082004" y="8121853"/>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2" name="object 42"/>
          <p:cNvSpPr/>
          <p:nvPr/>
        </p:nvSpPr>
        <p:spPr>
          <a:xfrm>
            <a:off x="10906468" y="8442591"/>
            <a:ext cx="175894" cy="0"/>
          </a:xfrm>
          <a:custGeom>
            <a:avLst/>
            <a:gdLst/>
            <a:ahLst/>
            <a:cxnLst/>
            <a:rect l="l" t="t" r="r" b="b"/>
            <a:pathLst>
              <a:path w="175895">
                <a:moveTo>
                  <a:pt x="0" y="0"/>
                </a:moveTo>
                <a:lnTo>
                  <a:pt x="175539" y="0"/>
                </a:lnTo>
              </a:path>
            </a:pathLst>
          </a:custGeom>
          <a:ln w="4825">
            <a:solidFill>
              <a:srgbClr val="231F20"/>
            </a:solidFill>
          </a:ln>
        </p:spPr>
        <p:txBody>
          <a:bodyPr wrap="square" lIns="0" tIns="0" rIns="0" bIns="0" rtlCol="0"/>
          <a:lstStyle/>
          <a:p>
            <a:endParaRPr>
              <a:solidFill>
                <a:prstClr val="black"/>
              </a:solidFill>
              <a:latin typeface="Calibri"/>
            </a:endParaRPr>
          </a:p>
        </p:txBody>
      </p:sp>
      <p:sp>
        <p:nvSpPr>
          <p:cNvPr id="43" name="object 43"/>
          <p:cNvSpPr txBox="1"/>
          <p:nvPr/>
        </p:nvSpPr>
        <p:spPr>
          <a:xfrm>
            <a:off x="9768092" y="7431835"/>
            <a:ext cx="1137921" cy="1025565"/>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descriptive </a:t>
            </a:r>
            <a:r>
              <a:rPr sz="1000" spc="-4" dirty="0">
                <a:solidFill>
                  <a:srgbClr val="231F20"/>
                </a:solidFill>
                <a:latin typeface="Calibri"/>
                <a:cs typeface="Calibri"/>
              </a:rPr>
              <a:t>statistics  </a:t>
            </a:r>
            <a:r>
              <a:rPr sz="1000" dirty="0">
                <a:solidFill>
                  <a:srgbClr val="231F20"/>
                </a:solidFill>
                <a:latin typeface="Calibri"/>
                <a:cs typeface="Calibri"/>
              </a:rPr>
              <a:t>inferential </a:t>
            </a:r>
            <a:r>
              <a:rPr sz="1000" spc="-4" dirty="0">
                <a:solidFill>
                  <a:srgbClr val="231F20"/>
                </a:solidFill>
                <a:latin typeface="Calibri"/>
                <a:cs typeface="Calibri"/>
              </a:rPr>
              <a:t>statistics  </a:t>
            </a:r>
            <a:r>
              <a:rPr sz="1000" dirty="0">
                <a:solidFill>
                  <a:srgbClr val="231F20"/>
                </a:solidFill>
                <a:latin typeface="Calibri"/>
                <a:cs typeface="Calibri"/>
              </a:rPr>
              <a:t>correlation  covariance  hypothesis</a:t>
            </a:r>
            <a:r>
              <a:rPr sz="1000" spc="-50" dirty="0">
                <a:solidFill>
                  <a:srgbClr val="231F20"/>
                </a:solidFill>
                <a:latin typeface="Calibri"/>
                <a:cs typeface="Calibri"/>
              </a:rPr>
              <a:t> </a:t>
            </a:r>
            <a:r>
              <a:rPr sz="1000" dirty="0">
                <a:solidFill>
                  <a:srgbClr val="231F20"/>
                </a:solidFill>
                <a:latin typeface="Calibri"/>
                <a:cs typeface="Calibri"/>
              </a:rPr>
              <a:t>testing</a:t>
            </a:r>
            <a:endParaRPr sz="1000">
              <a:solidFill>
                <a:prstClr val="black"/>
              </a:solidFill>
              <a:latin typeface="Calibri"/>
              <a:cs typeface="Calibri"/>
            </a:endParaRPr>
          </a:p>
        </p:txBody>
      </p:sp>
      <p:sp>
        <p:nvSpPr>
          <p:cNvPr id="44" name="object 44"/>
          <p:cNvSpPr/>
          <p:nvPr/>
        </p:nvSpPr>
        <p:spPr>
          <a:xfrm>
            <a:off x="7776171" y="7840865"/>
            <a:ext cx="1426846" cy="346710"/>
          </a:xfrm>
          <a:custGeom>
            <a:avLst/>
            <a:gdLst/>
            <a:ahLst/>
            <a:cxnLst/>
            <a:rect l="l" t="t" r="r" b="b"/>
            <a:pathLst>
              <a:path w="1426845" h="346709">
                <a:moveTo>
                  <a:pt x="13923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392377" y="346163"/>
                </a:lnTo>
                <a:lnTo>
                  <a:pt x="1412201" y="345627"/>
                </a:lnTo>
                <a:lnTo>
                  <a:pt x="1422380" y="341876"/>
                </a:lnTo>
                <a:lnTo>
                  <a:pt x="1426131" y="331692"/>
                </a:lnTo>
                <a:lnTo>
                  <a:pt x="1426667" y="311861"/>
                </a:lnTo>
                <a:lnTo>
                  <a:pt x="1426667" y="34302"/>
                </a:lnTo>
                <a:lnTo>
                  <a:pt x="1426131" y="14471"/>
                </a:lnTo>
                <a:lnTo>
                  <a:pt x="1422380" y="4287"/>
                </a:lnTo>
                <a:lnTo>
                  <a:pt x="1412201" y="535"/>
                </a:lnTo>
                <a:lnTo>
                  <a:pt x="13923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45" name="object 45"/>
          <p:cNvSpPr txBox="1"/>
          <p:nvPr/>
        </p:nvSpPr>
        <p:spPr>
          <a:xfrm>
            <a:off x="7894525" y="7872808"/>
            <a:ext cx="1190624"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Statistics</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solidFill>
                <a:prstClr val="black"/>
              </a:solidFill>
              <a:latin typeface="Calibri"/>
              <a:cs typeface="Calibri"/>
            </a:endParaRPr>
          </a:p>
        </p:txBody>
      </p:sp>
      <p:sp>
        <p:nvSpPr>
          <p:cNvPr id="46" name="object 46"/>
          <p:cNvSpPr/>
          <p:nvPr/>
        </p:nvSpPr>
        <p:spPr>
          <a:xfrm>
            <a:off x="11079589" y="7905035"/>
            <a:ext cx="0" cy="1277622"/>
          </a:xfrm>
          <a:custGeom>
            <a:avLst/>
            <a:gdLst/>
            <a:ahLst/>
            <a:cxnLst/>
            <a:rect l="l" t="t" r="r" b="b"/>
            <a:pathLst>
              <a:path h="1277620">
                <a:moveTo>
                  <a:pt x="0" y="0"/>
                </a:moveTo>
                <a:lnTo>
                  <a:pt x="0" y="1277391"/>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7" name="object 47"/>
          <p:cNvSpPr txBox="1"/>
          <p:nvPr/>
        </p:nvSpPr>
        <p:spPr>
          <a:xfrm>
            <a:off x="11325569" y="7745611"/>
            <a:ext cx="1253490" cy="1229929"/>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null hypothesis  alternative</a:t>
            </a:r>
            <a:r>
              <a:rPr sz="1000" spc="-40" dirty="0">
                <a:solidFill>
                  <a:srgbClr val="231F20"/>
                </a:solidFill>
                <a:latin typeface="Calibri"/>
                <a:cs typeface="Calibri"/>
              </a:rPr>
              <a:t> </a:t>
            </a:r>
            <a:r>
              <a:rPr sz="1000" dirty="0">
                <a:solidFill>
                  <a:srgbClr val="231F20"/>
                </a:solidFill>
                <a:latin typeface="Calibri"/>
                <a:cs typeface="Calibri"/>
              </a:rPr>
              <a:t>hypothesis  statistical significance  p-value</a:t>
            </a:r>
            <a:endParaRPr sz="1000">
              <a:solidFill>
                <a:prstClr val="black"/>
              </a:solidFill>
              <a:latin typeface="Calibri"/>
              <a:cs typeface="Calibri"/>
            </a:endParaRPr>
          </a:p>
          <a:p>
            <a:pPr marL="12677" marR="572403">
              <a:lnSpc>
                <a:spcPct val="132800"/>
              </a:lnSpc>
            </a:pPr>
            <a:r>
              <a:rPr sz="1000" spc="4" dirty="0">
                <a:solidFill>
                  <a:srgbClr val="231F20"/>
                </a:solidFill>
                <a:latin typeface="Calibri"/>
                <a:cs typeface="Calibri"/>
              </a:rPr>
              <a:t>type </a:t>
            </a:r>
            <a:r>
              <a:rPr sz="1000" dirty="0">
                <a:solidFill>
                  <a:srgbClr val="231F20"/>
                </a:solidFill>
                <a:latin typeface="Calibri"/>
                <a:cs typeface="Calibri"/>
              </a:rPr>
              <a:t>I error  </a:t>
            </a:r>
            <a:r>
              <a:rPr sz="1000" spc="4" dirty="0">
                <a:solidFill>
                  <a:srgbClr val="231F20"/>
                </a:solidFill>
                <a:latin typeface="Calibri"/>
                <a:cs typeface="Calibri"/>
              </a:rPr>
              <a:t>type </a:t>
            </a:r>
            <a:r>
              <a:rPr sz="1000" dirty="0">
                <a:solidFill>
                  <a:srgbClr val="231F20"/>
                </a:solidFill>
                <a:latin typeface="Calibri"/>
                <a:cs typeface="Calibri"/>
              </a:rPr>
              <a:t>II</a:t>
            </a:r>
            <a:r>
              <a:rPr sz="1000" spc="-66" dirty="0">
                <a:solidFill>
                  <a:srgbClr val="231F20"/>
                </a:solidFill>
                <a:latin typeface="Calibri"/>
                <a:cs typeface="Calibri"/>
              </a:rPr>
              <a:t> </a:t>
            </a:r>
            <a:r>
              <a:rPr sz="1000" dirty="0">
                <a:solidFill>
                  <a:srgbClr val="231F20"/>
                </a:solidFill>
                <a:latin typeface="Calibri"/>
                <a:cs typeface="Calibri"/>
              </a:rPr>
              <a:t>error</a:t>
            </a:r>
            <a:endParaRPr sz="1000">
              <a:solidFill>
                <a:prstClr val="black"/>
              </a:solidFill>
              <a:latin typeface="Calibri"/>
              <a:cs typeface="Calibri"/>
            </a:endParaRPr>
          </a:p>
        </p:txBody>
      </p:sp>
      <p:sp>
        <p:nvSpPr>
          <p:cNvPr id="48" name="object 48"/>
          <p:cNvSpPr txBox="1"/>
          <p:nvPr/>
        </p:nvSpPr>
        <p:spPr>
          <a:xfrm>
            <a:off x="11325579" y="9068730"/>
            <a:ext cx="776603"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critical</a:t>
            </a:r>
            <a:r>
              <a:rPr sz="1000" spc="-66" dirty="0">
                <a:solidFill>
                  <a:srgbClr val="231F20"/>
                </a:solidFill>
                <a:latin typeface="Calibri"/>
                <a:cs typeface="Calibri"/>
              </a:rPr>
              <a:t> </a:t>
            </a:r>
            <a:r>
              <a:rPr sz="1000" dirty="0">
                <a:solidFill>
                  <a:srgbClr val="231F20"/>
                </a:solidFill>
                <a:latin typeface="Calibri"/>
                <a:cs typeface="Calibri"/>
              </a:rPr>
              <a:t>region</a:t>
            </a:r>
            <a:endParaRPr sz="1000">
              <a:solidFill>
                <a:prstClr val="black"/>
              </a:solidFill>
              <a:latin typeface="Calibri"/>
              <a:cs typeface="Calibri"/>
            </a:endParaRPr>
          </a:p>
        </p:txBody>
      </p:sp>
      <p:sp>
        <p:nvSpPr>
          <p:cNvPr id="49" name="object 49"/>
          <p:cNvSpPr/>
          <p:nvPr/>
        </p:nvSpPr>
        <p:spPr>
          <a:xfrm>
            <a:off x="6212836" y="2440434"/>
            <a:ext cx="1947546" cy="346710"/>
          </a:xfrm>
          <a:custGeom>
            <a:avLst/>
            <a:gdLst/>
            <a:ahLst/>
            <a:cxnLst/>
            <a:rect l="l" t="t" r="r" b="b"/>
            <a:pathLst>
              <a:path w="1947545" h="346710">
                <a:moveTo>
                  <a:pt x="1913077" y="0"/>
                </a:moveTo>
                <a:lnTo>
                  <a:pt x="34302" y="0"/>
                </a:lnTo>
                <a:lnTo>
                  <a:pt x="14471" y="535"/>
                </a:lnTo>
                <a:lnTo>
                  <a:pt x="4287" y="4286"/>
                </a:lnTo>
                <a:lnTo>
                  <a:pt x="535" y="14466"/>
                </a:lnTo>
                <a:lnTo>
                  <a:pt x="0" y="34290"/>
                </a:lnTo>
                <a:lnTo>
                  <a:pt x="0" y="311861"/>
                </a:lnTo>
                <a:lnTo>
                  <a:pt x="535" y="331692"/>
                </a:lnTo>
                <a:lnTo>
                  <a:pt x="4287" y="341876"/>
                </a:lnTo>
                <a:lnTo>
                  <a:pt x="14471" y="345627"/>
                </a:lnTo>
                <a:lnTo>
                  <a:pt x="34302" y="346163"/>
                </a:lnTo>
                <a:lnTo>
                  <a:pt x="1913077" y="346163"/>
                </a:lnTo>
                <a:lnTo>
                  <a:pt x="1932901" y="345627"/>
                </a:lnTo>
                <a:lnTo>
                  <a:pt x="1943080" y="341876"/>
                </a:lnTo>
                <a:lnTo>
                  <a:pt x="1946831" y="331692"/>
                </a:lnTo>
                <a:lnTo>
                  <a:pt x="1947367" y="311861"/>
                </a:lnTo>
                <a:lnTo>
                  <a:pt x="1947367" y="34289"/>
                </a:lnTo>
                <a:lnTo>
                  <a:pt x="1946831" y="14466"/>
                </a:lnTo>
                <a:lnTo>
                  <a:pt x="1943080" y="4286"/>
                </a:lnTo>
                <a:lnTo>
                  <a:pt x="1932901" y="535"/>
                </a:lnTo>
                <a:lnTo>
                  <a:pt x="19130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50" name="object 50"/>
          <p:cNvSpPr txBox="1"/>
          <p:nvPr/>
        </p:nvSpPr>
        <p:spPr>
          <a:xfrm>
            <a:off x="6326369" y="2472374"/>
            <a:ext cx="172085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Exploratory Data</a:t>
            </a:r>
            <a:r>
              <a:rPr sz="1300" spc="-60" dirty="0">
                <a:solidFill>
                  <a:srgbClr val="FFFFFF"/>
                </a:solidFill>
                <a:latin typeface="Calibri"/>
                <a:cs typeface="Calibri"/>
              </a:rPr>
              <a:t> </a:t>
            </a:r>
            <a:r>
              <a:rPr sz="1300" spc="-4" dirty="0">
                <a:solidFill>
                  <a:srgbClr val="FFFFFF"/>
                </a:solidFill>
                <a:latin typeface="Calibri"/>
                <a:cs typeface="Calibri"/>
              </a:rPr>
              <a:t>Analysis</a:t>
            </a:r>
            <a:endParaRPr sz="1300">
              <a:solidFill>
                <a:prstClr val="black"/>
              </a:solidFill>
              <a:latin typeface="Calibri"/>
              <a:cs typeface="Calibri"/>
            </a:endParaRPr>
          </a:p>
        </p:txBody>
      </p:sp>
      <p:sp>
        <p:nvSpPr>
          <p:cNvPr id="51" name="object 51"/>
          <p:cNvSpPr/>
          <p:nvPr/>
        </p:nvSpPr>
        <p:spPr>
          <a:xfrm>
            <a:off x="3994912" y="1084962"/>
            <a:ext cx="327024" cy="0"/>
          </a:xfrm>
          <a:custGeom>
            <a:avLst/>
            <a:gdLst/>
            <a:ahLst/>
            <a:cxnLst/>
            <a:rect l="l" t="t" r="r" b="b"/>
            <a:pathLst>
              <a:path w="327025">
                <a:moveTo>
                  <a:pt x="326948"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2" name="object 52"/>
          <p:cNvSpPr/>
          <p:nvPr/>
        </p:nvSpPr>
        <p:spPr>
          <a:xfrm>
            <a:off x="4012265" y="2879728"/>
            <a:ext cx="748029" cy="0"/>
          </a:xfrm>
          <a:custGeom>
            <a:avLst/>
            <a:gdLst/>
            <a:ahLst/>
            <a:cxnLst/>
            <a:rect l="l" t="t" r="r" b="b"/>
            <a:pathLst>
              <a:path w="748029">
                <a:moveTo>
                  <a:pt x="74777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3" name="object 53"/>
          <p:cNvSpPr/>
          <p:nvPr/>
        </p:nvSpPr>
        <p:spPr>
          <a:xfrm>
            <a:off x="3990341" y="1738757"/>
            <a:ext cx="1255394" cy="0"/>
          </a:xfrm>
          <a:custGeom>
            <a:avLst/>
            <a:gdLst/>
            <a:ahLst/>
            <a:cxnLst/>
            <a:rect l="l" t="t" r="r" b="b"/>
            <a:pathLst>
              <a:path w="1255395">
                <a:moveTo>
                  <a:pt x="125506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3993288" y="871927"/>
            <a:ext cx="0" cy="427991"/>
          </a:xfrm>
          <a:custGeom>
            <a:avLst/>
            <a:gdLst/>
            <a:ahLst/>
            <a:cxnLst/>
            <a:rect l="l" t="t" r="r" b="b"/>
            <a:pathLst>
              <a:path h="427990">
                <a:moveTo>
                  <a:pt x="0" y="42745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5" name="object 55"/>
          <p:cNvSpPr/>
          <p:nvPr/>
        </p:nvSpPr>
        <p:spPr>
          <a:xfrm>
            <a:off x="4005987" y="2559057"/>
            <a:ext cx="0" cy="425452"/>
          </a:xfrm>
          <a:custGeom>
            <a:avLst/>
            <a:gdLst/>
            <a:ahLst/>
            <a:cxnLst/>
            <a:rect l="l" t="t" r="r" b="b"/>
            <a:pathLst>
              <a:path h="425450">
                <a:moveTo>
                  <a:pt x="0" y="425043"/>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6" name="object 56"/>
          <p:cNvSpPr/>
          <p:nvPr/>
        </p:nvSpPr>
        <p:spPr>
          <a:xfrm>
            <a:off x="3993288" y="1628395"/>
            <a:ext cx="0" cy="217804"/>
          </a:xfrm>
          <a:custGeom>
            <a:avLst/>
            <a:gdLst/>
            <a:ahLst/>
            <a:cxnLst/>
            <a:rect l="l" t="t" r="r" b="b"/>
            <a:pathLst>
              <a:path h="217805">
                <a:moveTo>
                  <a:pt x="0" y="217677"/>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7" name="object 57"/>
          <p:cNvSpPr/>
          <p:nvPr/>
        </p:nvSpPr>
        <p:spPr>
          <a:xfrm>
            <a:off x="3840259" y="129697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8" name="object 58"/>
          <p:cNvSpPr/>
          <p:nvPr/>
        </p:nvSpPr>
        <p:spPr>
          <a:xfrm>
            <a:off x="3852964" y="298409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3840259" y="1848487"/>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0" name="object 60"/>
          <p:cNvSpPr/>
          <p:nvPr/>
        </p:nvSpPr>
        <p:spPr>
          <a:xfrm>
            <a:off x="3840106" y="87255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1" name="object 61"/>
          <p:cNvSpPr/>
          <p:nvPr/>
        </p:nvSpPr>
        <p:spPr>
          <a:xfrm>
            <a:off x="3852811" y="255968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2" name="object 62"/>
          <p:cNvSpPr/>
          <p:nvPr/>
        </p:nvSpPr>
        <p:spPr>
          <a:xfrm>
            <a:off x="3840106" y="162903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3" name="object 63"/>
          <p:cNvSpPr/>
          <p:nvPr/>
        </p:nvSpPr>
        <p:spPr>
          <a:xfrm>
            <a:off x="3841992" y="1084766"/>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4" name="object 64"/>
          <p:cNvSpPr/>
          <p:nvPr/>
        </p:nvSpPr>
        <p:spPr>
          <a:xfrm>
            <a:off x="3854693" y="2771893"/>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3843087" y="108476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6" name="object 66"/>
          <p:cNvSpPr/>
          <p:nvPr/>
        </p:nvSpPr>
        <p:spPr>
          <a:xfrm>
            <a:off x="3855786" y="2771891"/>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7" name="object 67"/>
          <p:cNvSpPr txBox="1"/>
          <p:nvPr/>
        </p:nvSpPr>
        <p:spPr>
          <a:xfrm>
            <a:off x="1776828" y="710844"/>
            <a:ext cx="1977389" cy="631726"/>
          </a:xfrm>
          <a:prstGeom prst="rect">
            <a:avLst/>
          </a:prstGeom>
        </p:spPr>
        <p:txBody>
          <a:bodyPr vert="horz" wrap="square" lIns="0" tIns="64022" rIns="0" bIns="0" rtlCol="0">
            <a:spAutoFit/>
          </a:bodyPr>
          <a:lstStyle/>
          <a:p>
            <a:pPr marL="322015">
              <a:spcBef>
                <a:spcPts val="505"/>
              </a:spcBef>
            </a:pPr>
            <a:r>
              <a:rPr sz="1000" spc="4" dirty="0">
                <a:solidFill>
                  <a:srgbClr val="231F20"/>
                </a:solidFill>
                <a:latin typeface="Calibri"/>
                <a:cs typeface="Calibri"/>
              </a:rPr>
              <a:t>measures </a:t>
            </a:r>
            <a:r>
              <a:rPr sz="1000" dirty="0">
                <a:solidFill>
                  <a:srgbClr val="231F20"/>
                </a:solidFill>
                <a:latin typeface="Calibri"/>
                <a:cs typeface="Calibri"/>
              </a:rPr>
              <a:t>of central</a:t>
            </a:r>
            <a:r>
              <a:rPr sz="1000" spc="-75" dirty="0">
                <a:solidFill>
                  <a:srgbClr val="231F20"/>
                </a:solidFill>
                <a:latin typeface="Calibri"/>
                <a:cs typeface="Calibri"/>
              </a:rPr>
              <a:t> </a:t>
            </a:r>
            <a:r>
              <a:rPr sz="1000" dirty="0">
                <a:solidFill>
                  <a:srgbClr val="231F20"/>
                </a:solidFill>
                <a:latin typeface="Calibri"/>
                <a:cs typeface="Calibri"/>
              </a:rPr>
              <a:t>tendency</a:t>
            </a:r>
            <a:endParaRPr sz="1000">
              <a:solidFill>
                <a:prstClr val="black"/>
              </a:solidFill>
              <a:latin typeface="Calibri"/>
              <a:cs typeface="Calibri"/>
            </a:endParaRPr>
          </a:p>
          <a:p>
            <a:pPr marL="12677">
              <a:spcBef>
                <a:spcPts val="411"/>
              </a:spcBef>
            </a:pPr>
            <a:r>
              <a:rPr sz="1000" spc="4" dirty="0">
                <a:solidFill>
                  <a:srgbClr val="231F20"/>
                </a:solidFill>
                <a:latin typeface="Calibri"/>
                <a:cs typeface="Calibri"/>
              </a:rPr>
              <a:t>measures </a:t>
            </a:r>
            <a:r>
              <a:rPr sz="1000" dirty="0">
                <a:solidFill>
                  <a:srgbClr val="231F20"/>
                </a:solidFill>
                <a:latin typeface="Calibri"/>
                <a:cs typeface="Calibri"/>
              </a:rPr>
              <a:t>of variation or</a:t>
            </a:r>
            <a:r>
              <a:rPr sz="1000" spc="4" dirty="0">
                <a:solidFill>
                  <a:srgbClr val="231F20"/>
                </a:solidFill>
                <a:latin typeface="Calibri"/>
                <a:cs typeface="Calibri"/>
              </a:rPr>
              <a:t> </a:t>
            </a:r>
            <a:r>
              <a:rPr sz="1000" dirty="0">
                <a:solidFill>
                  <a:srgbClr val="231F20"/>
                </a:solidFill>
                <a:latin typeface="Calibri"/>
                <a:cs typeface="Calibri"/>
              </a:rPr>
              <a:t>dispersion</a:t>
            </a:r>
            <a:endParaRPr sz="1000">
              <a:solidFill>
                <a:prstClr val="black"/>
              </a:solidFill>
              <a:latin typeface="Calibri"/>
              <a:cs typeface="Calibri"/>
            </a:endParaRPr>
          </a:p>
          <a:p>
            <a:pPr marL="633896">
              <a:spcBef>
                <a:spcPts val="411"/>
              </a:spcBef>
            </a:pPr>
            <a:r>
              <a:rPr sz="1000" spc="4" dirty="0">
                <a:solidFill>
                  <a:srgbClr val="231F20"/>
                </a:solidFill>
                <a:latin typeface="Calibri"/>
                <a:cs typeface="Calibri"/>
              </a:rPr>
              <a:t>measures </a:t>
            </a:r>
            <a:r>
              <a:rPr sz="1000" dirty="0">
                <a:solidFill>
                  <a:srgbClr val="231F20"/>
                </a:solidFill>
                <a:latin typeface="Calibri"/>
                <a:cs typeface="Calibri"/>
              </a:rPr>
              <a:t>of</a:t>
            </a:r>
            <a:r>
              <a:rPr sz="1000" spc="-66" dirty="0">
                <a:solidFill>
                  <a:srgbClr val="231F20"/>
                </a:solidFill>
                <a:latin typeface="Calibri"/>
                <a:cs typeface="Calibri"/>
              </a:rPr>
              <a:t> </a:t>
            </a:r>
            <a:r>
              <a:rPr sz="1000" dirty="0">
                <a:solidFill>
                  <a:srgbClr val="231F20"/>
                </a:solidFill>
                <a:latin typeface="Calibri"/>
                <a:cs typeface="Calibri"/>
              </a:rPr>
              <a:t>association</a:t>
            </a:r>
            <a:endParaRPr sz="1000">
              <a:solidFill>
                <a:prstClr val="black"/>
              </a:solidFill>
              <a:latin typeface="Calibri"/>
              <a:cs typeface="Calibri"/>
            </a:endParaRPr>
          </a:p>
        </p:txBody>
      </p:sp>
      <p:sp>
        <p:nvSpPr>
          <p:cNvPr id="68" name="object 68"/>
          <p:cNvSpPr txBox="1"/>
          <p:nvPr/>
        </p:nvSpPr>
        <p:spPr>
          <a:xfrm>
            <a:off x="2607724" y="2388323"/>
            <a:ext cx="1158875" cy="616838"/>
          </a:xfrm>
          <a:prstGeom prst="rect">
            <a:avLst/>
          </a:prstGeom>
        </p:spPr>
        <p:txBody>
          <a:bodyPr vert="horz" wrap="square" lIns="0" tIns="12042" rIns="0" bIns="0" rtlCol="0">
            <a:spAutoFit/>
          </a:bodyPr>
          <a:lstStyle/>
          <a:p>
            <a:pPr marL="12677" marR="5080" indent="112828" algn="r">
              <a:lnSpc>
                <a:spcPct val="132800"/>
              </a:lnSpc>
              <a:spcBef>
                <a:spcPts val="93"/>
              </a:spcBef>
            </a:pPr>
            <a:r>
              <a:rPr sz="1000" dirty="0">
                <a:solidFill>
                  <a:srgbClr val="231F20"/>
                </a:solidFill>
                <a:latin typeface="Calibri"/>
                <a:cs typeface="Calibri"/>
              </a:rPr>
              <a:t>univariate</a:t>
            </a:r>
            <a:r>
              <a:rPr sz="1000" spc="-40" dirty="0">
                <a:solidFill>
                  <a:srgbClr val="231F20"/>
                </a:solidFill>
                <a:latin typeface="Calibri"/>
                <a:cs typeface="Calibri"/>
              </a:rPr>
              <a:t> </a:t>
            </a:r>
            <a:r>
              <a:rPr sz="1000" dirty="0">
                <a:solidFill>
                  <a:srgbClr val="231F20"/>
                </a:solidFill>
                <a:latin typeface="Calibri"/>
                <a:cs typeface="Calibri"/>
              </a:rPr>
              <a:t>analysis  bivariate</a:t>
            </a:r>
            <a:r>
              <a:rPr sz="1000" spc="-50" dirty="0">
                <a:solidFill>
                  <a:srgbClr val="231F20"/>
                </a:solidFill>
                <a:latin typeface="Calibri"/>
                <a:cs typeface="Calibri"/>
              </a:rPr>
              <a:t> </a:t>
            </a:r>
            <a:r>
              <a:rPr sz="1000" dirty="0">
                <a:solidFill>
                  <a:srgbClr val="231F20"/>
                </a:solidFill>
                <a:latin typeface="Calibri"/>
                <a:cs typeface="Calibri"/>
              </a:rPr>
              <a:t>analysis  multivariate</a:t>
            </a:r>
            <a:r>
              <a:rPr sz="1000" spc="-70" dirty="0">
                <a:solidFill>
                  <a:srgbClr val="231F20"/>
                </a:solidFill>
                <a:latin typeface="Calibri"/>
                <a:cs typeface="Calibri"/>
              </a:rPr>
              <a:t> </a:t>
            </a:r>
            <a:r>
              <a:rPr sz="1000" dirty="0">
                <a:solidFill>
                  <a:srgbClr val="231F20"/>
                </a:solidFill>
                <a:latin typeface="Calibri"/>
                <a:cs typeface="Calibri"/>
              </a:rPr>
              <a:t>analysis</a:t>
            </a:r>
            <a:endParaRPr sz="1000">
              <a:solidFill>
                <a:prstClr val="black"/>
              </a:solidFill>
              <a:latin typeface="Calibri"/>
              <a:cs typeface="Calibri"/>
            </a:endParaRPr>
          </a:p>
        </p:txBody>
      </p:sp>
      <p:sp>
        <p:nvSpPr>
          <p:cNvPr id="69" name="object 69"/>
          <p:cNvSpPr txBox="1"/>
          <p:nvPr/>
        </p:nvSpPr>
        <p:spPr>
          <a:xfrm>
            <a:off x="2219508" y="1467312"/>
            <a:ext cx="1539875" cy="425131"/>
          </a:xfrm>
          <a:prstGeom prst="rect">
            <a:avLst/>
          </a:prstGeom>
        </p:spPr>
        <p:txBody>
          <a:bodyPr vert="horz" wrap="square" lIns="0" tIns="64022" rIns="0" bIns="0" rtlCol="0">
            <a:spAutoFit/>
          </a:bodyPr>
          <a:lstStyle/>
          <a:p>
            <a:pPr marL="12677">
              <a:spcBef>
                <a:spcPts val="505"/>
              </a:spcBef>
            </a:pPr>
            <a:r>
              <a:rPr sz="1000" dirty="0">
                <a:solidFill>
                  <a:srgbClr val="231F20"/>
                </a:solidFill>
                <a:latin typeface="Calibri"/>
                <a:cs typeface="Calibri"/>
              </a:rPr>
              <a:t>Chebyshev’s inequality</a:t>
            </a:r>
            <a:r>
              <a:rPr sz="1000" spc="-50" dirty="0">
                <a:solidFill>
                  <a:srgbClr val="231F20"/>
                </a:solidFill>
                <a:latin typeface="Calibri"/>
                <a:cs typeface="Calibri"/>
              </a:rPr>
              <a:t> </a:t>
            </a:r>
            <a:r>
              <a:rPr sz="1000" spc="4" dirty="0">
                <a:solidFill>
                  <a:srgbClr val="231F20"/>
                </a:solidFill>
                <a:latin typeface="Calibri"/>
                <a:cs typeface="Calibri"/>
              </a:rPr>
              <a:t>rule</a:t>
            </a:r>
            <a:endParaRPr sz="1000">
              <a:solidFill>
                <a:prstClr val="black"/>
              </a:solidFill>
              <a:latin typeface="Calibri"/>
              <a:cs typeface="Calibri"/>
            </a:endParaRPr>
          </a:p>
          <a:p>
            <a:pPr marL="761939">
              <a:spcBef>
                <a:spcPts val="411"/>
              </a:spcBef>
            </a:pPr>
            <a:r>
              <a:rPr sz="1000" dirty="0">
                <a:solidFill>
                  <a:srgbClr val="231F20"/>
                </a:solidFill>
                <a:latin typeface="Calibri"/>
                <a:cs typeface="Calibri"/>
              </a:rPr>
              <a:t>empirical</a:t>
            </a:r>
            <a:r>
              <a:rPr sz="1000" spc="-50" dirty="0">
                <a:solidFill>
                  <a:srgbClr val="231F20"/>
                </a:solidFill>
                <a:latin typeface="Calibri"/>
                <a:cs typeface="Calibri"/>
              </a:rPr>
              <a:t> </a:t>
            </a:r>
            <a:r>
              <a:rPr sz="1000" spc="4" dirty="0">
                <a:solidFill>
                  <a:srgbClr val="231F20"/>
                </a:solidFill>
                <a:latin typeface="Calibri"/>
                <a:cs typeface="Calibri"/>
              </a:rPr>
              <a:t>rule</a:t>
            </a:r>
            <a:endParaRPr sz="1000">
              <a:solidFill>
                <a:prstClr val="black"/>
              </a:solidFill>
              <a:latin typeface="Calibri"/>
              <a:cs typeface="Calibri"/>
            </a:endParaRPr>
          </a:p>
        </p:txBody>
      </p:sp>
      <p:sp>
        <p:nvSpPr>
          <p:cNvPr id="70" name="object 70"/>
          <p:cNvSpPr txBox="1"/>
          <p:nvPr/>
        </p:nvSpPr>
        <p:spPr>
          <a:xfrm>
            <a:off x="4856741" y="2770506"/>
            <a:ext cx="790577"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analysis</a:t>
            </a:r>
            <a:r>
              <a:rPr sz="1000" spc="-70" dirty="0">
                <a:solidFill>
                  <a:srgbClr val="231F20"/>
                </a:solidFill>
                <a:latin typeface="Calibri"/>
                <a:cs typeface="Calibri"/>
              </a:rPr>
              <a:t> </a:t>
            </a:r>
            <a:r>
              <a:rPr sz="1000" spc="4" dirty="0">
                <a:solidFill>
                  <a:srgbClr val="231F20"/>
                </a:solidFill>
                <a:latin typeface="Calibri"/>
                <a:cs typeface="Calibri"/>
              </a:rPr>
              <a:t>types</a:t>
            </a:r>
            <a:endParaRPr sz="1000">
              <a:solidFill>
                <a:prstClr val="black"/>
              </a:solidFill>
              <a:latin typeface="Calibri"/>
              <a:cs typeface="Calibri"/>
            </a:endParaRPr>
          </a:p>
        </p:txBody>
      </p:sp>
      <p:sp>
        <p:nvSpPr>
          <p:cNvPr id="71" name="object 71"/>
          <p:cNvSpPr txBox="1"/>
          <p:nvPr/>
        </p:nvSpPr>
        <p:spPr>
          <a:xfrm>
            <a:off x="4418659" y="986414"/>
            <a:ext cx="1216661"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numerical</a:t>
            </a:r>
            <a:r>
              <a:rPr sz="1000" spc="-66" dirty="0">
                <a:solidFill>
                  <a:srgbClr val="231F20"/>
                </a:solidFill>
                <a:latin typeface="Calibri"/>
                <a:cs typeface="Calibri"/>
              </a:rPr>
              <a:t> </a:t>
            </a:r>
            <a:r>
              <a:rPr sz="1000" dirty="0">
                <a:solidFill>
                  <a:srgbClr val="231F20"/>
                </a:solidFill>
                <a:latin typeface="Calibri"/>
                <a:cs typeface="Calibri"/>
              </a:rPr>
              <a:t>summaries</a:t>
            </a:r>
            <a:endParaRPr sz="1000">
              <a:solidFill>
                <a:prstClr val="black"/>
              </a:solidFill>
              <a:latin typeface="Calibri"/>
              <a:cs typeface="Calibri"/>
            </a:endParaRPr>
          </a:p>
        </p:txBody>
      </p:sp>
      <p:sp>
        <p:nvSpPr>
          <p:cNvPr id="72" name="object 72"/>
          <p:cNvSpPr txBox="1"/>
          <p:nvPr/>
        </p:nvSpPr>
        <p:spPr>
          <a:xfrm>
            <a:off x="5342130" y="1634622"/>
            <a:ext cx="298450" cy="169893"/>
          </a:xfrm>
          <a:prstGeom prst="rect">
            <a:avLst/>
          </a:prstGeom>
        </p:spPr>
        <p:txBody>
          <a:bodyPr vert="horz" wrap="square" lIns="0" tIns="15850" rIns="0" bIns="0" rtlCol="0">
            <a:spAutoFit/>
          </a:bodyPr>
          <a:lstStyle/>
          <a:p>
            <a:pPr marL="12677">
              <a:spcBef>
                <a:spcPts val="125"/>
              </a:spcBef>
            </a:pPr>
            <a:r>
              <a:rPr sz="1000" spc="4" dirty="0">
                <a:solidFill>
                  <a:srgbClr val="231F20"/>
                </a:solidFill>
                <a:latin typeface="Calibri"/>
                <a:cs typeface="Calibri"/>
              </a:rPr>
              <a:t>rules</a:t>
            </a:r>
            <a:endParaRPr sz="1000">
              <a:solidFill>
                <a:prstClr val="black"/>
              </a:solidFill>
              <a:latin typeface="Calibri"/>
              <a:cs typeface="Calibri"/>
            </a:endParaRPr>
          </a:p>
        </p:txBody>
      </p:sp>
      <p:sp>
        <p:nvSpPr>
          <p:cNvPr id="73" name="object 73"/>
          <p:cNvSpPr/>
          <p:nvPr/>
        </p:nvSpPr>
        <p:spPr>
          <a:xfrm>
            <a:off x="5884734" y="2613640"/>
            <a:ext cx="325756" cy="0"/>
          </a:xfrm>
          <a:custGeom>
            <a:avLst/>
            <a:gdLst/>
            <a:ahLst/>
            <a:cxnLst/>
            <a:rect l="l" t="t" r="r" b="b"/>
            <a:pathLst>
              <a:path w="325754">
                <a:moveTo>
                  <a:pt x="32523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5881393" y="1101875"/>
            <a:ext cx="0" cy="1780539"/>
          </a:xfrm>
          <a:custGeom>
            <a:avLst/>
            <a:gdLst/>
            <a:ahLst/>
            <a:cxnLst/>
            <a:rect l="l" t="t" r="r" b="b"/>
            <a:pathLst>
              <a:path h="1780539">
                <a:moveTo>
                  <a:pt x="0" y="178028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5728364" y="109969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6" name="object 76"/>
          <p:cNvSpPr/>
          <p:nvPr/>
        </p:nvSpPr>
        <p:spPr>
          <a:xfrm>
            <a:off x="5728211" y="173520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7" name="object 77"/>
          <p:cNvSpPr/>
          <p:nvPr/>
        </p:nvSpPr>
        <p:spPr>
          <a:xfrm>
            <a:off x="5731192" y="287311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1" name="object 81"/>
          <p:cNvSpPr/>
          <p:nvPr/>
        </p:nvSpPr>
        <p:spPr>
          <a:xfrm>
            <a:off x="2362271" y="6073646"/>
            <a:ext cx="481965" cy="0"/>
          </a:xfrm>
          <a:custGeom>
            <a:avLst/>
            <a:gdLst/>
            <a:ahLst/>
            <a:cxnLst/>
            <a:rect l="l" t="t" r="r" b="b"/>
            <a:pathLst>
              <a:path w="481964">
                <a:moveTo>
                  <a:pt x="481888"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2" name="object 82"/>
          <p:cNvSpPr/>
          <p:nvPr/>
        </p:nvSpPr>
        <p:spPr>
          <a:xfrm>
            <a:off x="2515533" y="5439223"/>
            <a:ext cx="0" cy="1923413"/>
          </a:xfrm>
          <a:custGeom>
            <a:avLst/>
            <a:gdLst/>
            <a:ahLst/>
            <a:cxnLst/>
            <a:rect l="l" t="t" r="r" b="b"/>
            <a:pathLst>
              <a:path h="1923415">
                <a:moveTo>
                  <a:pt x="0" y="192297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3" name="object 83"/>
          <p:cNvSpPr/>
          <p:nvPr/>
        </p:nvSpPr>
        <p:spPr>
          <a:xfrm>
            <a:off x="2362506" y="5864270"/>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4" name="object 84"/>
          <p:cNvSpPr/>
          <p:nvPr/>
        </p:nvSpPr>
        <p:spPr>
          <a:xfrm>
            <a:off x="2362353" y="5439856"/>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5" name="object 85"/>
          <p:cNvSpPr/>
          <p:nvPr/>
        </p:nvSpPr>
        <p:spPr>
          <a:xfrm>
            <a:off x="2362976" y="6713096"/>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6" name="object 86"/>
          <p:cNvSpPr/>
          <p:nvPr/>
        </p:nvSpPr>
        <p:spPr>
          <a:xfrm>
            <a:off x="2364238" y="6288682"/>
            <a:ext cx="150493" cy="0"/>
          </a:xfrm>
          <a:custGeom>
            <a:avLst/>
            <a:gdLst/>
            <a:ahLst/>
            <a:cxnLst/>
            <a:rect l="l" t="t" r="r" b="b"/>
            <a:pathLst>
              <a:path w="150494">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7" name="object 87"/>
          <p:cNvSpPr/>
          <p:nvPr/>
        </p:nvSpPr>
        <p:spPr>
          <a:xfrm>
            <a:off x="2364238" y="5652061"/>
            <a:ext cx="150493" cy="0"/>
          </a:xfrm>
          <a:custGeom>
            <a:avLst/>
            <a:gdLst/>
            <a:ahLst/>
            <a:cxnLst/>
            <a:rect l="l" t="t" r="r" b="b"/>
            <a:pathLst>
              <a:path w="150494">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8" name="object 88"/>
          <p:cNvSpPr/>
          <p:nvPr/>
        </p:nvSpPr>
        <p:spPr>
          <a:xfrm>
            <a:off x="2365328" y="6500887"/>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9" name="object 89"/>
          <p:cNvSpPr/>
          <p:nvPr/>
        </p:nvSpPr>
        <p:spPr>
          <a:xfrm>
            <a:off x="2365328" y="6288682"/>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0" name="object 90"/>
          <p:cNvSpPr/>
          <p:nvPr/>
        </p:nvSpPr>
        <p:spPr>
          <a:xfrm>
            <a:off x="2365328" y="5652061"/>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1" name="object 91"/>
          <p:cNvSpPr txBox="1"/>
          <p:nvPr/>
        </p:nvSpPr>
        <p:spPr>
          <a:xfrm>
            <a:off x="775437" y="5275278"/>
            <a:ext cx="1497964" cy="1858127"/>
          </a:xfrm>
          <a:prstGeom prst="rect">
            <a:avLst/>
          </a:prstGeom>
        </p:spPr>
        <p:txBody>
          <a:bodyPr vert="horz" wrap="square" lIns="0" tIns="12042" rIns="0" bIns="0" rtlCol="0">
            <a:spAutoFit/>
          </a:bodyPr>
          <a:lstStyle/>
          <a:p>
            <a:pPr marL="398725" marR="5080" indent="580014" algn="r">
              <a:lnSpc>
                <a:spcPct val="132800"/>
              </a:lnSpc>
              <a:spcBef>
                <a:spcPts val="93"/>
              </a:spcBef>
            </a:pPr>
            <a:r>
              <a:rPr sz="1000" dirty="0">
                <a:solidFill>
                  <a:srgbClr val="231F20"/>
                </a:solidFill>
                <a:latin typeface="Calibri"/>
                <a:cs typeface="Calibri"/>
              </a:rPr>
              <a:t>bar</a:t>
            </a:r>
            <a:r>
              <a:rPr sz="1000" spc="-80" dirty="0">
                <a:solidFill>
                  <a:srgbClr val="231F20"/>
                </a:solidFill>
                <a:latin typeface="Calibri"/>
                <a:cs typeface="Calibri"/>
              </a:rPr>
              <a:t> </a:t>
            </a:r>
            <a:r>
              <a:rPr sz="1000" spc="4" dirty="0">
                <a:solidFill>
                  <a:srgbClr val="231F20"/>
                </a:solidFill>
                <a:latin typeface="Calibri"/>
                <a:cs typeface="Calibri"/>
              </a:rPr>
              <a:t>chart </a:t>
            </a:r>
            <a:r>
              <a:rPr sz="1000" dirty="0">
                <a:solidFill>
                  <a:srgbClr val="231F20"/>
                </a:solidFill>
                <a:latin typeface="Calibri"/>
                <a:cs typeface="Calibri"/>
              </a:rPr>
              <a:t> line</a:t>
            </a:r>
            <a:r>
              <a:rPr sz="1000" spc="-85" dirty="0">
                <a:solidFill>
                  <a:srgbClr val="231F20"/>
                </a:solidFill>
                <a:latin typeface="Calibri"/>
                <a:cs typeface="Calibri"/>
              </a:rPr>
              <a:t> </a:t>
            </a:r>
            <a:r>
              <a:rPr sz="1000" dirty="0">
                <a:solidFill>
                  <a:srgbClr val="231F20"/>
                </a:solidFill>
                <a:latin typeface="Calibri"/>
                <a:cs typeface="Calibri"/>
              </a:rPr>
              <a:t>graph  hi</a:t>
            </a:r>
            <a:r>
              <a:rPr sz="1000" spc="-10" dirty="0">
                <a:solidFill>
                  <a:srgbClr val="231F20"/>
                </a:solidFill>
                <a:latin typeface="Calibri"/>
                <a:cs typeface="Calibri"/>
              </a:rPr>
              <a:t>st</a:t>
            </a:r>
            <a:r>
              <a:rPr sz="1000" dirty="0">
                <a:solidFill>
                  <a:srgbClr val="231F20"/>
                </a:solidFill>
                <a:latin typeface="Calibri"/>
                <a:cs typeface="Calibri"/>
              </a:rPr>
              <a:t>og</a:t>
            </a:r>
            <a:r>
              <a:rPr sz="1000" spc="-22" dirty="0">
                <a:solidFill>
                  <a:srgbClr val="231F20"/>
                </a:solidFill>
                <a:latin typeface="Calibri"/>
                <a:cs typeface="Calibri"/>
              </a:rPr>
              <a:t>r</a:t>
            </a:r>
            <a:r>
              <a:rPr sz="1000" spc="4" dirty="0">
                <a:solidFill>
                  <a:srgbClr val="231F20"/>
                </a:solidFill>
                <a:latin typeface="Calibri"/>
                <a:cs typeface="Calibri"/>
              </a:rPr>
              <a:t>am  </a:t>
            </a:r>
            <a:r>
              <a:rPr sz="1000" dirty="0">
                <a:solidFill>
                  <a:srgbClr val="231F20"/>
                </a:solidFill>
                <a:latin typeface="Calibri"/>
                <a:cs typeface="Calibri"/>
              </a:rPr>
              <a:t>frequency</a:t>
            </a:r>
            <a:r>
              <a:rPr sz="1000" spc="-70" dirty="0">
                <a:solidFill>
                  <a:srgbClr val="231F20"/>
                </a:solidFill>
                <a:latin typeface="Calibri"/>
                <a:cs typeface="Calibri"/>
              </a:rPr>
              <a:t> </a:t>
            </a:r>
            <a:r>
              <a:rPr sz="1000" dirty="0">
                <a:solidFill>
                  <a:srgbClr val="231F20"/>
                </a:solidFill>
                <a:latin typeface="Calibri"/>
                <a:cs typeface="Calibri"/>
              </a:rPr>
              <a:t>polygons</a:t>
            </a:r>
            <a:endParaRPr sz="1000">
              <a:solidFill>
                <a:prstClr val="black"/>
              </a:solidFill>
              <a:latin typeface="Calibri"/>
              <a:cs typeface="Calibri"/>
            </a:endParaRPr>
          </a:p>
          <a:p>
            <a:pPr marL="481757" marR="5080" indent="373999" algn="r">
              <a:lnSpc>
                <a:spcPct val="132800"/>
              </a:lnSpc>
            </a:pPr>
            <a:r>
              <a:rPr sz="1000" spc="-4" dirty="0">
                <a:solidFill>
                  <a:srgbClr val="231F20"/>
                </a:solidFill>
                <a:latin typeface="Calibri"/>
                <a:cs typeface="Calibri"/>
              </a:rPr>
              <a:t>scatter</a:t>
            </a:r>
            <a:r>
              <a:rPr sz="1000" spc="-70" dirty="0">
                <a:solidFill>
                  <a:srgbClr val="231F20"/>
                </a:solidFill>
                <a:latin typeface="Calibri"/>
                <a:cs typeface="Calibri"/>
              </a:rPr>
              <a:t> </a:t>
            </a:r>
            <a:r>
              <a:rPr sz="1000" dirty="0">
                <a:solidFill>
                  <a:srgbClr val="231F20"/>
                </a:solidFill>
                <a:latin typeface="Calibri"/>
                <a:cs typeface="Calibri"/>
              </a:rPr>
              <a:t>plot  stem </a:t>
            </a:r>
            <a:r>
              <a:rPr sz="1000" spc="4" dirty="0">
                <a:solidFill>
                  <a:srgbClr val="231F20"/>
                </a:solidFill>
                <a:latin typeface="Calibri"/>
                <a:cs typeface="Calibri"/>
              </a:rPr>
              <a:t>and</a:t>
            </a:r>
            <a:r>
              <a:rPr sz="1000" spc="-40" dirty="0">
                <a:solidFill>
                  <a:srgbClr val="231F20"/>
                </a:solidFill>
                <a:latin typeface="Calibri"/>
                <a:cs typeface="Calibri"/>
              </a:rPr>
              <a:t> </a:t>
            </a:r>
            <a:r>
              <a:rPr sz="1000" dirty="0">
                <a:solidFill>
                  <a:srgbClr val="231F20"/>
                </a:solidFill>
                <a:latin typeface="Calibri"/>
                <a:cs typeface="Calibri"/>
              </a:rPr>
              <a:t>leaf</a:t>
            </a:r>
            <a:r>
              <a:rPr sz="1000" spc="-22" dirty="0">
                <a:solidFill>
                  <a:srgbClr val="231F20"/>
                </a:solidFill>
                <a:latin typeface="Calibri"/>
                <a:cs typeface="Calibri"/>
              </a:rPr>
              <a:t> </a:t>
            </a:r>
            <a:r>
              <a:rPr sz="1000" dirty="0">
                <a:solidFill>
                  <a:srgbClr val="231F20"/>
                </a:solidFill>
                <a:latin typeface="Calibri"/>
                <a:cs typeface="Calibri"/>
              </a:rPr>
              <a:t>plot  </a:t>
            </a:r>
            <a:r>
              <a:rPr sz="1000" spc="4" dirty="0">
                <a:solidFill>
                  <a:srgbClr val="231F20"/>
                </a:solidFill>
                <a:latin typeface="Calibri"/>
                <a:cs typeface="Calibri"/>
              </a:rPr>
              <a:t>c</a:t>
            </a:r>
            <a:r>
              <a:rPr sz="1000" spc="-14" dirty="0">
                <a:solidFill>
                  <a:srgbClr val="231F20"/>
                </a:solidFill>
                <a:latin typeface="Calibri"/>
                <a:cs typeface="Calibri"/>
              </a:rPr>
              <a:t>r</a:t>
            </a:r>
            <a:r>
              <a:rPr sz="1000" dirty="0">
                <a:solidFill>
                  <a:srgbClr val="231F20"/>
                </a:solidFill>
                <a:latin typeface="Calibri"/>
                <a:cs typeface="Calibri"/>
              </a:rPr>
              <a:t>oss-</a:t>
            </a:r>
            <a:r>
              <a:rPr sz="1000" spc="-10" dirty="0">
                <a:solidFill>
                  <a:srgbClr val="231F20"/>
                </a:solidFill>
                <a:latin typeface="Calibri"/>
                <a:cs typeface="Calibri"/>
              </a:rPr>
              <a:t>t</a:t>
            </a:r>
            <a:r>
              <a:rPr sz="1000" spc="4" dirty="0">
                <a:solidFill>
                  <a:srgbClr val="231F20"/>
                </a:solidFill>
                <a:latin typeface="Calibri"/>
                <a:cs typeface="Calibri"/>
              </a:rPr>
              <a:t>abul</a:t>
            </a:r>
            <a:r>
              <a:rPr sz="1000" spc="-4" dirty="0">
                <a:solidFill>
                  <a:srgbClr val="231F20"/>
                </a:solidFill>
                <a:latin typeface="Calibri"/>
                <a:cs typeface="Calibri"/>
              </a:rPr>
              <a:t>a</a:t>
            </a:r>
            <a:r>
              <a:rPr sz="1000" dirty="0">
                <a:solidFill>
                  <a:srgbClr val="231F20"/>
                </a:solidFill>
                <a:latin typeface="Calibri"/>
                <a:cs typeface="Calibri"/>
              </a:rPr>
              <a:t>tion</a:t>
            </a:r>
            <a:endParaRPr sz="1000">
              <a:solidFill>
                <a:prstClr val="black"/>
              </a:solidFill>
              <a:latin typeface="Calibri"/>
              <a:cs typeface="Calibri"/>
            </a:endParaRPr>
          </a:p>
          <a:p>
            <a:pPr marR="5080" algn="r">
              <a:spcBef>
                <a:spcPts val="411"/>
              </a:spcBef>
            </a:pPr>
            <a:r>
              <a:rPr sz="1000" dirty="0">
                <a:solidFill>
                  <a:srgbClr val="231F20"/>
                </a:solidFill>
                <a:latin typeface="Calibri"/>
                <a:cs typeface="Calibri"/>
              </a:rPr>
              <a:t>box </a:t>
            </a:r>
            <a:r>
              <a:rPr sz="1000" spc="4" dirty="0">
                <a:solidFill>
                  <a:srgbClr val="231F20"/>
                </a:solidFill>
                <a:latin typeface="Calibri"/>
                <a:cs typeface="Calibri"/>
              </a:rPr>
              <a:t>and </a:t>
            </a:r>
            <a:r>
              <a:rPr sz="1000" dirty="0">
                <a:solidFill>
                  <a:srgbClr val="231F20"/>
                </a:solidFill>
                <a:latin typeface="Calibri"/>
                <a:cs typeface="Calibri"/>
              </a:rPr>
              <a:t>whisker</a:t>
            </a:r>
            <a:r>
              <a:rPr sz="1000" spc="-70" dirty="0">
                <a:solidFill>
                  <a:srgbClr val="231F20"/>
                </a:solidFill>
                <a:latin typeface="Calibri"/>
                <a:cs typeface="Calibri"/>
              </a:rPr>
              <a:t> </a:t>
            </a:r>
            <a:r>
              <a:rPr sz="1000" dirty="0">
                <a:solidFill>
                  <a:srgbClr val="231F20"/>
                </a:solidFill>
                <a:latin typeface="Calibri"/>
                <a:cs typeface="Calibri"/>
              </a:rPr>
              <a:t>plot</a:t>
            </a:r>
            <a:endParaRPr sz="1000">
              <a:solidFill>
                <a:prstClr val="black"/>
              </a:solidFill>
              <a:latin typeface="Calibri"/>
              <a:cs typeface="Calibri"/>
            </a:endParaRPr>
          </a:p>
          <a:p>
            <a:pPr marR="5080" algn="r">
              <a:spcBef>
                <a:spcPts val="411"/>
              </a:spcBef>
            </a:pPr>
            <a:r>
              <a:rPr sz="1000" dirty="0">
                <a:solidFill>
                  <a:srgbClr val="231F20"/>
                </a:solidFill>
                <a:latin typeface="Calibri"/>
                <a:cs typeface="Calibri"/>
              </a:rPr>
              <a:t>quantile-quantile</a:t>
            </a:r>
            <a:r>
              <a:rPr sz="1000" spc="-14" dirty="0">
                <a:solidFill>
                  <a:srgbClr val="231F20"/>
                </a:solidFill>
                <a:latin typeface="Calibri"/>
                <a:cs typeface="Calibri"/>
              </a:rPr>
              <a:t> </a:t>
            </a:r>
            <a:r>
              <a:rPr sz="1000" dirty="0">
                <a:solidFill>
                  <a:srgbClr val="231F20"/>
                </a:solidFill>
                <a:latin typeface="Calibri"/>
                <a:cs typeface="Calibri"/>
              </a:rPr>
              <a:t>(q-q)plot</a:t>
            </a:r>
            <a:endParaRPr sz="1000">
              <a:solidFill>
                <a:prstClr val="black"/>
              </a:solidFill>
              <a:latin typeface="Calibri"/>
              <a:cs typeface="Calibri"/>
            </a:endParaRPr>
          </a:p>
          <a:p>
            <a:pPr marR="5080" algn="r">
              <a:spcBef>
                <a:spcPts val="411"/>
              </a:spcBef>
            </a:pPr>
            <a:r>
              <a:rPr sz="1000" spc="-4" dirty="0">
                <a:solidFill>
                  <a:srgbClr val="231F20"/>
                </a:solidFill>
                <a:latin typeface="Calibri"/>
                <a:cs typeface="Calibri"/>
              </a:rPr>
              <a:t>lattice</a:t>
            </a:r>
            <a:r>
              <a:rPr sz="1000" spc="-60" dirty="0">
                <a:solidFill>
                  <a:srgbClr val="231F20"/>
                </a:solidFill>
                <a:latin typeface="Calibri"/>
                <a:cs typeface="Calibri"/>
              </a:rPr>
              <a:t> </a:t>
            </a:r>
            <a:r>
              <a:rPr sz="1000" dirty="0">
                <a:solidFill>
                  <a:srgbClr val="231F20"/>
                </a:solidFill>
                <a:latin typeface="Calibri"/>
                <a:cs typeface="Calibri"/>
              </a:rPr>
              <a:t>plot</a:t>
            </a:r>
            <a:endParaRPr sz="1000">
              <a:solidFill>
                <a:prstClr val="black"/>
              </a:solidFill>
              <a:latin typeface="Calibri"/>
              <a:cs typeface="Calibri"/>
            </a:endParaRPr>
          </a:p>
        </p:txBody>
      </p:sp>
      <p:sp>
        <p:nvSpPr>
          <p:cNvPr id="92" name="object 92"/>
          <p:cNvSpPr/>
          <p:nvPr/>
        </p:nvSpPr>
        <p:spPr>
          <a:xfrm>
            <a:off x="2359157" y="6935598"/>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3" name="object 93"/>
          <p:cNvSpPr/>
          <p:nvPr/>
        </p:nvSpPr>
        <p:spPr>
          <a:xfrm>
            <a:off x="2359157" y="7141338"/>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4" name="object 94"/>
          <p:cNvSpPr/>
          <p:nvPr/>
        </p:nvSpPr>
        <p:spPr>
          <a:xfrm>
            <a:off x="2359157" y="7359776"/>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5" name="object 95"/>
          <p:cNvSpPr/>
          <p:nvPr/>
        </p:nvSpPr>
        <p:spPr>
          <a:xfrm>
            <a:off x="14069284" y="7516834"/>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6" name="object 96"/>
          <p:cNvSpPr/>
          <p:nvPr/>
        </p:nvSpPr>
        <p:spPr>
          <a:xfrm>
            <a:off x="11079593" y="9179963"/>
            <a:ext cx="156210" cy="0"/>
          </a:xfrm>
          <a:custGeom>
            <a:avLst/>
            <a:gdLst/>
            <a:ahLst/>
            <a:cxnLst/>
            <a:rect l="l" t="t" r="r" b="b"/>
            <a:pathLst>
              <a:path w="156209">
                <a:moveTo>
                  <a:pt x="0" y="0"/>
                </a:moveTo>
                <a:lnTo>
                  <a:pt x="155956"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7" name="object 97"/>
          <p:cNvSpPr/>
          <p:nvPr/>
        </p:nvSpPr>
        <p:spPr>
          <a:xfrm>
            <a:off x="12148895" y="4563696"/>
            <a:ext cx="185421" cy="0"/>
          </a:xfrm>
          <a:custGeom>
            <a:avLst/>
            <a:gdLst/>
            <a:ahLst/>
            <a:cxnLst/>
            <a:rect l="l" t="t" r="r" b="b"/>
            <a:pathLst>
              <a:path w="185420">
                <a:moveTo>
                  <a:pt x="0" y="0"/>
                </a:moveTo>
                <a:lnTo>
                  <a:pt x="185343"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8" name="object 98"/>
          <p:cNvSpPr/>
          <p:nvPr/>
        </p:nvSpPr>
        <p:spPr>
          <a:xfrm>
            <a:off x="11274603" y="456067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9" name="object 99"/>
          <p:cNvSpPr/>
          <p:nvPr/>
        </p:nvSpPr>
        <p:spPr>
          <a:xfrm>
            <a:off x="11274603" y="519729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0" name="object 100"/>
          <p:cNvSpPr/>
          <p:nvPr/>
        </p:nvSpPr>
        <p:spPr>
          <a:xfrm>
            <a:off x="11274756" y="498508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1" name="object 101"/>
          <p:cNvSpPr/>
          <p:nvPr/>
        </p:nvSpPr>
        <p:spPr>
          <a:xfrm>
            <a:off x="11274756" y="539680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2" name="object 102"/>
          <p:cNvSpPr/>
          <p:nvPr/>
        </p:nvSpPr>
        <p:spPr>
          <a:xfrm>
            <a:off x="12335185" y="4893473"/>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3" name="object 103"/>
          <p:cNvSpPr/>
          <p:nvPr/>
        </p:nvSpPr>
        <p:spPr>
          <a:xfrm>
            <a:off x="11275984" y="4772882"/>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4" name="object 104"/>
          <p:cNvSpPr/>
          <p:nvPr/>
        </p:nvSpPr>
        <p:spPr>
          <a:xfrm>
            <a:off x="11275984" y="5197296"/>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5" name="object 105"/>
          <p:cNvSpPr/>
          <p:nvPr/>
        </p:nvSpPr>
        <p:spPr>
          <a:xfrm>
            <a:off x="12336433" y="4679617"/>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6" name="object 106"/>
          <p:cNvSpPr/>
          <p:nvPr/>
        </p:nvSpPr>
        <p:spPr>
          <a:xfrm>
            <a:off x="11274721" y="4772882"/>
            <a:ext cx="151130" cy="0"/>
          </a:xfrm>
          <a:custGeom>
            <a:avLst/>
            <a:gdLst/>
            <a:ahLst/>
            <a:cxnLst/>
            <a:rect l="l" t="t" r="r" b="b"/>
            <a:pathLst>
              <a:path w="151129">
                <a:moveTo>
                  <a:pt x="0" y="0"/>
                </a:moveTo>
                <a:lnTo>
                  <a:pt x="15060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7" name="object 107"/>
          <p:cNvSpPr/>
          <p:nvPr/>
        </p:nvSpPr>
        <p:spPr>
          <a:xfrm>
            <a:off x="12335185" y="467950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8" name="object 108"/>
          <p:cNvSpPr/>
          <p:nvPr/>
        </p:nvSpPr>
        <p:spPr>
          <a:xfrm>
            <a:off x="13213691" y="4878103"/>
            <a:ext cx="607062" cy="0"/>
          </a:xfrm>
          <a:custGeom>
            <a:avLst/>
            <a:gdLst/>
            <a:ahLst/>
            <a:cxnLst/>
            <a:rect l="l" t="t" r="r" b="b"/>
            <a:pathLst>
              <a:path w="607059">
                <a:moveTo>
                  <a:pt x="0" y="0"/>
                </a:moveTo>
                <a:lnTo>
                  <a:pt x="606501"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9" name="object 109"/>
          <p:cNvSpPr/>
          <p:nvPr/>
        </p:nvSpPr>
        <p:spPr>
          <a:xfrm>
            <a:off x="13669219" y="4878103"/>
            <a:ext cx="0" cy="217804"/>
          </a:xfrm>
          <a:custGeom>
            <a:avLst/>
            <a:gdLst/>
            <a:ahLst/>
            <a:cxnLst/>
            <a:rect l="l" t="t" r="r" b="b"/>
            <a:pathLst>
              <a:path h="217804">
                <a:moveTo>
                  <a:pt x="0" y="217677"/>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0" name="object 110"/>
          <p:cNvSpPr/>
          <p:nvPr/>
        </p:nvSpPr>
        <p:spPr>
          <a:xfrm>
            <a:off x="13666812" y="5093364"/>
            <a:ext cx="153672" cy="0"/>
          </a:xfrm>
          <a:custGeom>
            <a:avLst/>
            <a:gdLst/>
            <a:ahLst/>
            <a:cxnLst/>
            <a:rect l="l" t="t" r="r" b="b"/>
            <a:pathLst>
              <a:path w="153669">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1" name="object 111"/>
          <p:cNvSpPr txBox="1"/>
          <p:nvPr/>
        </p:nvSpPr>
        <p:spPr>
          <a:xfrm>
            <a:off x="13913229" y="4718564"/>
            <a:ext cx="1035050" cy="412474"/>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positively skewed  negatively</a:t>
            </a:r>
            <a:r>
              <a:rPr sz="1000" spc="-50" dirty="0">
                <a:solidFill>
                  <a:srgbClr val="231F20"/>
                </a:solidFill>
                <a:latin typeface="Calibri"/>
                <a:cs typeface="Calibri"/>
              </a:rPr>
              <a:t> </a:t>
            </a:r>
            <a:r>
              <a:rPr sz="1000" dirty="0">
                <a:solidFill>
                  <a:srgbClr val="231F20"/>
                </a:solidFill>
                <a:latin typeface="Calibri"/>
                <a:cs typeface="Calibri"/>
              </a:rPr>
              <a:t>skewed</a:t>
            </a:r>
            <a:endParaRPr sz="1000">
              <a:solidFill>
                <a:prstClr val="black"/>
              </a:solidFill>
              <a:latin typeface="Calibri"/>
              <a:cs typeface="Calibri"/>
            </a:endParaRPr>
          </a:p>
        </p:txBody>
      </p:sp>
      <p:sp>
        <p:nvSpPr>
          <p:cNvPr id="112" name="object 112"/>
          <p:cNvSpPr/>
          <p:nvPr/>
        </p:nvSpPr>
        <p:spPr>
          <a:xfrm>
            <a:off x="13857107" y="4557502"/>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3" name="object 113"/>
          <p:cNvSpPr/>
          <p:nvPr/>
        </p:nvSpPr>
        <p:spPr>
          <a:xfrm>
            <a:off x="8010756" y="1311633"/>
            <a:ext cx="1757044" cy="346710"/>
          </a:xfrm>
          <a:custGeom>
            <a:avLst/>
            <a:gdLst/>
            <a:ahLst/>
            <a:cxnLst/>
            <a:rect l="l" t="t" r="r" b="b"/>
            <a:pathLst>
              <a:path w="1757045" h="346710">
                <a:moveTo>
                  <a:pt x="17225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722577" y="346163"/>
                </a:lnTo>
                <a:lnTo>
                  <a:pt x="1742401" y="345627"/>
                </a:lnTo>
                <a:lnTo>
                  <a:pt x="1752580" y="341876"/>
                </a:lnTo>
                <a:lnTo>
                  <a:pt x="1756331" y="331692"/>
                </a:lnTo>
                <a:lnTo>
                  <a:pt x="1756867" y="311861"/>
                </a:lnTo>
                <a:lnTo>
                  <a:pt x="1756867" y="34302"/>
                </a:lnTo>
                <a:lnTo>
                  <a:pt x="1756331" y="14471"/>
                </a:lnTo>
                <a:lnTo>
                  <a:pt x="1752580" y="4287"/>
                </a:lnTo>
                <a:lnTo>
                  <a:pt x="1742401" y="535"/>
                </a:lnTo>
                <a:lnTo>
                  <a:pt x="17225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14" name="object 114"/>
          <p:cNvSpPr txBox="1"/>
          <p:nvPr/>
        </p:nvSpPr>
        <p:spPr>
          <a:xfrm>
            <a:off x="8124593" y="1343576"/>
            <a:ext cx="1529080"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Statistics</a:t>
            </a:r>
            <a:r>
              <a:rPr sz="1300" spc="-55" dirty="0">
                <a:solidFill>
                  <a:srgbClr val="FFFFFF"/>
                </a:solidFill>
                <a:latin typeface="Calibri"/>
                <a:cs typeface="Calibri"/>
              </a:rPr>
              <a:t> </a:t>
            </a:r>
            <a:r>
              <a:rPr sz="1300" spc="-10" dirty="0">
                <a:solidFill>
                  <a:srgbClr val="FFFFFF"/>
                </a:solidFill>
                <a:latin typeface="Calibri"/>
                <a:cs typeface="Calibri"/>
              </a:rPr>
              <a:t>Mathematics</a:t>
            </a:r>
            <a:endParaRPr sz="1300">
              <a:solidFill>
                <a:prstClr val="black"/>
              </a:solidFill>
              <a:latin typeface="Calibri"/>
              <a:cs typeface="Calibri"/>
            </a:endParaRPr>
          </a:p>
        </p:txBody>
      </p:sp>
      <p:sp>
        <p:nvSpPr>
          <p:cNvPr id="115" name="object 115"/>
          <p:cNvSpPr/>
          <p:nvPr/>
        </p:nvSpPr>
        <p:spPr>
          <a:xfrm>
            <a:off x="9767624" y="1487482"/>
            <a:ext cx="224154" cy="0"/>
          </a:xfrm>
          <a:custGeom>
            <a:avLst/>
            <a:gdLst/>
            <a:ahLst/>
            <a:cxnLst/>
            <a:rect l="l" t="t" r="r" b="b"/>
            <a:pathLst>
              <a:path w="224154">
                <a:moveTo>
                  <a:pt x="0" y="0"/>
                </a:moveTo>
                <a:lnTo>
                  <a:pt x="22363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6" name="object 116"/>
          <p:cNvSpPr/>
          <p:nvPr/>
        </p:nvSpPr>
        <p:spPr>
          <a:xfrm>
            <a:off x="9994597" y="516178"/>
            <a:ext cx="0" cy="3194685"/>
          </a:xfrm>
          <a:custGeom>
            <a:avLst/>
            <a:gdLst/>
            <a:ahLst/>
            <a:cxnLst/>
            <a:rect l="l" t="t" r="r" b="b"/>
            <a:pathLst>
              <a:path h="3194685">
                <a:moveTo>
                  <a:pt x="0" y="0"/>
                </a:moveTo>
                <a:lnTo>
                  <a:pt x="0" y="3194481"/>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7" name="object 117"/>
          <p:cNvSpPr/>
          <p:nvPr/>
        </p:nvSpPr>
        <p:spPr>
          <a:xfrm>
            <a:off x="9994081" y="1588145"/>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8" name="object 118"/>
          <p:cNvSpPr/>
          <p:nvPr/>
        </p:nvSpPr>
        <p:spPr>
          <a:xfrm>
            <a:off x="9994081" y="307404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9" name="object 119"/>
          <p:cNvSpPr/>
          <p:nvPr/>
        </p:nvSpPr>
        <p:spPr>
          <a:xfrm>
            <a:off x="12335054" y="446741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0" name="object 120"/>
          <p:cNvSpPr/>
          <p:nvPr/>
        </p:nvSpPr>
        <p:spPr>
          <a:xfrm>
            <a:off x="9994081" y="222476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1" name="object 121"/>
          <p:cNvSpPr/>
          <p:nvPr/>
        </p:nvSpPr>
        <p:spPr>
          <a:xfrm>
            <a:off x="11088899" y="3711396"/>
            <a:ext cx="339725" cy="0"/>
          </a:xfrm>
          <a:custGeom>
            <a:avLst/>
            <a:gdLst/>
            <a:ahLst/>
            <a:cxnLst/>
            <a:rect l="l" t="t" r="r" b="b"/>
            <a:pathLst>
              <a:path w="339725">
                <a:moveTo>
                  <a:pt x="0" y="0"/>
                </a:moveTo>
                <a:lnTo>
                  <a:pt x="339255"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2" name="object 122"/>
          <p:cNvSpPr/>
          <p:nvPr/>
        </p:nvSpPr>
        <p:spPr>
          <a:xfrm>
            <a:off x="9992182" y="3710664"/>
            <a:ext cx="155576" cy="0"/>
          </a:xfrm>
          <a:custGeom>
            <a:avLst/>
            <a:gdLst/>
            <a:ahLst/>
            <a:cxnLst/>
            <a:rect l="l" t="t" r="r" b="b"/>
            <a:pathLst>
              <a:path w="155575">
                <a:moveTo>
                  <a:pt x="0" y="0"/>
                </a:moveTo>
                <a:lnTo>
                  <a:pt x="155448"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3" name="object 123"/>
          <p:cNvSpPr/>
          <p:nvPr/>
        </p:nvSpPr>
        <p:spPr>
          <a:xfrm>
            <a:off x="9994234" y="137594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4" name="object 124"/>
          <p:cNvSpPr/>
          <p:nvPr/>
        </p:nvSpPr>
        <p:spPr>
          <a:xfrm>
            <a:off x="9994234" y="286183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5" name="object 125"/>
          <p:cNvSpPr/>
          <p:nvPr/>
        </p:nvSpPr>
        <p:spPr>
          <a:xfrm>
            <a:off x="11274756" y="434847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6" name="object 126"/>
          <p:cNvSpPr/>
          <p:nvPr/>
        </p:nvSpPr>
        <p:spPr>
          <a:xfrm>
            <a:off x="12334187" y="426217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7" name="object 127"/>
          <p:cNvSpPr/>
          <p:nvPr/>
        </p:nvSpPr>
        <p:spPr>
          <a:xfrm>
            <a:off x="9994234" y="2012557"/>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8" name="object 128"/>
          <p:cNvSpPr/>
          <p:nvPr/>
        </p:nvSpPr>
        <p:spPr>
          <a:xfrm>
            <a:off x="9994234" y="349845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9" name="object 129"/>
          <p:cNvSpPr/>
          <p:nvPr/>
        </p:nvSpPr>
        <p:spPr>
          <a:xfrm>
            <a:off x="9993610" y="73932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0" name="object 130"/>
          <p:cNvSpPr/>
          <p:nvPr/>
        </p:nvSpPr>
        <p:spPr>
          <a:xfrm>
            <a:off x="9995461" y="1163731"/>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1" name="object 131"/>
          <p:cNvSpPr/>
          <p:nvPr/>
        </p:nvSpPr>
        <p:spPr>
          <a:xfrm>
            <a:off x="9995461" y="2649632"/>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2" name="object 132"/>
          <p:cNvSpPr/>
          <p:nvPr/>
        </p:nvSpPr>
        <p:spPr>
          <a:xfrm>
            <a:off x="11275984" y="4136264"/>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3" name="object 133"/>
          <p:cNvSpPr/>
          <p:nvPr/>
        </p:nvSpPr>
        <p:spPr>
          <a:xfrm>
            <a:off x="9995461" y="1800351"/>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4" name="object 134"/>
          <p:cNvSpPr/>
          <p:nvPr/>
        </p:nvSpPr>
        <p:spPr>
          <a:xfrm>
            <a:off x="9995461" y="3286253"/>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5" name="object 135"/>
          <p:cNvSpPr/>
          <p:nvPr/>
        </p:nvSpPr>
        <p:spPr>
          <a:xfrm>
            <a:off x="9995455" y="951525"/>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6" name="object 136"/>
          <p:cNvSpPr/>
          <p:nvPr/>
        </p:nvSpPr>
        <p:spPr>
          <a:xfrm>
            <a:off x="9994596" y="243697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7" name="object 137"/>
          <p:cNvSpPr/>
          <p:nvPr/>
        </p:nvSpPr>
        <p:spPr>
          <a:xfrm>
            <a:off x="11274721" y="3924058"/>
            <a:ext cx="151130" cy="0"/>
          </a:xfrm>
          <a:custGeom>
            <a:avLst/>
            <a:gdLst/>
            <a:ahLst/>
            <a:cxnLst/>
            <a:rect l="l" t="t" r="r" b="b"/>
            <a:pathLst>
              <a:path w="151129">
                <a:moveTo>
                  <a:pt x="0" y="0"/>
                </a:moveTo>
                <a:lnTo>
                  <a:pt x="15060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8" name="object 138"/>
          <p:cNvSpPr/>
          <p:nvPr/>
        </p:nvSpPr>
        <p:spPr>
          <a:xfrm>
            <a:off x="9993902" y="116373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9" name="object 139"/>
          <p:cNvSpPr/>
          <p:nvPr/>
        </p:nvSpPr>
        <p:spPr>
          <a:xfrm>
            <a:off x="9993406" y="264942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0" name="object 140"/>
          <p:cNvSpPr/>
          <p:nvPr/>
        </p:nvSpPr>
        <p:spPr>
          <a:xfrm>
            <a:off x="11274721" y="4136264"/>
            <a:ext cx="151130" cy="0"/>
          </a:xfrm>
          <a:custGeom>
            <a:avLst/>
            <a:gdLst/>
            <a:ahLst/>
            <a:cxnLst/>
            <a:rect l="l" t="t" r="r" b="b"/>
            <a:pathLst>
              <a:path w="151129">
                <a:moveTo>
                  <a:pt x="0" y="0"/>
                </a:moveTo>
                <a:lnTo>
                  <a:pt x="15060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1" name="object 141"/>
          <p:cNvSpPr/>
          <p:nvPr/>
        </p:nvSpPr>
        <p:spPr>
          <a:xfrm>
            <a:off x="9995455" y="180035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2" name="object 142"/>
          <p:cNvSpPr/>
          <p:nvPr/>
        </p:nvSpPr>
        <p:spPr>
          <a:xfrm>
            <a:off x="9993902" y="3286253"/>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3" name="object 143"/>
          <p:cNvSpPr txBox="1"/>
          <p:nvPr/>
        </p:nvSpPr>
        <p:spPr>
          <a:xfrm>
            <a:off x="10243923" y="358989"/>
            <a:ext cx="1376045" cy="3071214"/>
          </a:xfrm>
          <a:prstGeom prst="rect">
            <a:avLst/>
          </a:prstGeom>
        </p:spPr>
        <p:txBody>
          <a:bodyPr vert="horz" wrap="square" lIns="0" tIns="64022" rIns="0" bIns="0" rtlCol="0">
            <a:spAutoFit/>
          </a:bodyPr>
          <a:lstStyle/>
          <a:p>
            <a:pPr marL="12677">
              <a:spcBef>
                <a:spcPts val="505"/>
              </a:spcBef>
            </a:pPr>
            <a:r>
              <a:rPr sz="1000" dirty="0">
                <a:solidFill>
                  <a:srgbClr val="231F20"/>
                </a:solidFill>
                <a:latin typeface="Calibri"/>
                <a:cs typeface="Calibri"/>
              </a:rPr>
              <a:t>interquartile range</a:t>
            </a:r>
            <a:r>
              <a:rPr sz="1000" spc="-50" dirty="0">
                <a:solidFill>
                  <a:srgbClr val="231F20"/>
                </a:solidFill>
                <a:latin typeface="Calibri"/>
                <a:cs typeface="Calibri"/>
              </a:rPr>
              <a:t> </a:t>
            </a:r>
            <a:r>
              <a:rPr sz="1000" dirty="0">
                <a:solidFill>
                  <a:srgbClr val="231F20"/>
                </a:solidFill>
                <a:latin typeface="Calibri"/>
                <a:cs typeface="Calibri"/>
              </a:rPr>
              <a:t>(IQR)</a:t>
            </a:r>
            <a:endParaRPr sz="1000">
              <a:solidFill>
                <a:prstClr val="black"/>
              </a:solidFill>
              <a:latin typeface="Calibri"/>
              <a:cs typeface="Calibri"/>
            </a:endParaRPr>
          </a:p>
          <a:p>
            <a:pPr marL="12677" marR="748626">
              <a:lnSpc>
                <a:spcPct val="132800"/>
              </a:lnSpc>
            </a:pPr>
            <a:r>
              <a:rPr sz="1000" spc="10" dirty="0">
                <a:solidFill>
                  <a:srgbClr val="231F20"/>
                </a:solidFill>
                <a:latin typeface="Calibri"/>
                <a:cs typeface="Calibri"/>
              </a:rPr>
              <a:t>mean  </a:t>
            </a:r>
            <a:r>
              <a:rPr sz="1000" spc="4" dirty="0">
                <a:solidFill>
                  <a:srgbClr val="231F20"/>
                </a:solidFill>
                <a:latin typeface="Calibri"/>
                <a:cs typeface="Calibri"/>
              </a:rPr>
              <a:t>median  </a:t>
            </a:r>
            <a:r>
              <a:rPr sz="1000" spc="10" dirty="0">
                <a:solidFill>
                  <a:srgbClr val="231F20"/>
                </a:solidFill>
                <a:latin typeface="Calibri"/>
                <a:cs typeface="Calibri"/>
              </a:rPr>
              <a:t>mode  </a:t>
            </a:r>
            <a:r>
              <a:rPr sz="1000" spc="-14" dirty="0">
                <a:solidFill>
                  <a:srgbClr val="231F20"/>
                </a:solidFill>
                <a:latin typeface="Calibri"/>
                <a:cs typeface="Calibri"/>
              </a:rPr>
              <a:t>r</a:t>
            </a:r>
            <a:r>
              <a:rPr sz="1000" dirty="0">
                <a:solidFill>
                  <a:srgbClr val="231F20"/>
                </a:solidFill>
                <a:latin typeface="Calibri"/>
                <a:cs typeface="Calibri"/>
              </a:rPr>
              <a:t>obu</a:t>
            </a:r>
            <a:r>
              <a:rPr sz="1000" spc="-4" dirty="0">
                <a:solidFill>
                  <a:srgbClr val="231F20"/>
                </a:solidFill>
                <a:latin typeface="Calibri"/>
                <a:cs typeface="Calibri"/>
              </a:rPr>
              <a:t>s</a:t>
            </a:r>
            <a:r>
              <a:rPr sz="1000" spc="4" dirty="0">
                <a:solidFill>
                  <a:srgbClr val="231F20"/>
                </a:solidFill>
                <a:latin typeface="Calibri"/>
                <a:cs typeface="Calibri"/>
              </a:rPr>
              <a:t>tn</a:t>
            </a:r>
            <a:r>
              <a:rPr sz="1000" dirty="0">
                <a:solidFill>
                  <a:srgbClr val="231F20"/>
                </a:solidFill>
                <a:latin typeface="Calibri"/>
                <a:cs typeface="Calibri"/>
              </a:rPr>
              <a:t>ess  range  quantile  quintile  quartile  percentile  population  bias  variance</a:t>
            </a:r>
            <a:endParaRPr sz="1000">
              <a:solidFill>
                <a:prstClr val="black"/>
              </a:solidFill>
              <a:latin typeface="Calibri"/>
              <a:cs typeface="Calibri"/>
            </a:endParaRPr>
          </a:p>
          <a:p>
            <a:pPr marL="12677" marR="319486">
              <a:lnSpc>
                <a:spcPct val="132800"/>
              </a:lnSpc>
            </a:pPr>
            <a:r>
              <a:rPr sz="1000" dirty="0">
                <a:solidFill>
                  <a:srgbClr val="231F20"/>
                </a:solidFill>
                <a:latin typeface="Calibri"/>
                <a:cs typeface="Calibri"/>
              </a:rPr>
              <a:t>standard</a:t>
            </a:r>
            <a:r>
              <a:rPr sz="1000" spc="-75" dirty="0">
                <a:solidFill>
                  <a:srgbClr val="231F20"/>
                </a:solidFill>
                <a:latin typeface="Calibri"/>
                <a:cs typeface="Calibri"/>
              </a:rPr>
              <a:t> </a:t>
            </a:r>
            <a:r>
              <a:rPr sz="1000" dirty="0">
                <a:solidFill>
                  <a:srgbClr val="231F20"/>
                </a:solidFill>
                <a:latin typeface="Calibri"/>
                <a:cs typeface="Calibri"/>
              </a:rPr>
              <a:t>deviation  z-score</a:t>
            </a:r>
            <a:endParaRPr sz="1000">
              <a:solidFill>
                <a:prstClr val="black"/>
              </a:solidFill>
              <a:latin typeface="Calibri"/>
              <a:cs typeface="Calibri"/>
            </a:endParaRPr>
          </a:p>
        </p:txBody>
      </p:sp>
      <p:sp>
        <p:nvSpPr>
          <p:cNvPr id="144" name="object 144"/>
          <p:cNvSpPr txBox="1"/>
          <p:nvPr/>
        </p:nvSpPr>
        <p:spPr>
          <a:xfrm>
            <a:off x="10243924" y="3594250"/>
            <a:ext cx="722628"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distributions</a:t>
            </a:r>
            <a:endParaRPr sz="1000">
              <a:solidFill>
                <a:prstClr val="black"/>
              </a:solidFill>
              <a:latin typeface="Calibri"/>
              <a:cs typeface="Calibri"/>
            </a:endParaRPr>
          </a:p>
        </p:txBody>
      </p:sp>
      <p:sp>
        <p:nvSpPr>
          <p:cNvPr id="145" name="object 145"/>
          <p:cNvSpPr/>
          <p:nvPr/>
        </p:nvSpPr>
        <p:spPr>
          <a:xfrm>
            <a:off x="11274721" y="3713553"/>
            <a:ext cx="0" cy="1685925"/>
          </a:xfrm>
          <a:custGeom>
            <a:avLst/>
            <a:gdLst/>
            <a:ahLst/>
            <a:cxnLst/>
            <a:rect l="l" t="t" r="r" b="b"/>
            <a:pathLst>
              <a:path h="1685925">
                <a:moveTo>
                  <a:pt x="0" y="0"/>
                </a:moveTo>
                <a:lnTo>
                  <a:pt x="0" y="1685658"/>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6" name="object 146"/>
          <p:cNvSpPr/>
          <p:nvPr/>
        </p:nvSpPr>
        <p:spPr>
          <a:xfrm>
            <a:off x="12335171" y="4259767"/>
            <a:ext cx="0" cy="635636"/>
          </a:xfrm>
          <a:custGeom>
            <a:avLst/>
            <a:gdLst/>
            <a:ahLst/>
            <a:cxnLst/>
            <a:rect l="l" t="t" r="r" b="b"/>
            <a:pathLst>
              <a:path h="635635">
                <a:moveTo>
                  <a:pt x="0" y="0"/>
                </a:moveTo>
                <a:lnTo>
                  <a:pt x="0" y="635508"/>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7" name="object 147"/>
          <p:cNvSpPr txBox="1"/>
          <p:nvPr/>
        </p:nvSpPr>
        <p:spPr>
          <a:xfrm>
            <a:off x="11520710" y="3550692"/>
            <a:ext cx="625473"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frequency  p</a:t>
            </a:r>
            <a:r>
              <a:rPr sz="1000" spc="-14" dirty="0">
                <a:solidFill>
                  <a:srgbClr val="231F20"/>
                </a:solidFill>
                <a:latin typeface="Calibri"/>
                <a:cs typeface="Calibri"/>
              </a:rPr>
              <a:t>r</a:t>
            </a:r>
            <a:r>
              <a:rPr sz="1000" dirty="0">
                <a:solidFill>
                  <a:srgbClr val="231F20"/>
                </a:solidFill>
                <a:latin typeface="Calibri"/>
                <a:cs typeface="Calibri"/>
              </a:rPr>
              <a:t>obability  discrete</a:t>
            </a:r>
            <a:endParaRPr sz="1000">
              <a:solidFill>
                <a:prstClr val="black"/>
              </a:solidFill>
              <a:latin typeface="Calibri"/>
              <a:cs typeface="Calibri"/>
            </a:endParaRPr>
          </a:p>
        </p:txBody>
      </p:sp>
      <p:sp>
        <p:nvSpPr>
          <p:cNvPr id="148" name="object 148"/>
          <p:cNvSpPr txBox="1"/>
          <p:nvPr/>
        </p:nvSpPr>
        <p:spPr>
          <a:xfrm>
            <a:off x="11520705" y="4188054"/>
            <a:ext cx="641985"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continuous  sampling  binomial</a:t>
            </a:r>
            <a:endParaRPr sz="1000">
              <a:solidFill>
                <a:prstClr val="black"/>
              </a:solidFill>
              <a:latin typeface="Calibri"/>
              <a:cs typeface="Calibri"/>
            </a:endParaRPr>
          </a:p>
        </p:txBody>
      </p:sp>
      <p:sp>
        <p:nvSpPr>
          <p:cNvPr id="149" name="object 149"/>
          <p:cNvSpPr txBox="1"/>
          <p:nvPr/>
        </p:nvSpPr>
        <p:spPr>
          <a:xfrm>
            <a:off x="11520701" y="4825416"/>
            <a:ext cx="588010"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g</a:t>
            </a:r>
            <a:r>
              <a:rPr sz="1000" spc="10" dirty="0">
                <a:solidFill>
                  <a:srgbClr val="231F20"/>
                </a:solidFill>
                <a:latin typeface="Calibri"/>
                <a:cs typeface="Calibri"/>
              </a:rPr>
              <a:t>eom</a:t>
            </a:r>
            <a:r>
              <a:rPr sz="1000" dirty="0">
                <a:solidFill>
                  <a:srgbClr val="231F20"/>
                </a:solidFill>
                <a:latin typeface="Calibri"/>
                <a:cs typeface="Calibri"/>
              </a:rPr>
              <a:t>etric  normal  uniform</a:t>
            </a:r>
            <a:endParaRPr sz="1000">
              <a:solidFill>
                <a:prstClr val="black"/>
              </a:solidFill>
              <a:latin typeface="Calibri"/>
              <a:cs typeface="Calibri"/>
            </a:endParaRPr>
          </a:p>
        </p:txBody>
      </p:sp>
      <p:sp>
        <p:nvSpPr>
          <p:cNvPr id="150" name="object 150"/>
          <p:cNvSpPr txBox="1"/>
          <p:nvPr/>
        </p:nvSpPr>
        <p:spPr>
          <a:xfrm>
            <a:off x="12582980" y="4077615"/>
            <a:ext cx="1108075"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standard error  statistical</a:t>
            </a:r>
            <a:r>
              <a:rPr sz="1000" spc="-55" dirty="0">
                <a:solidFill>
                  <a:srgbClr val="231F20"/>
                </a:solidFill>
                <a:latin typeface="Calibri"/>
                <a:cs typeface="Calibri"/>
              </a:rPr>
              <a:t> </a:t>
            </a:r>
            <a:r>
              <a:rPr sz="1000" dirty="0">
                <a:solidFill>
                  <a:srgbClr val="231F20"/>
                </a:solidFill>
                <a:latin typeface="Calibri"/>
                <a:cs typeface="Calibri"/>
              </a:rPr>
              <a:t>estimator  confidence</a:t>
            </a:r>
            <a:r>
              <a:rPr sz="1000" spc="-66" dirty="0">
                <a:solidFill>
                  <a:srgbClr val="231F20"/>
                </a:solidFill>
                <a:latin typeface="Calibri"/>
                <a:cs typeface="Calibri"/>
              </a:rPr>
              <a:t> </a:t>
            </a:r>
            <a:r>
              <a:rPr sz="1000" dirty="0">
                <a:solidFill>
                  <a:srgbClr val="231F20"/>
                </a:solidFill>
                <a:latin typeface="Calibri"/>
                <a:cs typeface="Calibri"/>
              </a:rPr>
              <a:t>interval</a:t>
            </a:r>
            <a:endParaRPr sz="1000">
              <a:solidFill>
                <a:prstClr val="black"/>
              </a:solidFill>
              <a:latin typeface="Calibri"/>
              <a:cs typeface="Calibri"/>
            </a:endParaRPr>
          </a:p>
        </p:txBody>
      </p:sp>
      <p:sp>
        <p:nvSpPr>
          <p:cNvPr id="151" name="object 151"/>
          <p:cNvSpPr txBox="1"/>
          <p:nvPr/>
        </p:nvSpPr>
        <p:spPr>
          <a:xfrm>
            <a:off x="12582980" y="4763398"/>
            <a:ext cx="548639"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skewness</a:t>
            </a:r>
            <a:endParaRPr sz="1000">
              <a:solidFill>
                <a:prstClr val="black"/>
              </a:solidFill>
              <a:latin typeface="Calibri"/>
              <a:cs typeface="Calibri"/>
            </a:endParaRPr>
          </a:p>
        </p:txBody>
      </p:sp>
      <p:sp>
        <p:nvSpPr>
          <p:cNvPr id="152" name="object 152"/>
          <p:cNvSpPr/>
          <p:nvPr/>
        </p:nvSpPr>
        <p:spPr>
          <a:xfrm>
            <a:off x="9997010" y="51859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3" name="object 153"/>
          <p:cNvSpPr/>
          <p:nvPr/>
        </p:nvSpPr>
        <p:spPr>
          <a:xfrm>
            <a:off x="13857103" y="4335636"/>
            <a:ext cx="0" cy="224790"/>
          </a:xfrm>
          <a:custGeom>
            <a:avLst/>
            <a:gdLst/>
            <a:ahLst/>
            <a:cxnLst/>
            <a:rect l="l" t="t" r="r" b="b"/>
            <a:pathLst>
              <a:path h="224789">
                <a:moveTo>
                  <a:pt x="0" y="224282"/>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4" name="object 154"/>
          <p:cNvSpPr/>
          <p:nvPr/>
        </p:nvSpPr>
        <p:spPr>
          <a:xfrm>
            <a:off x="13856741" y="4338045"/>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5" name="object 155"/>
          <p:cNvSpPr txBox="1"/>
          <p:nvPr/>
        </p:nvSpPr>
        <p:spPr>
          <a:xfrm>
            <a:off x="14092177" y="4176984"/>
            <a:ext cx="1009650" cy="412474"/>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point estimator  interval</a:t>
            </a:r>
            <a:r>
              <a:rPr sz="1000" spc="-40" dirty="0">
                <a:solidFill>
                  <a:srgbClr val="231F20"/>
                </a:solidFill>
                <a:latin typeface="Calibri"/>
                <a:cs typeface="Calibri"/>
              </a:rPr>
              <a:t> </a:t>
            </a:r>
            <a:r>
              <a:rPr sz="1000" dirty="0">
                <a:solidFill>
                  <a:srgbClr val="231F20"/>
                </a:solidFill>
                <a:latin typeface="Calibri"/>
                <a:cs typeface="Calibri"/>
              </a:rPr>
              <a:t>estimator</a:t>
            </a:r>
            <a:endParaRPr sz="1000">
              <a:solidFill>
                <a:prstClr val="black"/>
              </a:solidFill>
              <a:latin typeface="Calibri"/>
              <a:cs typeface="Calibri"/>
            </a:endParaRPr>
          </a:p>
        </p:txBody>
      </p:sp>
      <p:sp>
        <p:nvSpPr>
          <p:cNvPr id="156" name="object 156"/>
          <p:cNvSpPr/>
          <p:nvPr/>
        </p:nvSpPr>
        <p:spPr>
          <a:xfrm>
            <a:off x="13782746" y="4443836"/>
            <a:ext cx="74928" cy="0"/>
          </a:xfrm>
          <a:custGeom>
            <a:avLst/>
            <a:gdLst/>
            <a:ahLst/>
            <a:cxnLst/>
            <a:rect l="l" t="t" r="r" b="b"/>
            <a:pathLst>
              <a:path w="74930">
                <a:moveTo>
                  <a:pt x="0" y="0"/>
                </a:moveTo>
                <a:lnTo>
                  <a:pt x="74358"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7" name="object 157"/>
          <p:cNvSpPr/>
          <p:nvPr/>
        </p:nvSpPr>
        <p:spPr>
          <a:xfrm>
            <a:off x="4850898" y="4246713"/>
            <a:ext cx="654050" cy="0"/>
          </a:xfrm>
          <a:custGeom>
            <a:avLst/>
            <a:gdLst/>
            <a:ahLst/>
            <a:cxnLst/>
            <a:rect l="l" t="t" r="r" b="b"/>
            <a:pathLst>
              <a:path w="654050">
                <a:moveTo>
                  <a:pt x="65379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8" name="object 158"/>
          <p:cNvSpPr/>
          <p:nvPr/>
        </p:nvSpPr>
        <p:spPr>
          <a:xfrm>
            <a:off x="5003449" y="4244365"/>
            <a:ext cx="0" cy="1061085"/>
          </a:xfrm>
          <a:custGeom>
            <a:avLst/>
            <a:gdLst/>
            <a:ahLst/>
            <a:cxnLst/>
            <a:rect l="l" t="t" r="r" b="b"/>
            <a:pathLst>
              <a:path h="1061085">
                <a:moveTo>
                  <a:pt x="0" y="0"/>
                </a:moveTo>
                <a:lnTo>
                  <a:pt x="0" y="1061034"/>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9" name="object 159"/>
          <p:cNvSpPr/>
          <p:nvPr/>
        </p:nvSpPr>
        <p:spPr>
          <a:xfrm>
            <a:off x="4850425" y="509553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0" name="object 160"/>
          <p:cNvSpPr/>
          <p:nvPr/>
        </p:nvSpPr>
        <p:spPr>
          <a:xfrm>
            <a:off x="4850425" y="530774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1" name="object 161"/>
          <p:cNvSpPr/>
          <p:nvPr/>
        </p:nvSpPr>
        <p:spPr>
          <a:xfrm>
            <a:off x="4850269" y="488333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2" name="object 162"/>
          <p:cNvSpPr/>
          <p:nvPr/>
        </p:nvSpPr>
        <p:spPr>
          <a:xfrm>
            <a:off x="4852157" y="4671125"/>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3" name="object 163"/>
          <p:cNvSpPr/>
          <p:nvPr/>
        </p:nvSpPr>
        <p:spPr>
          <a:xfrm>
            <a:off x="4853247" y="445892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4" name="object 164"/>
          <p:cNvSpPr/>
          <p:nvPr/>
        </p:nvSpPr>
        <p:spPr>
          <a:xfrm>
            <a:off x="4853247" y="467112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5" name="object 165"/>
          <p:cNvSpPr txBox="1"/>
          <p:nvPr/>
        </p:nvSpPr>
        <p:spPr>
          <a:xfrm>
            <a:off x="3033785" y="4078861"/>
            <a:ext cx="1722120" cy="1229929"/>
          </a:xfrm>
          <a:prstGeom prst="rect">
            <a:avLst/>
          </a:prstGeom>
        </p:spPr>
        <p:txBody>
          <a:bodyPr vert="horz" wrap="square" lIns="0" tIns="12042" rIns="0" bIns="0" rtlCol="0">
            <a:spAutoFit/>
          </a:bodyPr>
          <a:lstStyle/>
          <a:p>
            <a:pPr marL="602196" marR="5080" indent="183828" algn="r">
              <a:lnSpc>
                <a:spcPct val="132800"/>
              </a:lnSpc>
              <a:spcBef>
                <a:spcPts val="93"/>
              </a:spcBef>
            </a:pPr>
            <a:r>
              <a:rPr sz="1000" dirty="0">
                <a:solidFill>
                  <a:srgbClr val="231F20"/>
                </a:solidFill>
                <a:latin typeface="Calibri"/>
                <a:cs typeface="Calibri"/>
              </a:rPr>
              <a:t>linear</a:t>
            </a:r>
            <a:r>
              <a:rPr sz="1000" spc="-60" dirty="0">
                <a:solidFill>
                  <a:srgbClr val="231F20"/>
                </a:solidFill>
                <a:latin typeface="Calibri"/>
                <a:cs typeface="Calibri"/>
              </a:rPr>
              <a:t> </a:t>
            </a:r>
            <a:r>
              <a:rPr sz="1000" dirty="0">
                <a:solidFill>
                  <a:srgbClr val="231F20"/>
                </a:solidFill>
                <a:latin typeface="Calibri"/>
                <a:cs typeface="Calibri"/>
              </a:rPr>
              <a:t>regression  </a:t>
            </a:r>
            <a:r>
              <a:rPr sz="1000" spc="10" dirty="0">
                <a:solidFill>
                  <a:srgbClr val="231F20"/>
                </a:solidFill>
                <a:latin typeface="Calibri"/>
                <a:cs typeface="Calibri"/>
              </a:rPr>
              <a:t>mean </a:t>
            </a:r>
            <a:r>
              <a:rPr sz="1000" dirty="0">
                <a:solidFill>
                  <a:srgbClr val="231F20"/>
                </a:solidFill>
                <a:latin typeface="Calibri"/>
                <a:cs typeface="Calibri"/>
              </a:rPr>
              <a:t>squared</a:t>
            </a:r>
            <a:r>
              <a:rPr sz="1000" spc="-66" dirty="0">
                <a:solidFill>
                  <a:srgbClr val="231F20"/>
                </a:solidFill>
                <a:latin typeface="Calibri"/>
                <a:cs typeface="Calibri"/>
              </a:rPr>
              <a:t> </a:t>
            </a:r>
            <a:r>
              <a:rPr sz="1000" dirty="0">
                <a:solidFill>
                  <a:srgbClr val="231F20"/>
                </a:solidFill>
                <a:latin typeface="Calibri"/>
                <a:cs typeface="Calibri"/>
              </a:rPr>
              <a:t>error</a:t>
            </a:r>
            <a:endParaRPr sz="1000" dirty="0">
              <a:solidFill>
                <a:prstClr val="black"/>
              </a:solidFill>
              <a:latin typeface="Calibri"/>
              <a:cs typeface="Calibri"/>
            </a:endParaRPr>
          </a:p>
          <a:p>
            <a:pPr marL="1267157" marR="5080" indent="-141991" algn="r">
              <a:lnSpc>
                <a:spcPct val="132800"/>
              </a:lnSpc>
            </a:pPr>
            <a:r>
              <a:rPr sz="1000" dirty="0">
                <a:solidFill>
                  <a:srgbClr val="231F20"/>
                </a:solidFill>
                <a:latin typeface="Calibri"/>
                <a:cs typeface="Calibri"/>
              </a:rPr>
              <a:t>error</a:t>
            </a:r>
            <a:r>
              <a:rPr sz="1000" spc="-80" dirty="0">
                <a:solidFill>
                  <a:srgbClr val="231F20"/>
                </a:solidFill>
                <a:latin typeface="Calibri"/>
                <a:cs typeface="Calibri"/>
              </a:rPr>
              <a:t> </a:t>
            </a:r>
            <a:r>
              <a:rPr sz="1000" dirty="0">
                <a:solidFill>
                  <a:srgbClr val="231F20"/>
                </a:solidFill>
                <a:latin typeface="Calibri"/>
                <a:cs typeface="Calibri"/>
              </a:rPr>
              <a:t>term  </a:t>
            </a:r>
            <a:r>
              <a:rPr sz="1000" spc="-10" dirty="0">
                <a:solidFill>
                  <a:srgbClr val="231F20"/>
                </a:solidFill>
                <a:latin typeface="Calibri"/>
                <a:cs typeface="Calibri"/>
              </a:rPr>
              <a:t>r</a:t>
            </a:r>
            <a:r>
              <a:rPr sz="1000" dirty="0">
                <a:solidFill>
                  <a:srgbClr val="231F20"/>
                </a:solidFill>
                <a:latin typeface="Calibri"/>
                <a:cs typeface="Calibri"/>
              </a:rPr>
              <a:t>esidual</a:t>
            </a:r>
            <a:endParaRPr sz="1000" dirty="0">
              <a:solidFill>
                <a:prstClr val="black"/>
              </a:solidFill>
              <a:latin typeface="Calibri"/>
              <a:cs typeface="Calibri"/>
            </a:endParaRPr>
          </a:p>
          <a:p>
            <a:pPr marL="251025" marR="5080" indent="-238982" algn="r">
              <a:lnSpc>
                <a:spcPct val="132800"/>
              </a:lnSpc>
            </a:pPr>
            <a:r>
              <a:rPr sz="1000" dirty="0">
                <a:solidFill>
                  <a:srgbClr val="231F20"/>
                </a:solidFill>
                <a:latin typeface="Calibri"/>
                <a:cs typeface="Calibri"/>
              </a:rPr>
              <a:t>coefficient of</a:t>
            </a:r>
            <a:r>
              <a:rPr sz="1000" spc="-10" dirty="0">
                <a:solidFill>
                  <a:srgbClr val="231F20"/>
                </a:solidFill>
                <a:latin typeface="Calibri"/>
                <a:cs typeface="Calibri"/>
              </a:rPr>
              <a:t> </a:t>
            </a:r>
            <a:r>
              <a:rPr sz="1000" dirty="0">
                <a:solidFill>
                  <a:srgbClr val="231F20"/>
                </a:solidFill>
                <a:latin typeface="Calibri"/>
                <a:cs typeface="Calibri"/>
              </a:rPr>
              <a:t>determination</a:t>
            </a:r>
            <a:r>
              <a:rPr sz="1000" spc="-4" dirty="0">
                <a:solidFill>
                  <a:srgbClr val="231F20"/>
                </a:solidFill>
                <a:latin typeface="Calibri"/>
                <a:cs typeface="Calibri"/>
              </a:rPr>
              <a:t> </a:t>
            </a:r>
            <a:r>
              <a:rPr sz="1000" spc="4" dirty="0">
                <a:solidFill>
                  <a:srgbClr val="231F20"/>
                </a:solidFill>
                <a:latin typeface="Calibri"/>
                <a:cs typeface="Calibri"/>
              </a:rPr>
              <a:t>R</a:t>
            </a:r>
            <a:r>
              <a:rPr sz="1000" spc="6" baseline="32407" dirty="0">
                <a:solidFill>
                  <a:srgbClr val="231F20"/>
                </a:solidFill>
                <a:latin typeface="Calibri"/>
                <a:cs typeface="Calibri"/>
              </a:rPr>
              <a:t>2 </a:t>
            </a:r>
            <a:r>
              <a:rPr sz="1000" baseline="32407" dirty="0">
                <a:solidFill>
                  <a:srgbClr val="231F20"/>
                </a:solidFill>
                <a:latin typeface="Calibri"/>
                <a:cs typeface="Calibri"/>
              </a:rPr>
              <a:t> </a:t>
            </a:r>
            <a:r>
              <a:rPr sz="1000" dirty="0">
                <a:solidFill>
                  <a:srgbClr val="231F20"/>
                </a:solidFill>
                <a:latin typeface="Calibri"/>
                <a:cs typeface="Calibri"/>
              </a:rPr>
              <a:t>standard error of</a:t>
            </a:r>
            <a:r>
              <a:rPr sz="1000" spc="-55" dirty="0">
                <a:solidFill>
                  <a:srgbClr val="231F20"/>
                </a:solidFill>
                <a:latin typeface="Calibri"/>
                <a:cs typeface="Calibri"/>
              </a:rPr>
              <a:t> </a:t>
            </a:r>
            <a:r>
              <a:rPr sz="1000" dirty="0">
                <a:solidFill>
                  <a:srgbClr val="231F20"/>
                </a:solidFill>
                <a:latin typeface="Calibri"/>
                <a:cs typeface="Calibri"/>
              </a:rPr>
              <a:t>estimate</a:t>
            </a:r>
            <a:endParaRPr sz="1000" dirty="0">
              <a:solidFill>
                <a:prstClr val="black"/>
              </a:solidFill>
              <a:latin typeface="Calibri"/>
              <a:cs typeface="Calibri"/>
            </a:endParaRPr>
          </a:p>
        </p:txBody>
      </p:sp>
      <p:sp>
        <p:nvSpPr>
          <p:cNvPr id="166" name="object 166"/>
          <p:cNvSpPr/>
          <p:nvPr/>
        </p:nvSpPr>
        <p:spPr>
          <a:xfrm>
            <a:off x="5446146" y="4087756"/>
            <a:ext cx="1490980" cy="346710"/>
          </a:xfrm>
          <a:custGeom>
            <a:avLst/>
            <a:gdLst/>
            <a:ahLst/>
            <a:cxnLst/>
            <a:rect l="l" t="t" r="r" b="b"/>
            <a:pathLst>
              <a:path w="1490979" h="346710">
                <a:moveTo>
                  <a:pt x="1456118"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456118" y="346163"/>
                </a:lnTo>
                <a:lnTo>
                  <a:pt x="1475949" y="345627"/>
                </a:lnTo>
                <a:lnTo>
                  <a:pt x="1486133" y="341876"/>
                </a:lnTo>
                <a:lnTo>
                  <a:pt x="1489885" y="331692"/>
                </a:lnTo>
                <a:lnTo>
                  <a:pt x="1490421" y="311861"/>
                </a:lnTo>
                <a:lnTo>
                  <a:pt x="1490421" y="34302"/>
                </a:lnTo>
                <a:lnTo>
                  <a:pt x="1489885" y="14471"/>
                </a:lnTo>
                <a:lnTo>
                  <a:pt x="1486133" y="4287"/>
                </a:lnTo>
                <a:lnTo>
                  <a:pt x="1475949" y="535"/>
                </a:lnTo>
                <a:lnTo>
                  <a:pt x="1456118"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67" name="object 167"/>
          <p:cNvSpPr txBox="1"/>
          <p:nvPr/>
        </p:nvSpPr>
        <p:spPr>
          <a:xfrm>
            <a:off x="5597118" y="4119699"/>
            <a:ext cx="1201419"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Statistical</a:t>
            </a:r>
            <a:r>
              <a:rPr sz="1300" spc="-55" dirty="0">
                <a:solidFill>
                  <a:srgbClr val="FFFFFF"/>
                </a:solidFill>
                <a:latin typeface="Calibri"/>
                <a:cs typeface="Calibri"/>
              </a:rPr>
              <a:t> </a:t>
            </a:r>
            <a:r>
              <a:rPr sz="1300" dirty="0">
                <a:solidFill>
                  <a:srgbClr val="FFFFFF"/>
                </a:solidFill>
                <a:latin typeface="Calibri"/>
                <a:cs typeface="Calibri"/>
              </a:rPr>
              <a:t>Models</a:t>
            </a:r>
            <a:endParaRPr sz="1300">
              <a:solidFill>
                <a:prstClr val="black"/>
              </a:solidFill>
              <a:latin typeface="Calibri"/>
              <a:cs typeface="Calibri"/>
            </a:endParaRPr>
          </a:p>
        </p:txBody>
      </p:sp>
      <p:pic>
        <p:nvPicPr>
          <p:cNvPr id="184" name="Picture 183"/>
          <p:cNvPicPr>
            <a:picLocks noChangeAspect="1"/>
          </p:cNvPicPr>
          <p:nvPr/>
        </p:nvPicPr>
        <p:blipFill>
          <a:blip r:embed="rId2"/>
          <a:stretch>
            <a:fillRect/>
          </a:stretch>
        </p:blipFill>
        <p:spPr>
          <a:xfrm>
            <a:off x="13716000" y="304800"/>
            <a:ext cx="1270000" cy="952500"/>
          </a:xfrm>
          <a:prstGeom prst="rect">
            <a:avLst/>
          </a:prstGeom>
        </p:spPr>
      </p:pic>
      <p:cxnSp>
        <p:nvCxnSpPr>
          <p:cNvPr id="185" name="Straight Connector 18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86" name="TextBox 18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rgbClr val="1F497D">
                    <a:lumMod val="75000"/>
                  </a:srgbClr>
                </a:solidFill>
                <a:latin typeface="Calibri"/>
                <a:cs typeface="Tahoma"/>
              </a:rPr>
              <a:t>Benjamin Harvey, Ph.D., EMSE 6992 </a:t>
            </a:r>
            <a:r>
              <a:rPr lang="mr-IN" sz="2800" dirty="0" smtClean="0">
                <a:solidFill>
                  <a:srgbClr val="1F497D">
                    <a:lumMod val="75000"/>
                  </a:srgbClr>
                </a:solidFill>
                <a:latin typeface="Mangal"/>
                <a:cs typeface="Tahoma"/>
              </a:rPr>
              <a:t>–</a:t>
            </a:r>
            <a:r>
              <a:rPr lang="en-US" sz="2800" dirty="0" smtClean="0">
                <a:solidFill>
                  <a:srgbClr val="1F497D">
                    <a:lumMod val="75000"/>
                  </a:srgbClr>
                </a:solidFill>
                <a:latin typeface="Calibri"/>
                <a:cs typeface="Tahoma"/>
              </a:rPr>
              <a:t> Introduction to Data Analytics </a:t>
            </a:r>
            <a:endParaRPr lang="en-US" sz="2800" dirty="0">
              <a:solidFill>
                <a:srgbClr val="1F497D">
                  <a:lumMod val="75000"/>
                </a:srgbClr>
              </a:solidFill>
              <a:latin typeface="Calibri"/>
              <a:cs typeface="Tahoma"/>
            </a:endParaRPr>
          </a:p>
        </p:txBody>
      </p:sp>
      <p:sp>
        <p:nvSpPr>
          <p:cNvPr id="168" name="Rectangle 167"/>
          <p:cNvSpPr/>
          <p:nvPr/>
        </p:nvSpPr>
        <p:spPr>
          <a:xfrm>
            <a:off x="12801600" y="8915400"/>
            <a:ext cx="2826221" cy="384721"/>
          </a:xfrm>
          <a:prstGeom prst="rect">
            <a:avLst/>
          </a:prstGeom>
        </p:spPr>
        <p:txBody>
          <a:bodyPr wrap="none">
            <a:spAutoFit/>
          </a:bodyPr>
          <a:lstStyle/>
          <a:p>
            <a:r>
              <a:rPr lang="en-US" dirty="0" smtClean="0">
                <a:solidFill>
                  <a:prstClr val="black"/>
                </a:solidFill>
                <a:latin typeface="Calibri"/>
              </a:rPr>
              <a:t>Source: </a:t>
            </a:r>
            <a:r>
              <a:rPr lang="en-US" dirty="0" err="1" smtClean="0">
                <a:solidFill>
                  <a:prstClr val="black"/>
                </a:solidFill>
                <a:latin typeface="Calibri"/>
              </a:rPr>
              <a:t>www.arcitura.com</a:t>
            </a:r>
            <a:endParaRPr lang="en-US" dirty="0">
              <a:solidFill>
                <a:prstClr val="black"/>
              </a:solidFill>
              <a:latin typeface="Calibri"/>
            </a:endParaRPr>
          </a:p>
        </p:txBody>
      </p:sp>
    </p:spTree>
    <p:extLst>
      <p:ext uri="{BB962C8B-B14F-4D97-AF65-F5344CB8AC3E}">
        <p14:creationId xmlns:p14="http://schemas.microsoft.com/office/powerpoint/2010/main" val="19093094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endParaRPr lang="en-US" dirty="0"/>
          </a:p>
        </p:txBody>
      </p:sp>
      <p:sp>
        <p:nvSpPr>
          <p:cNvPr id="3" name="Content Placeholder 2"/>
          <p:cNvSpPr>
            <a:spLocks noGrp="1"/>
          </p:cNvSpPr>
          <p:nvPr>
            <p:ph idx="1"/>
          </p:nvPr>
        </p:nvSpPr>
        <p:spPr>
          <a:xfrm>
            <a:off x="777240" y="1600200"/>
            <a:ext cx="13990320" cy="8092430"/>
          </a:xfrm>
        </p:spPr>
        <p:txBody>
          <a:bodyPr>
            <a:normAutofit fontScale="55000" lnSpcReduction="20000"/>
          </a:bodyPr>
          <a:lstStyle/>
          <a:p>
            <a:pPr marL="0" indent="0">
              <a:buNone/>
            </a:pPr>
            <a:r>
              <a:rPr lang="en-US" dirty="0">
                <a:solidFill>
                  <a:srgbClr val="17375E"/>
                </a:solidFill>
              </a:rPr>
              <a:t>Data Analysis</a:t>
            </a:r>
          </a:p>
          <a:p>
            <a:r>
              <a:rPr lang="en-US" dirty="0">
                <a:solidFill>
                  <a:srgbClr val="17375E"/>
                </a:solidFill>
              </a:rPr>
              <a:t>Data analysis is the process of examining data to find facts, relationships, patterns</a:t>
            </a:r>
            <a:r>
              <a:rPr lang="en-US" dirty="0" smtClean="0">
                <a:solidFill>
                  <a:srgbClr val="17375E"/>
                </a:solidFill>
              </a:rPr>
              <a:t>, insights </a:t>
            </a:r>
            <a:r>
              <a:rPr lang="en-US" dirty="0">
                <a:solidFill>
                  <a:srgbClr val="17375E"/>
                </a:solidFill>
              </a:rPr>
              <a:t>and/or trends. The overall goal of data analysis is to support better </a:t>
            </a:r>
            <a:r>
              <a:rPr lang="en-US" dirty="0" smtClean="0">
                <a:solidFill>
                  <a:srgbClr val="17375E"/>
                </a:solidFill>
              </a:rPr>
              <a:t>decision making</a:t>
            </a:r>
            <a:r>
              <a:rPr lang="en-US" dirty="0">
                <a:solidFill>
                  <a:srgbClr val="17375E"/>
                </a:solidFill>
              </a:rPr>
              <a:t>.</a:t>
            </a:r>
            <a:endParaRPr lang="en-US" dirty="0" smtClean="0">
              <a:solidFill>
                <a:srgbClr val="17375E"/>
              </a:solidFill>
            </a:endParaRPr>
          </a:p>
          <a:p>
            <a:pPr marL="0" indent="0">
              <a:buNone/>
            </a:pPr>
            <a:r>
              <a:rPr lang="en-US" dirty="0" smtClean="0">
                <a:solidFill>
                  <a:srgbClr val="17375E"/>
                </a:solidFill>
              </a:rPr>
              <a:t>Data Analytics</a:t>
            </a:r>
          </a:p>
          <a:p>
            <a:r>
              <a:rPr lang="en-US" dirty="0" smtClean="0">
                <a:solidFill>
                  <a:srgbClr val="17375E"/>
                </a:solidFill>
              </a:rPr>
              <a:t>Data </a:t>
            </a:r>
            <a:r>
              <a:rPr lang="en-US" dirty="0">
                <a:solidFill>
                  <a:srgbClr val="17375E"/>
                </a:solidFill>
              </a:rPr>
              <a:t>analytics is </a:t>
            </a:r>
            <a:r>
              <a:rPr lang="en-US" dirty="0" smtClean="0">
                <a:solidFill>
                  <a:srgbClr val="17375E"/>
                </a:solidFill>
              </a:rPr>
              <a:t>a discipline </a:t>
            </a:r>
            <a:r>
              <a:rPr lang="en-US" dirty="0">
                <a:solidFill>
                  <a:srgbClr val="17375E"/>
                </a:solidFill>
              </a:rPr>
              <a:t>that includes the management of the complete data lifecycle, </a:t>
            </a:r>
            <a:r>
              <a:rPr lang="en-US" dirty="0" smtClean="0">
                <a:solidFill>
                  <a:srgbClr val="17375E"/>
                </a:solidFill>
              </a:rPr>
              <a:t>which encompasses </a:t>
            </a:r>
            <a:r>
              <a:rPr lang="en-US" dirty="0">
                <a:solidFill>
                  <a:srgbClr val="17375E"/>
                </a:solidFill>
              </a:rPr>
              <a:t>collecting, cleansing, organizing, storing, analyzing and </a:t>
            </a:r>
            <a:r>
              <a:rPr lang="en-US" b="1" dirty="0">
                <a:solidFill>
                  <a:srgbClr val="17375E"/>
                </a:solidFill>
              </a:rPr>
              <a:t>governing data</a:t>
            </a:r>
            <a:r>
              <a:rPr lang="en-US" dirty="0" smtClean="0">
                <a:solidFill>
                  <a:srgbClr val="17375E"/>
                </a:solidFill>
              </a:rPr>
              <a:t>.</a:t>
            </a:r>
          </a:p>
          <a:p>
            <a:pPr marL="0" indent="0">
              <a:buNone/>
            </a:pPr>
            <a:r>
              <a:rPr lang="en-US" dirty="0" smtClean="0">
                <a:solidFill>
                  <a:srgbClr val="17375E"/>
                </a:solidFill>
              </a:rPr>
              <a:t>Big </a:t>
            </a:r>
            <a:r>
              <a:rPr lang="en-US" dirty="0">
                <a:solidFill>
                  <a:srgbClr val="17375E"/>
                </a:solidFill>
              </a:rPr>
              <a:t>Data </a:t>
            </a:r>
            <a:r>
              <a:rPr lang="en-US" dirty="0" smtClean="0">
                <a:solidFill>
                  <a:srgbClr val="17375E"/>
                </a:solidFill>
              </a:rPr>
              <a:t>Analytics </a:t>
            </a:r>
          </a:p>
          <a:p>
            <a:r>
              <a:rPr lang="en-US" dirty="0" smtClean="0">
                <a:solidFill>
                  <a:srgbClr val="17375E"/>
                </a:solidFill>
              </a:rPr>
              <a:t>The lifecycle </a:t>
            </a:r>
            <a:r>
              <a:rPr lang="en-US" dirty="0">
                <a:solidFill>
                  <a:srgbClr val="17375E"/>
                </a:solidFill>
              </a:rPr>
              <a:t>generally involves identifying, procuring, preparing </a:t>
            </a:r>
            <a:r>
              <a:rPr lang="en-US" dirty="0" smtClean="0">
                <a:solidFill>
                  <a:srgbClr val="17375E"/>
                </a:solidFill>
              </a:rPr>
              <a:t>and analyzing </a:t>
            </a:r>
            <a:r>
              <a:rPr lang="en-US" dirty="0">
                <a:solidFill>
                  <a:srgbClr val="17375E"/>
                </a:solidFill>
              </a:rPr>
              <a:t>large amounts of raw, unstructured data to extract meaningful information </a:t>
            </a:r>
            <a:r>
              <a:rPr lang="en-US" dirty="0" smtClean="0">
                <a:solidFill>
                  <a:srgbClr val="17375E"/>
                </a:solidFill>
              </a:rPr>
              <a:t>that can </a:t>
            </a:r>
            <a:r>
              <a:rPr lang="en-US" dirty="0">
                <a:solidFill>
                  <a:srgbClr val="17375E"/>
                </a:solidFill>
              </a:rPr>
              <a:t>serve as an input for identifying patterns, enriching existing enterprise data </a:t>
            </a:r>
            <a:r>
              <a:rPr lang="en-US" dirty="0" smtClean="0">
                <a:solidFill>
                  <a:srgbClr val="17375E"/>
                </a:solidFill>
              </a:rPr>
              <a:t>and performing </a:t>
            </a:r>
            <a:r>
              <a:rPr lang="en-US" dirty="0">
                <a:solidFill>
                  <a:srgbClr val="17375E"/>
                </a:solidFill>
              </a:rPr>
              <a:t>large-scale searches</a:t>
            </a:r>
            <a:r>
              <a:rPr lang="en-US" dirty="0" smtClean="0">
                <a:solidFill>
                  <a:srgbClr val="17375E"/>
                </a:solidFill>
              </a:rPr>
              <a:t>.</a:t>
            </a:r>
          </a:p>
          <a:p>
            <a:pPr marL="0" indent="0">
              <a:buNone/>
            </a:pPr>
            <a:r>
              <a:rPr lang="en-US" dirty="0">
                <a:solidFill>
                  <a:srgbClr val="17375E"/>
                </a:solidFill>
              </a:rPr>
              <a:t>Data analytics enable data-driven decision-making with scientific backing so </a:t>
            </a:r>
            <a:r>
              <a:rPr lang="en-US" dirty="0" smtClean="0">
                <a:solidFill>
                  <a:srgbClr val="17375E"/>
                </a:solidFill>
              </a:rPr>
              <a:t>that decisions </a:t>
            </a:r>
            <a:r>
              <a:rPr lang="en-US" dirty="0">
                <a:solidFill>
                  <a:srgbClr val="17375E"/>
                </a:solidFill>
              </a:rPr>
              <a:t>can be based on factual data and not simply on past experience or </a:t>
            </a:r>
            <a:r>
              <a:rPr lang="en-US" dirty="0" smtClean="0">
                <a:solidFill>
                  <a:srgbClr val="17375E"/>
                </a:solidFill>
              </a:rPr>
              <a:t>intuition alone.</a:t>
            </a:r>
          </a:p>
          <a:p>
            <a:r>
              <a:rPr lang="en-US" dirty="0" smtClean="0">
                <a:solidFill>
                  <a:srgbClr val="17375E"/>
                </a:solidFill>
              </a:rPr>
              <a:t>descriptive analytics</a:t>
            </a:r>
          </a:p>
          <a:p>
            <a:r>
              <a:rPr lang="en-US" dirty="0" smtClean="0">
                <a:solidFill>
                  <a:srgbClr val="17375E"/>
                </a:solidFill>
              </a:rPr>
              <a:t>diagnostic analytics</a:t>
            </a:r>
          </a:p>
          <a:p>
            <a:r>
              <a:rPr lang="en-US" dirty="0" smtClean="0">
                <a:solidFill>
                  <a:srgbClr val="17375E"/>
                </a:solidFill>
              </a:rPr>
              <a:t>predictive analytics</a:t>
            </a:r>
          </a:p>
          <a:p>
            <a:r>
              <a:rPr lang="en-US" dirty="0" smtClean="0">
                <a:solidFill>
                  <a:srgbClr val="17375E"/>
                </a:solidFill>
              </a:rPr>
              <a:t>prescriptive </a:t>
            </a:r>
            <a:r>
              <a:rPr lang="en-US" dirty="0">
                <a:solidFill>
                  <a:srgbClr val="17375E"/>
                </a:solidFill>
              </a:rPr>
              <a:t>analytics</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2824962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Concepts and Terminology</a:t>
            </a:r>
            <a:endParaRPr lang="en-US" dirty="0">
              <a:solidFill>
                <a:srgbClr val="17375E"/>
              </a:solidFill>
            </a:endParaRPr>
          </a:p>
        </p:txBody>
      </p:sp>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Descriptive Analytics</a:t>
            </a:r>
          </a:p>
          <a:p>
            <a:r>
              <a:rPr lang="en-US" sz="2800" dirty="0">
                <a:solidFill>
                  <a:srgbClr val="17375E"/>
                </a:solidFill>
              </a:rPr>
              <a:t>Descriptive analytics are carried out to answer questions about events that have </a:t>
            </a:r>
            <a:r>
              <a:rPr lang="en-US" sz="2800" dirty="0" smtClean="0">
                <a:solidFill>
                  <a:srgbClr val="17375E"/>
                </a:solidFill>
              </a:rPr>
              <a:t>already occurred</a:t>
            </a:r>
            <a:r>
              <a:rPr lang="en-US" sz="2800" dirty="0">
                <a:solidFill>
                  <a:srgbClr val="17375E"/>
                </a:solidFill>
              </a:rPr>
              <a:t>.</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cxnSp>
        <p:nvCxnSpPr>
          <p:cNvPr id="5" name="Straight Connector 4"/>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9" name="object 2"/>
          <p:cNvSpPr/>
          <p:nvPr/>
        </p:nvSpPr>
        <p:spPr>
          <a:xfrm>
            <a:off x="4419600" y="2362200"/>
            <a:ext cx="6172200" cy="6124404"/>
          </a:xfrm>
          <a:prstGeom prst="rect">
            <a:avLst/>
          </a:prstGeom>
          <a:blipFill>
            <a:blip r:embed="rId3" cstate="print"/>
            <a:stretch>
              <a:fillRect/>
            </a:stretch>
          </a:blipFill>
        </p:spPr>
        <p:txBody>
          <a:bodyPr wrap="square" lIns="0" tIns="0" rIns="0" bIns="0" rtlCol="0"/>
          <a:lstStyle/>
          <a:p>
            <a:endParaRPr kern="1200" dirty="0"/>
          </a:p>
        </p:txBody>
      </p:sp>
      <p:sp>
        <p:nvSpPr>
          <p:cNvPr id="7" name="Rectangle 6"/>
          <p:cNvSpPr/>
          <p:nvPr/>
        </p:nvSpPr>
        <p:spPr>
          <a:xfrm>
            <a:off x="533400" y="8763000"/>
            <a:ext cx="15011400" cy="321028"/>
          </a:xfrm>
          <a:prstGeom prst="rect">
            <a:avLst/>
          </a:prstGeom>
        </p:spPr>
        <p:txBody>
          <a:bodyPr wrap="square">
            <a:spAutoFit/>
          </a:bodyPr>
          <a:lstStyle/>
          <a:p>
            <a:pPr marL="1358265" marR="134620" indent="-1177925">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1.5 </a:t>
            </a:r>
            <a:r>
              <a:rPr lang="en-US" sz="2000" spc="-10" dirty="0">
                <a:latin typeface="Times New Roman"/>
                <a:cs typeface="Times New Roman"/>
              </a:rPr>
              <a:t>The operational systems, pictured left, are queried via descriptive analytics  tools to generate reports </a:t>
            </a:r>
            <a:r>
              <a:rPr lang="en-US" sz="2000" spc="-5" dirty="0">
                <a:latin typeface="Times New Roman"/>
                <a:cs typeface="Times New Roman"/>
              </a:rPr>
              <a:t>or </a:t>
            </a:r>
            <a:r>
              <a:rPr lang="en-US" sz="2000" spc="-10" dirty="0">
                <a:latin typeface="Times New Roman"/>
                <a:cs typeface="Times New Roman"/>
              </a:rPr>
              <a:t>dashboards, pictured</a:t>
            </a:r>
            <a:r>
              <a:rPr lang="en-US" sz="2000" spc="135" dirty="0">
                <a:latin typeface="Times New Roman"/>
                <a:cs typeface="Times New Roman"/>
              </a:rPr>
              <a:t> </a:t>
            </a:r>
            <a:r>
              <a:rPr lang="en-US" sz="2000" spc="-10" dirty="0">
                <a:latin typeface="Times New Roman"/>
                <a:cs typeface="Times New Roman"/>
              </a:rPr>
              <a:t>right.</a:t>
            </a:r>
            <a:endParaRPr lang="en-US" sz="2000" dirty="0">
              <a:latin typeface="Times New Roman"/>
              <a:cs typeface="Times New Roman"/>
            </a:endParaRPr>
          </a:p>
        </p:txBody>
      </p:sp>
      <p:sp>
        <p:nvSpPr>
          <p:cNvPr id="10" name="TextBox 9"/>
          <p:cNvSpPr txBox="1"/>
          <p:nvPr/>
        </p:nvSpPr>
        <p:spPr>
          <a:xfrm>
            <a:off x="3581400" y="4343400"/>
            <a:ext cx="3429000" cy="384721"/>
          </a:xfrm>
          <a:prstGeom prst="rect">
            <a:avLst/>
          </a:prstGeom>
          <a:noFill/>
        </p:spPr>
        <p:txBody>
          <a:bodyPr wrap="square" rtlCol="0">
            <a:spAutoFit/>
          </a:bodyPr>
          <a:lstStyle/>
          <a:p>
            <a:r>
              <a:rPr lang="en-US" dirty="0" smtClean="0"/>
              <a:t>Online Transaction Processing</a:t>
            </a:r>
            <a:endParaRPr lang="en-US" dirty="0"/>
          </a:p>
        </p:txBody>
      </p:sp>
      <p:sp>
        <p:nvSpPr>
          <p:cNvPr id="11" name="TextBox 10"/>
          <p:cNvSpPr txBox="1"/>
          <p:nvPr/>
        </p:nvSpPr>
        <p:spPr>
          <a:xfrm>
            <a:off x="3276600" y="6400800"/>
            <a:ext cx="4191000" cy="384721"/>
          </a:xfrm>
          <a:prstGeom prst="rect">
            <a:avLst/>
          </a:prstGeom>
          <a:noFill/>
        </p:spPr>
        <p:txBody>
          <a:bodyPr wrap="square" rtlCol="0">
            <a:spAutoFit/>
          </a:bodyPr>
          <a:lstStyle/>
          <a:p>
            <a:r>
              <a:rPr lang="en-US" dirty="0" smtClean="0"/>
              <a:t>Customer Relationship Management</a:t>
            </a:r>
            <a:endParaRPr lang="en-US" dirty="0"/>
          </a:p>
        </p:txBody>
      </p:sp>
      <p:sp>
        <p:nvSpPr>
          <p:cNvPr id="12" name="TextBox 11"/>
          <p:cNvSpPr txBox="1"/>
          <p:nvPr/>
        </p:nvSpPr>
        <p:spPr>
          <a:xfrm>
            <a:off x="3581400" y="8378279"/>
            <a:ext cx="4191000" cy="384721"/>
          </a:xfrm>
          <a:prstGeom prst="rect">
            <a:avLst/>
          </a:prstGeom>
          <a:noFill/>
        </p:spPr>
        <p:txBody>
          <a:bodyPr wrap="square" rtlCol="0">
            <a:spAutoFit/>
          </a:bodyPr>
          <a:lstStyle/>
          <a:p>
            <a:r>
              <a:rPr lang="en-US" dirty="0" smtClean="0"/>
              <a:t>Enterprise Resource Planning</a:t>
            </a:r>
            <a:endParaRPr lang="en-US" dirty="0"/>
          </a:p>
        </p:txBody>
      </p:sp>
    </p:spTree>
    <p:extLst>
      <p:ext uri="{BB962C8B-B14F-4D97-AF65-F5344CB8AC3E}">
        <p14:creationId xmlns:p14="http://schemas.microsoft.com/office/powerpoint/2010/main" val="15180015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Concepts and Terminology</a:t>
            </a:r>
            <a:endParaRPr lang="en-US" dirty="0">
              <a:solidFill>
                <a:srgbClr val="17375E"/>
              </a:solidFill>
            </a:endParaRPr>
          </a:p>
        </p:txBody>
      </p:sp>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smtClean="0">
                <a:solidFill>
                  <a:srgbClr val="17375E"/>
                </a:solidFill>
              </a:rPr>
              <a:t>Diagnostic Analytics</a:t>
            </a:r>
          </a:p>
          <a:p>
            <a:r>
              <a:rPr lang="en-US" sz="2800" dirty="0" smtClean="0">
                <a:solidFill>
                  <a:srgbClr val="17375E"/>
                </a:solidFill>
              </a:rPr>
              <a:t>Diagnostic analytics aim to determine the cause of a phenomenon that occurred in the past using questions that focus on the reason behind the event.</a:t>
            </a:r>
          </a:p>
          <a:p>
            <a:r>
              <a:rPr lang="en-US" sz="2800" dirty="0" smtClean="0">
                <a:solidFill>
                  <a:srgbClr val="17375E"/>
                </a:solidFill>
              </a:rPr>
              <a:t>The goal of this type of analytics is to determine what information is related to the phenomenon in order to enable answering questions that seek to determine why something has occurred.</a:t>
            </a:r>
            <a:endParaRPr lang="en-US" sz="2800"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cxnSp>
        <p:nvCxnSpPr>
          <p:cNvPr id="5" name="Straight Connector 4"/>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10" name="object 2"/>
          <p:cNvSpPr/>
          <p:nvPr/>
        </p:nvSpPr>
        <p:spPr>
          <a:xfrm>
            <a:off x="3276600" y="3858080"/>
            <a:ext cx="8534400" cy="4828720"/>
          </a:xfrm>
          <a:prstGeom prst="rect">
            <a:avLst/>
          </a:prstGeom>
          <a:blipFill>
            <a:blip r:embed="rId3" cstate="print"/>
            <a:stretch>
              <a:fillRect/>
            </a:stretch>
          </a:blipFill>
        </p:spPr>
        <p:txBody>
          <a:bodyPr wrap="square" lIns="0" tIns="0" rIns="0" bIns="0" rtlCol="0"/>
          <a:lstStyle/>
          <a:p>
            <a:endParaRPr kern="1200"/>
          </a:p>
        </p:txBody>
      </p:sp>
      <p:sp>
        <p:nvSpPr>
          <p:cNvPr id="7" name="Rectangle 6"/>
          <p:cNvSpPr/>
          <p:nvPr/>
        </p:nvSpPr>
        <p:spPr>
          <a:xfrm>
            <a:off x="2057400" y="8610600"/>
            <a:ext cx="11658600" cy="400110"/>
          </a:xfrm>
          <a:prstGeom prst="rect">
            <a:avLst/>
          </a:prstGeom>
        </p:spPr>
        <p:txBody>
          <a:bodyPr wrap="square">
            <a:spAutoFit/>
          </a:bodyPr>
          <a:lstStyle/>
          <a:p>
            <a:r>
              <a:rPr lang="en-US" sz="2000" b="1" spc="-15" dirty="0">
                <a:latin typeface="Times New Roman"/>
                <a:cs typeface="Times New Roman"/>
              </a:rPr>
              <a:t>Figure </a:t>
            </a:r>
            <a:r>
              <a:rPr lang="en-US" sz="2000" b="1" spc="-5" dirty="0">
                <a:latin typeface="Times New Roman"/>
                <a:cs typeface="Times New Roman"/>
              </a:rPr>
              <a:t>1.6 </a:t>
            </a:r>
            <a:r>
              <a:rPr lang="en-US" sz="2000" spc="-10" dirty="0">
                <a:latin typeface="Times New Roman"/>
                <a:cs typeface="Times New Roman"/>
              </a:rPr>
              <a:t>Diagnostic analytics can result in data that is suitable for performing drill-  down and roll-up</a:t>
            </a:r>
            <a:r>
              <a:rPr lang="en-US" sz="2000" dirty="0">
                <a:latin typeface="Times New Roman"/>
                <a:cs typeface="Times New Roman"/>
              </a:rPr>
              <a:t> </a:t>
            </a:r>
            <a:r>
              <a:rPr lang="en-US" sz="2000" spc="-10" dirty="0">
                <a:latin typeface="Times New Roman"/>
                <a:cs typeface="Times New Roman"/>
              </a:rPr>
              <a:t>analysis.</a:t>
            </a:r>
            <a:endParaRPr lang="en-US" dirty="0"/>
          </a:p>
        </p:txBody>
      </p:sp>
      <p:sp>
        <p:nvSpPr>
          <p:cNvPr id="11" name="TextBox 10"/>
          <p:cNvSpPr txBox="1"/>
          <p:nvPr/>
        </p:nvSpPr>
        <p:spPr>
          <a:xfrm>
            <a:off x="2819400" y="8073479"/>
            <a:ext cx="3429000" cy="384721"/>
          </a:xfrm>
          <a:prstGeom prst="rect">
            <a:avLst/>
          </a:prstGeom>
          <a:noFill/>
        </p:spPr>
        <p:txBody>
          <a:bodyPr wrap="square" rtlCol="0">
            <a:spAutoFit/>
          </a:bodyPr>
          <a:lstStyle/>
          <a:p>
            <a:r>
              <a:rPr lang="en-US" dirty="0" smtClean="0"/>
              <a:t>Online Analytics Processing</a:t>
            </a:r>
            <a:endParaRPr lang="en-US" dirty="0"/>
          </a:p>
        </p:txBody>
      </p:sp>
    </p:spTree>
    <p:extLst>
      <p:ext uri="{BB962C8B-B14F-4D97-AF65-F5344CB8AC3E}">
        <p14:creationId xmlns:p14="http://schemas.microsoft.com/office/powerpoint/2010/main" val="36904942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Concepts and Terminology</a:t>
            </a:r>
            <a:endParaRPr lang="en-US" dirty="0">
              <a:solidFill>
                <a:srgbClr val="17375E"/>
              </a:solidFill>
            </a:endParaRPr>
          </a:p>
        </p:txBody>
      </p:sp>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Predictive Analytics</a:t>
            </a:r>
          </a:p>
          <a:p>
            <a:r>
              <a:rPr lang="en-US" sz="2800" dirty="0">
                <a:solidFill>
                  <a:srgbClr val="17375E"/>
                </a:solidFill>
              </a:rPr>
              <a:t>Predictive analytics are carried out in an attempt to determine the outcome of an event </a:t>
            </a:r>
            <a:r>
              <a:rPr lang="en-US" sz="2800" dirty="0" smtClean="0">
                <a:solidFill>
                  <a:srgbClr val="17375E"/>
                </a:solidFill>
              </a:rPr>
              <a:t>that might </a:t>
            </a:r>
            <a:r>
              <a:rPr lang="en-US" sz="2800" dirty="0">
                <a:solidFill>
                  <a:srgbClr val="17375E"/>
                </a:solidFill>
              </a:rPr>
              <a:t>occur in the future. </a:t>
            </a:r>
            <a:r>
              <a:rPr lang="en-US" sz="2800" dirty="0" smtClean="0">
                <a:solidFill>
                  <a:srgbClr val="17375E"/>
                </a:solidFill>
              </a:rPr>
              <a:t>Information is </a:t>
            </a:r>
            <a:r>
              <a:rPr lang="en-US" sz="2800" dirty="0">
                <a:solidFill>
                  <a:srgbClr val="17375E"/>
                </a:solidFill>
              </a:rPr>
              <a:t>enhanced with </a:t>
            </a:r>
            <a:r>
              <a:rPr lang="en-US" sz="2800" dirty="0" smtClean="0">
                <a:solidFill>
                  <a:srgbClr val="17375E"/>
                </a:solidFill>
              </a:rPr>
              <a:t>meaning to </a:t>
            </a:r>
            <a:r>
              <a:rPr lang="en-US" sz="2800" dirty="0">
                <a:solidFill>
                  <a:srgbClr val="17375E"/>
                </a:solidFill>
              </a:rPr>
              <a:t>generate knowledge that conveys how that information is related</a:t>
            </a:r>
            <a:r>
              <a:rPr lang="en-US" sz="2800" dirty="0" smtClean="0">
                <a:solidFill>
                  <a:srgbClr val="17375E"/>
                </a:solidFill>
              </a:rPr>
              <a:t>.</a:t>
            </a:r>
            <a:endParaRPr lang="en-US" sz="2800"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371600" y="89878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10" name="object 2"/>
          <p:cNvSpPr/>
          <p:nvPr/>
        </p:nvSpPr>
        <p:spPr>
          <a:xfrm>
            <a:off x="3657600" y="3352800"/>
            <a:ext cx="8229600" cy="5182338"/>
          </a:xfrm>
          <a:prstGeom prst="rect">
            <a:avLst/>
          </a:prstGeom>
          <a:blipFill>
            <a:blip r:embed="rId3" cstate="print"/>
            <a:stretch>
              <a:fillRect/>
            </a:stretch>
          </a:blipFill>
        </p:spPr>
        <p:txBody>
          <a:bodyPr wrap="square" lIns="0" tIns="0" rIns="0" bIns="0" rtlCol="0"/>
          <a:lstStyle/>
          <a:p>
            <a:endParaRPr kern="1200"/>
          </a:p>
        </p:txBody>
      </p:sp>
      <p:sp>
        <p:nvSpPr>
          <p:cNvPr id="7" name="Rectangle 6"/>
          <p:cNvSpPr/>
          <p:nvPr/>
        </p:nvSpPr>
        <p:spPr>
          <a:xfrm>
            <a:off x="3048000" y="8610600"/>
            <a:ext cx="9448800" cy="400110"/>
          </a:xfrm>
          <a:prstGeom prst="rect">
            <a:avLst/>
          </a:prstGeom>
        </p:spPr>
        <p:txBody>
          <a:bodyPr wrap="square">
            <a:spAutoFit/>
          </a:bodyPr>
          <a:lstStyle/>
          <a:p>
            <a:pPr marL="291465">
              <a:lnSpc>
                <a:spcPct val="100000"/>
              </a:lnSpc>
              <a:spcBef>
                <a:spcPts val="90"/>
              </a:spcBef>
            </a:pPr>
            <a:r>
              <a:rPr lang="en-US" sz="2000" b="1" spc="-15" dirty="0">
                <a:latin typeface="Times New Roman"/>
                <a:cs typeface="Times New Roman"/>
              </a:rPr>
              <a:t>Figure </a:t>
            </a:r>
            <a:r>
              <a:rPr lang="en-US" sz="2000" b="1" spc="-5" dirty="0">
                <a:latin typeface="Times New Roman"/>
                <a:cs typeface="Times New Roman"/>
              </a:rPr>
              <a:t>1.7 </a:t>
            </a:r>
            <a:r>
              <a:rPr lang="en-US" sz="2000" spc="-10" dirty="0">
                <a:latin typeface="Times New Roman"/>
                <a:cs typeface="Times New Roman"/>
              </a:rPr>
              <a:t>Predictive analytics tools can provide user-friendly front-end</a:t>
            </a:r>
            <a:r>
              <a:rPr lang="en-US" sz="2000" spc="200" dirty="0">
                <a:latin typeface="Times New Roman"/>
                <a:cs typeface="Times New Roman"/>
              </a:rPr>
              <a:t> </a:t>
            </a:r>
            <a:r>
              <a:rPr lang="en-US" sz="2000" spc="-10" dirty="0">
                <a:latin typeface="Times New Roman"/>
                <a:cs typeface="Times New Roman"/>
              </a:rPr>
              <a:t>interfaces.</a:t>
            </a:r>
            <a:endParaRPr lang="en-US" sz="2000" dirty="0">
              <a:latin typeface="Times New Roman"/>
              <a:cs typeface="Times New Roman"/>
            </a:endParaRPr>
          </a:p>
        </p:txBody>
      </p:sp>
      <p:sp>
        <p:nvSpPr>
          <p:cNvPr id="11" name="TextBox 10"/>
          <p:cNvSpPr txBox="1"/>
          <p:nvPr/>
        </p:nvSpPr>
        <p:spPr>
          <a:xfrm>
            <a:off x="3200400" y="5330279"/>
            <a:ext cx="3429000" cy="384721"/>
          </a:xfrm>
          <a:prstGeom prst="rect">
            <a:avLst/>
          </a:prstGeom>
          <a:noFill/>
        </p:spPr>
        <p:txBody>
          <a:bodyPr wrap="square" rtlCol="0">
            <a:spAutoFit/>
          </a:bodyPr>
          <a:lstStyle/>
          <a:p>
            <a:r>
              <a:rPr lang="en-US" dirty="0" smtClean="0"/>
              <a:t>Online Analytics Processing</a:t>
            </a:r>
            <a:endParaRPr lang="en-US" dirty="0"/>
          </a:p>
        </p:txBody>
      </p:sp>
    </p:spTree>
    <p:extLst>
      <p:ext uri="{BB962C8B-B14F-4D97-AF65-F5344CB8AC3E}">
        <p14:creationId xmlns:p14="http://schemas.microsoft.com/office/powerpoint/2010/main" val="3215219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Concepts and Terminology</a:t>
            </a:r>
            <a:endParaRPr lang="en-US" dirty="0"/>
          </a:p>
        </p:txBody>
      </p:sp>
      <p:sp>
        <p:nvSpPr>
          <p:cNvPr id="3" name="Content Placeholder 2"/>
          <p:cNvSpPr>
            <a:spLocks noGrp="1"/>
          </p:cNvSpPr>
          <p:nvPr>
            <p:ph idx="1"/>
          </p:nvPr>
        </p:nvSpPr>
        <p:spPr>
          <a:xfrm>
            <a:off x="777240" y="1600200"/>
            <a:ext cx="13990320" cy="1463030"/>
          </a:xfrm>
        </p:spPr>
        <p:txBody>
          <a:bodyPr>
            <a:normAutofit fontScale="62500" lnSpcReduction="20000"/>
          </a:bodyPr>
          <a:lstStyle/>
          <a:p>
            <a:pPr marL="0" indent="0">
              <a:buNone/>
            </a:pPr>
            <a:r>
              <a:rPr lang="en-US" dirty="0">
                <a:solidFill>
                  <a:srgbClr val="17375E"/>
                </a:solidFill>
              </a:rPr>
              <a:t>Prescriptive Analytics</a:t>
            </a:r>
          </a:p>
          <a:p>
            <a:r>
              <a:rPr lang="en-US" dirty="0">
                <a:solidFill>
                  <a:srgbClr val="17375E"/>
                </a:solidFill>
              </a:rPr>
              <a:t>Prescriptive analytics build upon the results of predictive analytics by prescribing </a:t>
            </a:r>
            <a:r>
              <a:rPr lang="en-US" dirty="0" smtClean="0">
                <a:solidFill>
                  <a:srgbClr val="17375E"/>
                </a:solidFill>
              </a:rPr>
              <a:t>actions that </a:t>
            </a:r>
            <a:r>
              <a:rPr lang="en-US" dirty="0">
                <a:solidFill>
                  <a:srgbClr val="17375E"/>
                </a:solidFill>
              </a:rPr>
              <a:t>should be </a:t>
            </a:r>
            <a:r>
              <a:rPr lang="en-US" dirty="0" smtClean="0">
                <a:solidFill>
                  <a:srgbClr val="17375E"/>
                </a:solidFill>
              </a:rPr>
              <a:t>taken (best option and why).</a:t>
            </a:r>
            <a:endParaRPr lang="en-US" dirty="0">
              <a:solidFill>
                <a:srgbClr val="17375E"/>
              </a:solidFill>
            </a:endParaRP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8" name="Rectangle 7"/>
          <p:cNvSpPr/>
          <p:nvPr/>
        </p:nvSpPr>
        <p:spPr>
          <a:xfrm>
            <a:off x="1371600" y="91402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9" name="object 2"/>
          <p:cNvSpPr/>
          <p:nvPr/>
        </p:nvSpPr>
        <p:spPr>
          <a:xfrm>
            <a:off x="4572000" y="2971800"/>
            <a:ext cx="5867400" cy="5867400"/>
          </a:xfrm>
          <a:prstGeom prst="rect">
            <a:avLst/>
          </a:prstGeom>
          <a:blipFill>
            <a:blip r:embed="rId3" cstate="print"/>
            <a:stretch>
              <a:fillRect/>
            </a:stretch>
          </a:blipFill>
        </p:spPr>
        <p:txBody>
          <a:bodyPr wrap="square" lIns="0" tIns="0" rIns="0" bIns="0" rtlCol="0"/>
          <a:lstStyle/>
          <a:p>
            <a:endParaRPr kern="1200"/>
          </a:p>
        </p:txBody>
      </p:sp>
      <p:sp>
        <p:nvSpPr>
          <p:cNvPr id="4" name="Rectangle 3"/>
          <p:cNvSpPr/>
          <p:nvPr/>
        </p:nvSpPr>
        <p:spPr>
          <a:xfrm>
            <a:off x="838200" y="8822972"/>
            <a:ext cx="14249400" cy="321028"/>
          </a:xfrm>
          <a:prstGeom prst="rect">
            <a:avLst/>
          </a:prstGeom>
        </p:spPr>
        <p:txBody>
          <a:bodyPr wrap="square">
            <a:spAutoFit/>
          </a:bodyPr>
          <a:lstStyle/>
          <a:p>
            <a:pPr marL="1678305" marR="137795" indent="-1501140">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1.8 </a:t>
            </a:r>
            <a:r>
              <a:rPr lang="en-US" sz="2000" spc="-10" dirty="0">
                <a:latin typeface="Times New Roman"/>
                <a:cs typeface="Times New Roman"/>
              </a:rPr>
              <a:t>Prescriptive analytics involves the use </a:t>
            </a:r>
            <a:r>
              <a:rPr lang="en-US" sz="2000" spc="-5" dirty="0">
                <a:latin typeface="Times New Roman"/>
                <a:cs typeface="Times New Roman"/>
              </a:rPr>
              <a:t>of </a:t>
            </a:r>
            <a:r>
              <a:rPr lang="en-US" sz="2000" spc="-10" dirty="0">
                <a:latin typeface="Times New Roman"/>
                <a:cs typeface="Times New Roman"/>
              </a:rPr>
              <a:t>business rules and internal and/or  external data to perform an in-depth</a:t>
            </a:r>
            <a:r>
              <a:rPr lang="en-US" sz="2000" spc="90" dirty="0">
                <a:latin typeface="Times New Roman"/>
                <a:cs typeface="Times New Roman"/>
              </a:rPr>
              <a:t> </a:t>
            </a:r>
            <a:r>
              <a:rPr lang="en-US" sz="2000" spc="-10" dirty="0">
                <a:latin typeface="Times New Roman"/>
                <a:cs typeface="Times New Roman"/>
              </a:rPr>
              <a:t>analysis.</a:t>
            </a:r>
            <a:endParaRPr lang="en-US" sz="2000" dirty="0">
              <a:latin typeface="Times New Roman"/>
              <a:cs typeface="Times New Roman"/>
            </a:endParaRPr>
          </a:p>
        </p:txBody>
      </p:sp>
      <p:sp>
        <p:nvSpPr>
          <p:cNvPr id="10" name="TextBox 9"/>
          <p:cNvSpPr txBox="1"/>
          <p:nvPr/>
        </p:nvSpPr>
        <p:spPr>
          <a:xfrm>
            <a:off x="3810000" y="6477000"/>
            <a:ext cx="3429000" cy="384721"/>
          </a:xfrm>
          <a:prstGeom prst="rect">
            <a:avLst/>
          </a:prstGeom>
          <a:noFill/>
        </p:spPr>
        <p:txBody>
          <a:bodyPr wrap="square" rtlCol="0">
            <a:spAutoFit/>
          </a:bodyPr>
          <a:lstStyle/>
          <a:p>
            <a:r>
              <a:rPr lang="en-US" dirty="0" smtClean="0"/>
              <a:t>Online Analytics Processing</a:t>
            </a:r>
            <a:endParaRPr lang="en-US" dirty="0"/>
          </a:p>
        </p:txBody>
      </p:sp>
    </p:spTree>
    <p:extLst>
      <p:ext uri="{BB962C8B-B14F-4D97-AF65-F5344CB8AC3E}">
        <p14:creationId xmlns:p14="http://schemas.microsoft.com/office/powerpoint/2010/main" val="3979232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smtClean="0">
                <a:solidFill>
                  <a:srgbClr val="17375E"/>
                </a:solidFill>
              </a:rPr>
              <a:t>Concepts and Terminology</a:t>
            </a:r>
            <a:endParaRPr lang="en-US" dirty="0">
              <a:solidFill>
                <a:srgbClr val="17375E"/>
              </a:solidFill>
            </a:endParaRP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8" name="Rectangle 7"/>
          <p:cNvSpPr/>
          <p:nvPr/>
        </p:nvSpPr>
        <p:spPr>
          <a:xfrm>
            <a:off x="1371600" y="91402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9" name="object 2"/>
          <p:cNvSpPr/>
          <p:nvPr/>
        </p:nvSpPr>
        <p:spPr>
          <a:xfrm>
            <a:off x="4267200" y="1524000"/>
            <a:ext cx="6934200" cy="7239000"/>
          </a:xfrm>
          <a:prstGeom prst="rect">
            <a:avLst/>
          </a:prstGeom>
          <a:blipFill>
            <a:blip r:embed="rId3" cstate="print"/>
            <a:stretch>
              <a:fillRect/>
            </a:stretch>
          </a:blipFill>
        </p:spPr>
        <p:txBody>
          <a:bodyPr wrap="square" lIns="0" tIns="0" rIns="0" bIns="0" rtlCol="0"/>
          <a:lstStyle/>
          <a:p>
            <a:endParaRPr kern="1200"/>
          </a:p>
        </p:txBody>
      </p:sp>
      <p:sp>
        <p:nvSpPr>
          <p:cNvPr id="3" name="Rectangle 2"/>
          <p:cNvSpPr/>
          <p:nvPr/>
        </p:nvSpPr>
        <p:spPr>
          <a:xfrm>
            <a:off x="3581400" y="8763000"/>
            <a:ext cx="9753600" cy="400110"/>
          </a:xfrm>
          <a:prstGeom prst="rect">
            <a:avLst/>
          </a:prstGeom>
        </p:spPr>
        <p:txBody>
          <a:bodyPr wrap="square">
            <a:spAutoFit/>
          </a:bodyPr>
          <a:lstStyle/>
          <a:p>
            <a:pPr marL="256540">
              <a:lnSpc>
                <a:spcPct val="100000"/>
              </a:lnSpc>
              <a:spcBef>
                <a:spcPts val="90"/>
              </a:spcBef>
            </a:pPr>
            <a:r>
              <a:rPr lang="en-US" sz="2000" b="1" spc="-15" dirty="0">
                <a:latin typeface="Times New Roman"/>
                <a:cs typeface="Times New Roman"/>
              </a:rPr>
              <a:t>Figure </a:t>
            </a:r>
            <a:r>
              <a:rPr lang="en-US" sz="2000" b="1" spc="-5" dirty="0">
                <a:latin typeface="Times New Roman"/>
                <a:cs typeface="Times New Roman"/>
              </a:rPr>
              <a:t>1.4 </a:t>
            </a:r>
            <a:r>
              <a:rPr lang="en-US" sz="2000" spc="-40" dirty="0">
                <a:latin typeface="Times New Roman"/>
                <a:cs typeface="Times New Roman"/>
              </a:rPr>
              <a:t>Value </a:t>
            </a:r>
            <a:r>
              <a:rPr lang="en-US" sz="2000" spc="-10" dirty="0">
                <a:latin typeface="Times New Roman"/>
                <a:cs typeface="Times New Roman"/>
              </a:rPr>
              <a:t>and complexity increase from descriptive to prescriptive</a:t>
            </a:r>
            <a:r>
              <a:rPr lang="en-US" sz="2000" spc="240" dirty="0">
                <a:latin typeface="Times New Roman"/>
                <a:cs typeface="Times New Roman"/>
              </a:rPr>
              <a:t> </a:t>
            </a:r>
            <a:r>
              <a:rPr lang="en-US" sz="2000" spc="-10" dirty="0">
                <a:latin typeface="Times New Roman"/>
                <a:cs typeface="Times New Roman"/>
              </a:rPr>
              <a:t>analytics.</a:t>
            </a:r>
            <a:endParaRPr lang="en-US" sz="2000" dirty="0">
              <a:latin typeface="Times New Roman"/>
              <a:cs typeface="Times New Roman"/>
            </a:endParaRPr>
          </a:p>
        </p:txBody>
      </p:sp>
    </p:spTree>
    <p:extLst>
      <p:ext uri="{BB962C8B-B14F-4D97-AF65-F5344CB8AC3E}">
        <p14:creationId xmlns:p14="http://schemas.microsoft.com/office/powerpoint/2010/main" val="35145699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Concepts and Terminology</a:t>
            </a:r>
            <a:endParaRPr lang="en-US" dirty="0"/>
          </a:p>
        </p:txBody>
      </p:sp>
      <p:sp>
        <p:nvSpPr>
          <p:cNvPr id="3" name="Content Placeholder 2"/>
          <p:cNvSpPr>
            <a:spLocks noGrp="1"/>
          </p:cNvSpPr>
          <p:nvPr>
            <p:ph idx="1"/>
          </p:nvPr>
        </p:nvSpPr>
        <p:spPr>
          <a:xfrm>
            <a:off x="777240" y="1447800"/>
            <a:ext cx="13990320" cy="4800601"/>
          </a:xfrm>
        </p:spPr>
        <p:txBody>
          <a:bodyPr>
            <a:normAutofit fontScale="55000" lnSpcReduction="20000"/>
          </a:bodyPr>
          <a:lstStyle/>
          <a:p>
            <a:pPr marL="0" indent="0">
              <a:buNone/>
            </a:pPr>
            <a:r>
              <a:rPr lang="en-US" dirty="0"/>
              <a:t>Key Performance Indicators (KPI)</a:t>
            </a:r>
          </a:p>
          <a:p>
            <a:r>
              <a:rPr lang="en-US" dirty="0"/>
              <a:t>A KPI is a metric that can be used to gauge success within a particular business </a:t>
            </a:r>
            <a:r>
              <a:rPr lang="en-US" dirty="0" smtClean="0"/>
              <a:t>context.</a:t>
            </a:r>
          </a:p>
          <a:p>
            <a:r>
              <a:rPr lang="en-US" dirty="0" smtClean="0"/>
              <a:t>KPIs </a:t>
            </a:r>
            <a:r>
              <a:rPr lang="en-US" dirty="0"/>
              <a:t>are linked with an enterprise’s overall strategic goals and </a:t>
            </a:r>
            <a:r>
              <a:rPr lang="en-US" dirty="0" smtClean="0"/>
              <a:t>objectives.</a:t>
            </a:r>
          </a:p>
          <a:p>
            <a:r>
              <a:rPr lang="en-US" dirty="0" smtClean="0"/>
              <a:t>They </a:t>
            </a:r>
            <a:r>
              <a:rPr lang="en-US" dirty="0"/>
              <a:t>are </a:t>
            </a:r>
            <a:r>
              <a:rPr lang="en-US" dirty="0" smtClean="0"/>
              <a:t>often used </a:t>
            </a:r>
            <a:r>
              <a:rPr lang="en-US" dirty="0"/>
              <a:t>to identify business performance problems and demonstrate regulatory compliance</a:t>
            </a:r>
            <a:r>
              <a:rPr lang="en-US" dirty="0" smtClean="0"/>
              <a:t>.</a:t>
            </a:r>
          </a:p>
          <a:p>
            <a:pPr marL="0" indent="0">
              <a:buNone/>
            </a:pPr>
            <a:r>
              <a:rPr lang="en-US" dirty="0"/>
              <a:t>Business Intelligence (BI)</a:t>
            </a:r>
          </a:p>
          <a:p>
            <a:r>
              <a:rPr lang="en-US" dirty="0"/>
              <a:t>BI enables an organization to gain insight into the performance of an enterprise </a:t>
            </a:r>
            <a:r>
              <a:rPr lang="en-US" dirty="0" smtClean="0"/>
              <a:t>by analyzing </a:t>
            </a:r>
            <a:r>
              <a:rPr lang="en-US" dirty="0"/>
              <a:t>data generated by its business processes and information systems. </a:t>
            </a:r>
            <a:endParaRPr lang="en-US" dirty="0" smtClean="0"/>
          </a:p>
          <a:p>
            <a:r>
              <a:rPr lang="en-US" dirty="0" smtClean="0"/>
              <a:t>The </a:t>
            </a:r>
            <a:r>
              <a:rPr lang="en-US" dirty="0"/>
              <a:t>results </a:t>
            </a:r>
            <a:r>
              <a:rPr lang="en-US" dirty="0" smtClean="0"/>
              <a:t>of the </a:t>
            </a:r>
            <a:r>
              <a:rPr lang="en-US" dirty="0"/>
              <a:t>analysis can be used by management to steer the business in an effort to </a:t>
            </a:r>
            <a:r>
              <a:rPr lang="en-US" dirty="0" smtClean="0"/>
              <a:t>correct detected </a:t>
            </a:r>
            <a:r>
              <a:rPr lang="en-US" dirty="0"/>
              <a:t>issues or otherwise enhance organizational performance</a:t>
            </a: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9" name="object 2"/>
          <p:cNvSpPr/>
          <p:nvPr/>
        </p:nvSpPr>
        <p:spPr>
          <a:xfrm>
            <a:off x="2667000" y="5257800"/>
            <a:ext cx="9807657" cy="3652263"/>
          </a:xfrm>
          <a:prstGeom prst="rect">
            <a:avLst/>
          </a:prstGeom>
          <a:blipFill>
            <a:blip r:embed="rId3" cstate="print"/>
            <a:stretch>
              <a:fillRect/>
            </a:stretch>
          </a:blipFill>
        </p:spPr>
        <p:txBody>
          <a:bodyPr wrap="square" lIns="0" tIns="0" rIns="0" bIns="0" rtlCol="0"/>
          <a:lstStyle/>
          <a:p>
            <a:endParaRPr kern="1200"/>
          </a:p>
        </p:txBody>
      </p:sp>
      <p:sp>
        <p:nvSpPr>
          <p:cNvPr id="4" name="Rectangle 3"/>
          <p:cNvSpPr/>
          <p:nvPr/>
        </p:nvSpPr>
        <p:spPr>
          <a:xfrm>
            <a:off x="685800" y="8839200"/>
            <a:ext cx="14706600" cy="321028"/>
          </a:xfrm>
          <a:prstGeom prst="rect">
            <a:avLst/>
          </a:prstGeom>
        </p:spPr>
        <p:txBody>
          <a:bodyPr wrap="square">
            <a:spAutoFit/>
          </a:bodyPr>
          <a:lstStyle/>
          <a:p>
            <a:pPr marL="1546225" marR="169545" indent="-1292860">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1.9 </a:t>
            </a:r>
            <a:r>
              <a:rPr lang="en-US" sz="2000" spc="-10" dirty="0">
                <a:latin typeface="Times New Roman"/>
                <a:cs typeface="Times New Roman"/>
              </a:rPr>
              <a:t>BI can </a:t>
            </a:r>
            <a:r>
              <a:rPr lang="en-US" sz="2000" spc="-5" dirty="0">
                <a:latin typeface="Times New Roman"/>
                <a:cs typeface="Times New Roman"/>
              </a:rPr>
              <a:t>be </a:t>
            </a:r>
            <a:r>
              <a:rPr lang="en-US" sz="2000" spc="-10" dirty="0">
                <a:latin typeface="Times New Roman"/>
                <a:cs typeface="Times New Roman"/>
              </a:rPr>
              <a:t>used to improve business applications, consolidate data in data  warehouses and analyze queries via </a:t>
            </a:r>
            <a:r>
              <a:rPr lang="en-US" sz="2000" spc="-5" dirty="0">
                <a:latin typeface="Times New Roman"/>
                <a:cs typeface="Times New Roman"/>
              </a:rPr>
              <a:t>a</a:t>
            </a:r>
            <a:r>
              <a:rPr lang="en-US" sz="2000" spc="100" dirty="0">
                <a:latin typeface="Times New Roman"/>
                <a:cs typeface="Times New Roman"/>
              </a:rPr>
              <a:t> </a:t>
            </a:r>
            <a:r>
              <a:rPr lang="en-US" sz="2000" spc="-10" dirty="0">
                <a:latin typeface="Times New Roman"/>
                <a:cs typeface="Times New Roman"/>
              </a:rPr>
              <a:t>dashboard.</a:t>
            </a:r>
            <a:endParaRPr lang="en-US" sz="2000" dirty="0">
              <a:latin typeface="Times New Roman"/>
              <a:cs typeface="Times New Roman"/>
            </a:endParaRPr>
          </a:p>
        </p:txBody>
      </p:sp>
    </p:spTree>
    <p:extLst>
      <p:ext uri="{BB962C8B-B14F-4D97-AF65-F5344CB8AC3E}">
        <p14:creationId xmlns:p14="http://schemas.microsoft.com/office/powerpoint/2010/main" val="17316206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Big Data Characteristics</a:t>
            </a:r>
            <a:endParaRPr lang="en-US" dirty="0"/>
          </a:p>
        </p:txBody>
      </p:sp>
      <p:sp>
        <p:nvSpPr>
          <p:cNvPr id="3" name="Content Placeholder 2"/>
          <p:cNvSpPr>
            <a:spLocks noGrp="1"/>
          </p:cNvSpPr>
          <p:nvPr>
            <p:ph idx="1"/>
          </p:nvPr>
        </p:nvSpPr>
        <p:spPr>
          <a:xfrm>
            <a:off x="777240" y="1752600"/>
            <a:ext cx="13990320" cy="7467600"/>
          </a:xfrm>
        </p:spPr>
        <p:txBody>
          <a:bodyPr>
            <a:normAutofit fontScale="47500" lnSpcReduction="20000"/>
          </a:bodyPr>
          <a:lstStyle/>
          <a:p>
            <a:pPr marL="0" indent="0">
              <a:buNone/>
            </a:pPr>
            <a:r>
              <a:rPr lang="en-US" dirty="0" smtClean="0"/>
              <a:t>Volume</a:t>
            </a:r>
            <a:endParaRPr lang="en-US" dirty="0"/>
          </a:p>
          <a:p>
            <a:r>
              <a:rPr lang="en-US" b="1" dirty="0" smtClean="0"/>
              <a:t>The </a:t>
            </a:r>
            <a:r>
              <a:rPr lang="en-US" b="1" dirty="0"/>
              <a:t>anticipated </a:t>
            </a:r>
            <a:r>
              <a:rPr lang="en-US" b="1" dirty="0" smtClean="0"/>
              <a:t>amount/volume </a:t>
            </a:r>
            <a:r>
              <a:rPr lang="en-US" b="1" dirty="0"/>
              <a:t>of data that is processed </a:t>
            </a:r>
            <a:r>
              <a:rPr lang="en-US" dirty="0"/>
              <a:t>by Big Data solutions is substantial </a:t>
            </a:r>
            <a:r>
              <a:rPr lang="en-US" dirty="0" smtClean="0"/>
              <a:t>and ever</a:t>
            </a:r>
            <a:r>
              <a:rPr lang="en-US" dirty="0"/>
              <a:t>-growing. High data volumes impose distinct data storage and processing demands, </a:t>
            </a:r>
            <a:r>
              <a:rPr lang="en-US" dirty="0" smtClean="0"/>
              <a:t>as well </a:t>
            </a:r>
            <a:r>
              <a:rPr lang="en-US" dirty="0"/>
              <a:t>as additional data preparation, </a:t>
            </a:r>
            <a:r>
              <a:rPr lang="en-US" dirty="0" err="1"/>
              <a:t>curation</a:t>
            </a:r>
            <a:r>
              <a:rPr lang="en-US" dirty="0"/>
              <a:t> and management </a:t>
            </a:r>
            <a:r>
              <a:rPr lang="en-US" dirty="0" smtClean="0"/>
              <a:t>processes.</a:t>
            </a:r>
          </a:p>
          <a:p>
            <a:pPr marL="0" indent="0">
              <a:buNone/>
            </a:pPr>
            <a:r>
              <a:rPr lang="en-US" dirty="0" smtClean="0"/>
              <a:t>Velocity</a:t>
            </a:r>
            <a:endParaRPr lang="en-US" dirty="0"/>
          </a:p>
          <a:p>
            <a:r>
              <a:rPr lang="en-US" dirty="0"/>
              <a:t>In Big Data environments, data can arrive at fast speeds, and enormous datasets </a:t>
            </a:r>
            <a:r>
              <a:rPr lang="en-US" dirty="0" smtClean="0"/>
              <a:t>can accumulate </a:t>
            </a:r>
            <a:r>
              <a:rPr lang="en-US" dirty="0"/>
              <a:t>within very short periods of time. From an enterprise’s point of view, </a:t>
            </a:r>
            <a:r>
              <a:rPr lang="en-US" dirty="0" smtClean="0"/>
              <a:t>the </a:t>
            </a:r>
            <a:r>
              <a:rPr lang="en-US" b="1" dirty="0" smtClean="0"/>
              <a:t>velocity </a:t>
            </a:r>
            <a:r>
              <a:rPr lang="en-US" b="1" dirty="0"/>
              <a:t>of data translates into the amount of time it takes for the data to be processed </a:t>
            </a:r>
            <a:r>
              <a:rPr lang="en-US" b="1" dirty="0" smtClean="0"/>
              <a:t>once it </a:t>
            </a:r>
            <a:r>
              <a:rPr lang="en-US" b="1" dirty="0"/>
              <a:t>enters the enterprise’s perimeter</a:t>
            </a:r>
            <a:r>
              <a:rPr lang="en-US" b="1" dirty="0" smtClean="0"/>
              <a:t>.</a:t>
            </a:r>
          </a:p>
          <a:p>
            <a:pPr marL="0" indent="0">
              <a:buNone/>
            </a:pPr>
            <a:r>
              <a:rPr lang="en-US" dirty="0" smtClean="0"/>
              <a:t>Variety</a:t>
            </a:r>
            <a:endParaRPr lang="en-US" dirty="0"/>
          </a:p>
          <a:p>
            <a:r>
              <a:rPr lang="en-US" dirty="0"/>
              <a:t>Data variety refers to </a:t>
            </a:r>
            <a:r>
              <a:rPr lang="en-US" b="1" dirty="0"/>
              <a:t>the multiple formats and types of data that need to be supported </a:t>
            </a:r>
            <a:r>
              <a:rPr lang="en-US" dirty="0" smtClean="0"/>
              <a:t>by Big </a:t>
            </a:r>
            <a:r>
              <a:rPr lang="en-US" dirty="0"/>
              <a:t>Data solutions. Data variety brings challenges for enterprises in terms of </a:t>
            </a:r>
            <a:r>
              <a:rPr lang="en-US" dirty="0" smtClean="0"/>
              <a:t>data integration</a:t>
            </a:r>
            <a:r>
              <a:rPr lang="en-US" dirty="0"/>
              <a:t>, transformation, processing, and storage</a:t>
            </a:r>
            <a:r>
              <a:rPr lang="en-US" dirty="0" smtClean="0"/>
              <a:t>.</a:t>
            </a:r>
          </a:p>
          <a:p>
            <a:pPr marL="0" indent="0">
              <a:buNone/>
            </a:pPr>
            <a:r>
              <a:rPr lang="en-US" dirty="0" smtClean="0"/>
              <a:t>Veracity</a:t>
            </a:r>
          </a:p>
          <a:p>
            <a:r>
              <a:rPr lang="en-US" dirty="0"/>
              <a:t>Veracity refers to the </a:t>
            </a:r>
            <a:r>
              <a:rPr lang="en-US" b="1" dirty="0"/>
              <a:t>quality or fidelity of data</a:t>
            </a:r>
            <a:r>
              <a:rPr lang="en-US" dirty="0"/>
              <a:t>. Data that enters Big Data </a:t>
            </a:r>
            <a:r>
              <a:rPr lang="en-US" dirty="0" smtClean="0"/>
              <a:t>environments needs </a:t>
            </a:r>
            <a:r>
              <a:rPr lang="en-US" dirty="0"/>
              <a:t>to be assessed for quality, which can lead to data processing activities to </a:t>
            </a:r>
            <a:r>
              <a:rPr lang="en-US" dirty="0" smtClean="0"/>
              <a:t>resolve invalid </a:t>
            </a:r>
            <a:r>
              <a:rPr lang="en-US" dirty="0"/>
              <a:t>data and remove noise</a:t>
            </a:r>
            <a:r>
              <a:rPr lang="en-US" dirty="0" smtClean="0"/>
              <a:t>.</a:t>
            </a:r>
            <a:endParaRPr lang="en-US" dirty="0"/>
          </a:p>
          <a:p>
            <a:pPr marL="0" indent="0">
              <a:buNone/>
            </a:pPr>
            <a:r>
              <a:rPr lang="en-US" dirty="0" smtClean="0"/>
              <a:t>Value</a:t>
            </a:r>
          </a:p>
          <a:p>
            <a:r>
              <a:rPr lang="en-US" dirty="0"/>
              <a:t>Value is defined as the </a:t>
            </a:r>
            <a:r>
              <a:rPr lang="en-US" b="1" dirty="0"/>
              <a:t>usefulness of data for an enterprise</a:t>
            </a:r>
            <a:r>
              <a:rPr lang="en-US" dirty="0"/>
              <a:t>. The value characteristic </a:t>
            </a:r>
            <a:r>
              <a:rPr lang="en-US" dirty="0" smtClean="0"/>
              <a:t>is intuitively </a:t>
            </a:r>
            <a:r>
              <a:rPr lang="en-US" dirty="0"/>
              <a:t>related to the veracity characteristic in that the higher the data fidelity, the </a:t>
            </a:r>
            <a:r>
              <a:rPr lang="en-US" dirty="0" smtClean="0"/>
              <a:t>more value </a:t>
            </a:r>
            <a:r>
              <a:rPr lang="en-US" dirty="0"/>
              <a:t>it holds for the business.</a:t>
            </a:r>
            <a:endParaRPr lang="en-US" dirty="0" smtClean="0"/>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17454704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7375E"/>
                </a:solidFill>
              </a:rPr>
              <a:t>Big Data </a:t>
            </a:r>
            <a:r>
              <a:rPr lang="en-US" dirty="0" smtClean="0">
                <a:solidFill>
                  <a:srgbClr val="17375E"/>
                </a:solidFill>
              </a:rPr>
              <a:t>Characteristics</a:t>
            </a:r>
            <a:endParaRPr lang="en-US" dirty="0"/>
          </a:p>
        </p:txBody>
      </p:sp>
      <p:sp>
        <p:nvSpPr>
          <p:cNvPr id="8" name="object 2"/>
          <p:cNvSpPr/>
          <p:nvPr/>
        </p:nvSpPr>
        <p:spPr>
          <a:xfrm>
            <a:off x="10896600" y="1752600"/>
            <a:ext cx="2998290" cy="2807905"/>
          </a:xfrm>
          <a:prstGeom prst="rect">
            <a:avLst/>
          </a:prstGeom>
          <a:blipFill>
            <a:blip r:embed="rId2" cstate="print"/>
            <a:stretch>
              <a:fillRect/>
            </a:stretch>
          </a:blipFill>
        </p:spPr>
        <p:txBody>
          <a:bodyPr wrap="square" lIns="0" tIns="0" rIns="0" bIns="0" rtlCol="0"/>
          <a:lstStyle/>
          <a:p>
            <a:endParaRPr/>
          </a:p>
        </p:txBody>
      </p:sp>
      <p:sp>
        <p:nvSpPr>
          <p:cNvPr id="9" name="object 4"/>
          <p:cNvSpPr/>
          <p:nvPr/>
        </p:nvSpPr>
        <p:spPr>
          <a:xfrm>
            <a:off x="381000" y="6934200"/>
            <a:ext cx="6645600" cy="1033528"/>
          </a:xfrm>
          <a:prstGeom prst="rect">
            <a:avLst/>
          </a:prstGeom>
          <a:blipFill>
            <a:blip r:embed="rId3" cstate="print"/>
            <a:stretch>
              <a:fillRect/>
            </a:stretch>
          </a:blipFill>
        </p:spPr>
        <p:txBody>
          <a:bodyPr wrap="square" lIns="0" tIns="0" rIns="0" bIns="0" rtlCol="0"/>
          <a:lstStyle/>
          <a:p>
            <a:endParaRPr/>
          </a:p>
        </p:txBody>
      </p:sp>
      <p:sp>
        <p:nvSpPr>
          <p:cNvPr id="10" name="object 2"/>
          <p:cNvSpPr/>
          <p:nvPr/>
        </p:nvSpPr>
        <p:spPr>
          <a:xfrm>
            <a:off x="10668000" y="5486400"/>
            <a:ext cx="4031238" cy="3182903"/>
          </a:xfrm>
          <a:prstGeom prst="rect">
            <a:avLst/>
          </a:prstGeom>
          <a:blipFill>
            <a:blip r:embed="rId4" cstate="print"/>
            <a:stretch>
              <a:fillRect/>
            </a:stretch>
          </a:blipFill>
        </p:spPr>
        <p:txBody>
          <a:bodyPr wrap="square" lIns="0" tIns="0" rIns="0" bIns="0" rtlCol="0"/>
          <a:lstStyle/>
          <a:p>
            <a:endParaRPr/>
          </a:p>
        </p:txBody>
      </p:sp>
      <p:sp>
        <p:nvSpPr>
          <p:cNvPr id="11" name="object 3"/>
          <p:cNvSpPr/>
          <p:nvPr/>
        </p:nvSpPr>
        <p:spPr>
          <a:xfrm>
            <a:off x="381000" y="1828800"/>
            <a:ext cx="7772400" cy="3657600"/>
          </a:xfrm>
          <a:prstGeom prst="rect">
            <a:avLst/>
          </a:prstGeom>
          <a:blipFill>
            <a:blip r:embed="rId5" cstate="print"/>
            <a:stretch>
              <a:fillRect/>
            </a:stretch>
          </a:blipFill>
        </p:spPr>
        <p:txBody>
          <a:bodyPr wrap="square" lIns="0" tIns="0" rIns="0" bIns="0" rtlCol="0"/>
          <a:lstStyle/>
          <a:p>
            <a:endParaRPr/>
          </a:p>
        </p:txBody>
      </p:sp>
      <p:grpSp>
        <p:nvGrpSpPr>
          <p:cNvPr id="33" name="Group 32"/>
          <p:cNvGrpSpPr/>
          <p:nvPr/>
        </p:nvGrpSpPr>
        <p:grpSpPr>
          <a:xfrm>
            <a:off x="7772400" y="5029200"/>
            <a:ext cx="2667000" cy="1981200"/>
            <a:chOff x="7239000" y="5029200"/>
            <a:chExt cx="2667000" cy="1981200"/>
          </a:xfrm>
        </p:grpSpPr>
        <p:grpSp>
          <p:nvGrpSpPr>
            <p:cNvPr id="12" name="Group 11"/>
            <p:cNvGrpSpPr/>
            <p:nvPr/>
          </p:nvGrpSpPr>
          <p:grpSpPr>
            <a:xfrm>
              <a:off x="9067800" y="5562600"/>
              <a:ext cx="838200" cy="990600"/>
              <a:chOff x="14559450" y="6089387"/>
              <a:chExt cx="407736" cy="406690"/>
            </a:xfrm>
          </p:grpSpPr>
          <p:sp>
            <p:nvSpPr>
              <p:cNvPr id="13" name="object 1161"/>
              <p:cNvSpPr/>
              <p:nvPr/>
            </p:nvSpPr>
            <p:spPr>
              <a:xfrm>
                <a:off x="14822313" y="6351822"/>
                <a:ext cx="74295" cy="74295"/>
              </a:xfrm>
              <a:custGeom>
                <a:avLst/>
                <a:gdLst/>
                <a:ahLst/>
                <a:cxnLst/>
                <a:rect l="l" t="t" r="r" b="b"/>
                <a:pathLst>
                  <a:path w="74294" h="74295">
                    <a:moveTo>
                      <a:pt x="17183" y="0"/>
                    </a:moveTo>
                    <a:lnTo>
                      <a:pt x="0" y="17183"/>
                    </a:lnTo>
                    <a:lnTo>
                      <a:pt x="56629" y="73837"/>
                    </a:lnTo>
                    <a:lnTo>
                      <a:pt x="73837" y="56641"/>
                    </a:lnTo>
                    <a:lnTo>
                      <a:pt x="17183" y="0"/>
                    </a:lnTo>
                    <a:close/>
                  </a:path>
                </a:pathLst>
              </a:custGeom>
              <a:solidFill>
                <a:srgbClr val="4D555B"/>
              </a:solidFill>
            </p:spPr>
            <p:txBody>
              <a:bodyPr wrap="square" lIns="0" tIns="0" rIns="0" bIns="0" rtlCol="0"/>
              <a:lstStyle/>
              <a:p>
                <a:endParaRPr/>
              </a:p>
            </p:txBody>
          </p:sp>
          <p:sp>
            <p:nvSpPr>
              <p:cNvPr id="14" name="object 1162"/>
              <p:cNvSpPr/>
              <p:nvPr/>
            </p:nvSpPr>
            <p:spPr>
              <a:xfrm>
                <a:off x="14844631" y="6374157"/>
                <a:ext cx="122555" cy="121920"/>
              </a:xfrm>
              <a:custGeom>
                <a:avLst/>
                <a:gdLst/>
                <a:ahLst/>
                <a:cxnLst/>
                <a:rect l="l" t="t" r="r" b="b"/>
                <a:pathLst>
                  <a:path w="122555" h="121920">
                    <a:moveTo>
                      <a:pt x="20713" y="0"/>
                    </a:moveTo>
                    <a:lnTo>
                      <a:pt x="0" y="20713"/>
                    </a:lnTo>
                    <a:lnTo>
                      <a:pt x="86499" y="117360"/>
                    </a:lnTo>
                    <a:lnTo>
                      <a:pt x="92510" y="120857"/>
                    </a:lnTo>
                    <a:lnTo>
                      <a:pt x="99790" y="121332"/>
                    </a:lnTo>
                    <a:lnTo>
                      <a:pt x="107441" y="118907"/>
                    </a:lnTo>
                    <a:lnTo>
                      <a:pt x="114566" y="113703"/>
                    </a:lnTo>
                    <a:lnTo>
                      <a:pt x="119787" y="106571"/>
                    </a:lnTo>
                    <a:lnTo>
                      <a:pt x="122223" y="98906"/>
                    </a:lnTo>
                    <a:lnTo>
                      <a:pt x="121751" y="91609"/>
                    </a:lnTo>
                    <a:lnTo>
                      <a:pt x="118249" y="85585"/>
                    </a:lnTo>
                    <a:lnTo>
                      <a:pt x="20713" y="0"/>
                    </a:lnTo>
                    <a:close/>
                  </a:path>
                </a:pathLst>
              </a:custGeom>
              <a:solidFill>
                <a:srgbClr val="4D555B"/>
              </a:solidFill>
            </p:spPr>
            <p:txBody>
              <a:bodyPr wrap="square" lIns="0" tIns="0" rIns="0" bIns="0" rtlCol="0"/>
              <a:lstStyle/>
              <a:p>
                <a:endParaRPr/>
              </a:p>
            </p:txBody>
          </p:sp>
          <p:sp>
            <p:nvSpPr>
              <p:cNvPr id="15" name="object 1163"/>
              <p:cNvSpPr/>
              <p:nvPr/>
            </p:nvSpPr>
            <p:spPr>
              <a:xfrm>
                <a:off x="14560993" y="6090653"/>
                <a:ext cx="321858" cy="322160"/>
              </a:xfrm>
              <a:prstGeom prst="rect">
                <a:avLst/>
              </a:prstGeom>
              <a:blipFill>
                <a:blip r:embed="rId6" cstate="print"/>
                <a:stretch>
                  <a:fillRect/>
                </a:stretch>
              </a:blipFill>
            </p:spPr>
            <p:txBody>
              <a:bodyPr wrap="square" lIns="0" tIns="0" rIns="0" bIns="0" rtlCol="0"/>
              <a:lstStyle/>
              <a:p>
                <a:endParaRPr/>
              </a:p>
            </p:txBody>
          </p:sp>
          <p:sp>
            <p:nvSpPr>
              <p:cNvPr id="16" name="object 1164"/>
              <p:cNvSpPr/>
              <p:nvPr/>
            </p:nvSpPr>
            <p:spPr>
              <a:xfrm>
                <a:off x="14560993" y="6169966"/>
                <a:ext cx="27305" cy="96520"/>
              </a:xfrm>
              <a:custGeom>
                <a:avLst/>
                <a:gdLst/>
                <a:ahLst/>
                <a:cxnLst/>
                <a:rect l="l" t="t" r="r" b="b"/>
                <a:pathLst>
                  <a:path w="27305" h="96520">
                    <a:moveTo>
                      <a:pt x="23520" y="0"/>
                    </a:moveTo>
                    <a:lnTo>
                      <a:pt x="17705" y="8240"/>
                    </a:lnTo>
                    <a:lnTo>
                      <a:pt x="9096" y="32395"/>
                    </a:lnTo>
                    <a:lnTo>
                      <a:pt x="8642" y="45985"/>
                    </a:lnTo>
                    <a:lnTo>
                      <a:pt x="7194" y="57948"/>
                    </a:lnTo>
                    <a:lnTo>
                      <a:pt x="4785" y="67432"/>
                    </a:lnTo>
                    <a:lnTo>
                      <a:pt x="1416" y="74440"/>
                    </a:lnTo>
                    <a:lnTo>
                      <a:pt x="1216" y="74740"/>
                    </a:lnTo>
                    <a:lnTo>
                      <a:pt x="0" y="90665"/>
                    </a:lnTo>
                    <a:lnTo>
                      <a:pt x="994" y="96050"/>
                    </a:lnTo>
                    <a:lnTo>
                      <a:pt x="3657" y="94840"/>
                    </a:lnTo>
                    <a:lnTo>
                      <a:pt x="12295" y="86883"/>
                    </a:lnTo>
                    <a:lnTo>
                      <a:pt x="26648" y="43873"/>
                    </a:lnTo>
                    <a:lnTo>
                      <a:pt x="27159" y="30879"/>
                    </a:lnTo>
                    <a:lnTo>
                      <a:pt x="26601" y="17327"/>
                    </a:lnTo>
                    <a:lnTo>
                      <a:pt x="24928" y="5302"/>
                    </a:lnTo>
                    <a:lnTo>
                      <a:pt x="23520" y="0"/>
                    </a:lnTo>
                    <a:close/>
                  </a:path>
                </a:pathLst>
              </a:custGeom>
              <a:solidFill>
                <a:srgbClr val="FFFFFF"/>
              </a:solidFill>
            </p:spPr>
            <p:txBody>
              <a:bodyPr wrap="square" lIns="0" tIns="0" rIns="0" bIns="0" rtlCol="0"/>
              <a:lstStyle/>
              <a:p>
                <a:endParaRPr/>
              </a:p>
            </p:txBody>
          </p:sp>
          <p:sp>
            <p:nvSpPr>
              <p:cNvPr id="17" name="object 1165"/>
              <p:cNvSpPr/>
              <p:nvPr/>
            </p:nvSpPr>
            <p:spPr>
              <a:xfrm>
                <a:off x="14601595" y="6134526"/>
                <a:ext cx="92075" cy="137160"/>
              </a:xfrm>
              <a:custGeom>
                <a:avLst/>
                <a:gdLst/>
                <a:ahLst/>
                <a:cxnLst/>
                <a:rect l="l" t="t" r="r" b="b"/>
                <a:pathLst>
                  <a:path w="92075" h="137160">
                    <a:moveTo>
                      <a:pt x="45537" y="0"/>
                    </a:moveTo>
                    <a:lnTo>
                      <a:pt x="5875" y="30251"/>
                    </a:lnTo>
                    <a:lnTo>
                      <a:pt x="0" y="69850"/>
                    </a:lnTo>
                    <a:lnTo>
                      <a:pt x="590" y="83077"/>
                    </a:lnTo>
                    <a:lnTo>
                      <a:pt x="16371" y="124932"/>
                    </a:lnTo>
                    <a:lnTo>
                      <a:pt x="45435" y="136639"/>
                    </a:lnTo>
                    <a:lnTo>
                      <a:pt x="57791" y="135050"/>
                    </a:lnTo>
                    <a:lnTo>
                      <a:pt x="68283" y="130279"/>
                    </a:lnTo>
                    <a:lnTo>
                      <a:pt x="76907" y="122323"/>
                    </a:lnTo>
                    <a:lnTo>
                      <a:pt x="77459" y="121412"/>
                    </a:lnTo>
                    <a:lnTo>
                      <a:pt x="45347" y="121412"/>
                    </a:lnTo>
                    <a:lnTo>
                      <a:pt x="37856" y="120227"/>
                    </a:lnTo>
                    <a:lnTo>
                      <a:pt x="18395" y="79312"/>
                    </a:lnTo>
                    <a:lnTo>
                      <a:pt x="18130" y="69850"/>
                    </a:lnTo>
                    <a:lnTo>
                      <a:pt x="18555" y="57159"/>
                    </a:lnTo>
                    <a:lnTo>
                      <a:pt x="33775" y="18500"/>
                    </a:lnTo>
                    <a:lnTo>
                      <a:pt x="46553" y="15024"/>
                    </a:lnTo>
                    <a:lnTo>
                      <a:pt x="78418" y="15024"/>
                    </a:lnTo>
                    <a:lnTo>
                      <a:pt x="76223" y="11953"/>
                    </a:lnTo>
                    <a:lnTo>
                      <a:pt x="67778" y="5310"/>
                    </a:lnTo>
                    <a:lnTo>
                      <a:pt x="57547" y="1326"/>
                    </a:lnTo>
                    <a:lnTo>
                      <a:pt x="45537" y="0"/>
                    </a:lnTo>
                    <a:close/>
                  </a:path>
                  <a:path w="92075" h="137160">
                    <a:moveTo>
                      <a:pt x="78418" y="15024"/>
                    </a:moveTo>
                    <a:lnTo>
                      <a:pt x="46553" y="15024"/>
                    </a:lnTo>
                    <a:lnTo>
                      <a:pt x="53930" y="15942"/>
                    </a:lnTo>
                    <a:lnTo>
                      <a:pt x="59988" y="18697"/>
                    </a:lnTo>
                    <a:lnTo>
                      <a:pt x="73398" y="56137"/>
                    </a:lnTo>
                    <a:lnTo>
                      <a:pt x="73723" y="66319"/>
                    </a:lnTo>
                    <a:lnTo>
                      <a:pt x="73649" y="69850"/>
                    </a:lnTo>
                    <a:lnTo>
                      <a:pt x="66073" y="109880"/>
                    </a:lnTo>
                    <a:lnTo>
                      <a:pt x="54021" y="121412"/>
                    </a:lnTo>
                    <a:lnTo>
                      <a:pt x="77459" y="121412"/>
                    </a:lnTo>
                    <a:lnTo>
                      <a:pt x="91274" y="79312"/>
                    </a:lnTo>
                    <a:lnTo>
                      <a:pt x="91778" y="66319"/>
                    </a:lnTo>
                    <a:lnTo>
                      <a:pt x="91221" y="52767"/>
                    </a:lnTo>
                    <a:lnTo>
                      <a:pt x="89550" y="40741"/>
                    </a:lnTo>
                    <a:lnTo>
                      <a:pt x="86768" y="30239"/>
                    </a:lnTo>
                    <a:lnTo>
                      <a:pt x="82875" y="21259"/>
                    </a:lnTo>
                    <a:lnTo>
                      <a:pt x="78418" y="15024"/>
                    </a:lnTo>
                    <a:close/>
                  </a:path>
                </a:pathLst>
              </a:custGeom>
              <a:solidFill>
                <a:srgbClr val="FFFFFF"/>
              </a:solidFill>
            </p:spPr>
            <p:txBody>
              <a:bodyPr wrap="square" lIns="0" tIns="0" rIns="0" bIns="0" rtlCol="0"/>
              <a:lstStyle/>
              <a:p>
                <a:endParaRPr/>
              </a:p>
            </p:txBody>
          </p:sp>
          <p:sp>
            <p:nvSpPr>
              <p:cNvPr id="18" name="object 1166"/>
              <p:cNvSpPr/>
              <p:nvPr/>
            </p:nvSpPr>
            <p:spPr>
              <a:xfrm>
                <a:off x="14719120" y="6135076"/>
                <a:ext cx="49530" cy="132715"/>
              </a:xfrm>
              <a:custGeom>
                <a:avLst/>
                <a:gdLst/>
                <a:ahLst/>
                <a:cxnLst/>
                <a:rect l="l" t="t" r="r" b="b"/>
                <a:pathLst>
                  <a:path w="49530" h="132714">
                    <a:moveTo>
                      <a:pt x="49110" y="0"/>
                    </a:moveTo>
                    <a:lnTo>
                      <a:pt x="35915" y="0"/>
                    </a:lnTo>
                    <a:lnTo>
                      <a:pt x="33566" y="10299"/>
                    </a:lnTo>
                    <a:lnTo>
                      <a:pt x="30010" y="16802"/>
                    </a:lnTo>
                    <a:lnTo>
                      <a:pt x="0" y="25450"/>
                    </a:lnTo>
                    <a:lnTo>
                      <a:pt x="0" y="38252"/>
                    </a:lnTo>
                    <a:lnTo>
                      <a:pt x="31280" y="38252"/>
                    </a:lnTo>
                    <a:lnTo>
                      <a:pt x="31280" y="132473"/>
                    </a:lnTo>
                    <a:lnTo>
                      <a:pt x="49110" y="132473"/>
                    </a:lnTo>
                    <a:lnTo>
                      <a:pt x="49110" y="0"/>
                    </a:lnTo>
                    <a:close/>
                  </a:path>
                </a:pathLst>
              </a:custGeom>
              <a:solidFill>
                <a:srgbClr val="FFFFFF"/>
              </a:solidFill>
            </p:spPr>
            <p:txBody>
              <a:bodyPr wrap="square" lIns="0" tIns="0" rIns="0" bIns="0" rtlCol="0"/>
              <a:lstStyle/>
              <a:p>
                <a:endParaRPr/>
              </a:p>
            </p:txBody>
          </p:sp>
          <p:sp>
            <p:nvSpPr>
              <p:cNvPr id="19" name="object 1167"/>
              <p:cNvSpPr/>
              <p:nvPr/>
            </p:nvSpPr>
            <p:spPr>
              <a:xfrm>
                <a:off x="14812112" y="6140205"/>
                <a:ext cx="71120" cy="131445"/>
              </a:xfrm>
              <a:custGeom>
                <a:avLst/>
                <a:gdLst/>
                <a:ahLst/>
                <a:cxnLst/>
                <a:rect l="l" t="t" r="r" b="b"/>
                <a:pathLst>
                  <a:path w="71119" h="131445">
                    <a:moveTo>
                      <a:pt x="24877" y="0"/>
                    </a:moveTo>
                    <a:lnTo>
                      <a:pt x="3249" y="33112"/>
                    </a:lnTo>
                    <a:lnTo>
                      <a:pt x="0" y="64171"/>
                    </a:lnTo>
                    <a:lnTo>
                      <a:pt x="575" y="77398"/>
                    </a:lnTo>
                    <a:lnTo>
                      <a:pt x="16310" y="119253"/>
                    </a:lnTo>
                    <a:lnTo>
                      <a:pt x="45347" y="130960"/>
                    </a:lnTo>
                    <a:lnTo>
                      <a:pt x="57711" y="129371"/>
                    </a:lnTo>
                    <a:lnTo>
                      <a:pt x="68212" y="124601"/>
                    </a:lnTo>
                    <a:lnTo>
                      <a:pt x="69147" y="123740"/>
                    </a:lnTo>
                    <a:lnTo>
                      <a:pt x="69757" y="115733"/>
                    </a:lnTo>
                    <a:lnTo>
                      <a:pt x="45271" y="115733"/>
                    </a:lnTo>
                    <a:lnTo>
                      <a:pt x="37785" y="114549"/>
                    </a:lnTo>
                    <a:lnTo>
                      <a:pt x="18350" y="73826"/>
                    </a:lnTo>
                    <a:lnTo>
                      <a:pt x="18080" y="64171"/>
                    </a:lnTo>
                    <a:lnTo>
                      <a:pt x="18508" y="51481"/>
                    </a:lnTo>
                    <a:lnTo>
                      <a:pt x="33700" y="12822"/>
                    </a:lnTo>
                    <a:lnTo>
                      <a:pt x="35086" y="12209"/>
                    </a:lnTo>
                    <a:lnTo>
                      <a:pt x="24877" y="0"/>
                    </a:lnTo>
                    <a:close/>
                  </a:path>
                  <a:path w="71119" h="131445">
                    <a:moveTo>
                      <a:pt x="69554" y="96421"/>
                    </a:moveTo>
                    <a:lnTo>
                      <a:pt x="69358" y="97193"/>
                    </a:lnTo>
                    <a:lnTo>
                      <a:pt x="66010" y="104201"/>
                    </a:lnTo>
                    <a:lnTo>
                      <a:pt x="60867" y="111872"/>
                    </a:lnTo>
                    <a:lnTo>
                      <a:pt x="53945" y="115733"/>
                    </a:lnTo>
                    <a:lnTo>
                      <a:pt x="69757" y="115733"/>
                    </a:lnTo>
                    <a:lnTo>
                      <a:pt x="70739" y="102840"/>
                    </a:lnTo>
                    <a:lnTo>
                      <a:pt x="69554" y="96421"/>
                    </a:lnTo>
                    <a:close/>
                  </a:path>
                </a:pathLst>
              </a:custGeom>
              <a:solidFill>
                <a:srgbClr val="FFFFFF"/>
              </a:solidFill>
            </p:spPr>
            <p:txBody>
              <a:bodyPr wrap="square" lIns="0" tIns="0" rIns="0" bIns="0" rtlCol="0"/>
              <a:lstStyle/>
              <a:p>
                <a:endParaRPr/>
              </a:p>
            </p:txBody>
          </p:sp>
          <p:sp>
            <p:nvSpPr>
              <p:cNvPr id="20" name="object 1168"/>
              <p:cNvSpPr/>
              <p:nvPr/>
            </p:nvSpPr>
            <p:spPr>
              <a:xfrm>
                <a:off x="14606506" y="6325291"/>
                <a:ext cx="49530" cy="73025"/>
              </a:xfrm>
              <a:custGeom>
                <a:avLst/>
                <a:gdLst/>
                <a:ahLst/>
                <a:cxnLst/>
                <a:rect l="l" t="t" r="r" b="b"/>
                <a:pathLst>
                  <a:path w="49530" h="73025">
                    <a:moveTo>
                      <a:pt x="49136" y="0"/>
                    </a:moveTo>
                    <a:lnTo>
                      <a:pt x="35915" y="0"/>
                    </a:lnTo>
                    <a:lnTo>
                      <a:pt x="33604" y="10325"/>
                    </a:lnTo>
                    <a:lnTo>
                      <a:pt x="30010" y="16840"/>
                    </a:lnTo>
                    <a:lnTo>
                      <a:pt x="0" y="25476"/>
                    </a:lnTo>
                    <a:lnTo>
                      <a:pt x="0" y="37784"/>
                    </a:lnTo>
                    <a:lnTo>
                      <a:pt x="423" y="38290"/>
                    </a:lnTo>
                    <a:lnTo>
                      <a:pt x="31330" y="38290"/>
                    </a:lnTo>
                    <a:lnTo>
                      <a:pt x="31330" y="62741"/>
                    </a:lnTo>
                    <a:lnTo>
                      <a:pt x="41723" y="69984"/>
                    </a:lnTo>
                    <a:lnTo>
                      <a:pt x="49136" y="72608"/>
                    </a:lnTo>
                    <a:lnTo>
                      <a:pt x="49136" y="0"/>
                    </a:lnTo>
                    <a:close/>
                  </a:path>
                </a:pathLst>
              </a:custGeom>
              <a:solidFill>
                <a:srgbClr val="FFFFFF"/>
              </a:solidFill>
            </p:spPr>
            <p:txBody>
              <a:bodyPr wrap="square" lIns="0" tIns="0" rIns="0" bIns="0" rtlCol="0"/>
              <a:lstStyle/>
              <a:p>
                <a:endParaRPr/>
              </a:p>
            </p:txBody>
          </p:sp>
          <p:sp>
            <p:nvSpPr>
              <p:cNvPr id="21" name="object 1169"/>
              <p:cNvSpPr/>
              <p:nvPr/>
            </p:nvSpPr>
            <p:spPr>
              <a:xfrm>
                <a:off x="14696870" y="6325291"/>
                <a:ext cx="49530" cy="87630"/>
              </a:xfrm>
              <a:custGeom>
                <a:avLst/>
                <a:gdLst/>
                <a:ahLst/>
                <a:cxnLst/>
                <a:rect l="l" t="t" r="r" b="b"/>
                <a:pathLst>
                  <a:path w="49530" h="87629">
                    <a:moveTo>
                      <a:pt x="49110" y="0"/>
                    </a:moveTo>
                    <a:lnTo>
                      <a:pt x="35915" y="0"/>
                    </a:lnTo>
                    <a:lnTo>
                      <a:pt x="33591" y="10325"/>
                    </a:lnTo>
                    <a:lnTo>
                      <a:pt x="30010" y="16840"/>
                    </a:lnTo>
                    <a:lnTo>
                      <a:pt x="0" y="25476"/>
                    </a:lnTo>
                    <a:lnTo>
                      <a:pt x="0" y="38290"/>
                    </a:lnTo>
                    <a:lnTo>
                      <a:pt x="31280" y="38290"/>
                    </a:lnTo>
                    <a:lnTo>
                      <a:pt x="31280" y="87337"/>
                    </a:lnTo>
                    <a:lnTo>
                      <a:pt x="33756" y="87523"/>
                    </a:lnTo>
                    <a:lnTo>
                      <a:pt x="49110" y="84674"/>
                    </a:lnTo>
                    <a:lnTo>
                      <a:pt x="49110" y="0"/>
                    </a:lnTo>
                    <a:close/>
                  </a:path>
                </a:pathLst>
              </a:custGeom>
              <a:solidFill>
                <a:srgbClr val="FFFFFF"/>
              </a:solidFill>
            </p:spPr>
            <p:txBody>
              <a:bodyPr wrap="square" lIns="0" tIns="0" rIns="0" bIns="0" rtlCol="0"/>
              <a:lstStyle/>
              <a:p>
                <a:endParaRPr/>
              </a:p>
            </p:txBody>
          </p:sp>
          <p:sp>
            <p:nvSpPr>
              <p:cNvPr id="22" name="object 1170"/>
              <p:cNvSpPr/>
              <p:nvPr/>
            </p:nvSpPr>
            <p:spPr>
              <a:xfrm>
                <a:off x="14789897" y="6324742"/>
                <a:ext cx="71120" cy="72390"/>
              </a:xfrm>
              <a:custGeom>
                <a:avLst/>
                <a:gdLst/>
                <a:ahLst/>
                <a:cxnLst/>
                <a:rect l="l" t="t" r="r" b="b"/>
                <a:pathLst>
                  <a:path w="71119" h="72389">
                    <a:moveTo>
                      <a:pt x="45453" y="0"/>
                    </a:moveTo>
                    <a:lnTo>
                      <a:pt x="5765" y="30314"/>
                    </a:lnTo>
                    <a:lnTo>
                      <a:pt x="0" y="71761"/>
                    </a:lnTo>
                    <a:lnTo>
                      <a:pt x="18245" y="63203"/>
                    </a:lnTo>
                    <a:lnTo>
                      <a:pt x="18449" y="57147"/>
                    </a:lnTo>
                    <a:lnTo>
                      <a:pt x="19731" y="46107"/>
                    </a:lnTo>
                    <a:lnTo>
                      <a:pt x="46444" y="15049"/>
                    </a:lnTo>
                    <a:lnTo>
                      <a:pt x="65323" y="15049"/>
                    </a:lnTo>
                    <a:lnTo>
                      <a:pt x="70521" y="7571"/>
                    </a:lnTo>
                    <a:lnTo>
                      <a:pt x="67662" y="5322"/>
                    </a:lnTo>
                    <a:lnTo>
                      <a:pt x="57445" y="1332"/>
                    </a:lnTo>
                    <a:lnTo>
                      <a:pt x="45453" y="0"/>
                    </a:lnTo>
                    <a:close/>
                  </a:path>
                  <a:path w="71119" h="72389">
                    <a:moveTo>
                      <a:pt x="65323" y="15049"/>
                    </a:moveTo>
                    <a:lnTo>
                      <a:pt x="46444" y="15049"/>
                    </a:lnTo>
                    <a:lnTo>
                      <a:pt x="53828" y="15967"/>
                    </a:lnTo>
                    <a:lnTo>
                      <a:pt x="59904" y="18719"/>
                    </a:lnTo>
                    <a:lnTo>
                      <a:pt x="61624" y="20371"/>
                    </a:lnTo>
                    <a:lnTo>
                      <a:pt x="65323" y="15049"/>
                    </a:lnTo>
                    <a:close/>
                  </a:path>
                </a:pathLst>
              </a:custGeom>
              <a:solidFill>
                <a:srgbClr val="FFFFFF"/>
              </a:solidFill>
            </p:spPr>
            <p:txBody>
              <a:bodyPr wrap="square" lIns="0" tIns="0" rIns="0" bIns="0" rtlCol="0"/>
              <a:lstStyle/>
              <a:p>
                <a:endParaRPr/>
              </a:p>
            </p:txBody>
          </p:sp>
          <p:sp>
            <p:nvSpPr>
              <p:cNvPr id="23" name="object 1171"/>
              <p:cNvSpPr/>
              <p:nvPr/>
            </p:nvSpPr>
            <p:spPr>
              <a:xfrm>
                <a:off x="14559450" y="6089387"/>
                <a:ext cx="325120" cy="325120"/>
              </a:xfrm>
              <a:custGeom>
                <a:avLst/>
                <a:gdLst/>
                <a:ahLst/>
                <a:cxnLst/>
                <a:rect l="l" t="t" r="r" b="b"/>
                <a:pathLst>
                  <a:path w="325119" h="325120">
                    <a:moveTo>
                      <a:pt x="162483" y="0"/>
                    </a:moveTo>
                    <a:lnTo>
                      <a:pt x="121232" y="5284"/>
                    </a:lnTo>
                    <a:lnTo>
                      <a:pt x="82188" y="21137"/>
                    </a:lnTo>
                    <a:lnTo>
                      <a:pt x="47558" y="47558"/>
                    </a:lnTo>
                    <a:lnTo>
                      <a:pt x="21137" y="82204"/>
                    </a:lnTo>
                    <a:lnTo>
                      <a:pt x="5284" y="121260"/>
                    </a:lnTo>
                    <a:lnTo>
                      <a:pt x="0" y="162518"/>
                    </a:lnTo>
                    <a:lnTo>
                      <a:pt x="5284" y="203773"/>
                    </a:lnTo>
                    <a:lnTo>
                      <a:pt x="21137" y="242816"/>
                    </a:lnTo>
                    <a:lnTo>
                      <a:pt x="47558" y="277441"/>
                    </a:lnTo>
                    <a:lnTo>
                      <a:pt x="82179" y="303835"/>
                    </a:lnTo>
                    <a:lnTo>
                      <a:pt x="121223" y="319672"/>
                    </a:lnTo>
                    <a:lnTo>
                      <a:pt x="162480" y="324951"/>
                    </a:lnTo>
                    <a:lnTo>
                      <a:pt x="203741" y="319672"/>
                    </a:lnTo>
                    <a:lnTo>
                      <a:pt x="242798" y="303835"/>
                    </a:lnTo>
                    <a:lnTo>
                      <a:pt x="246236" y="301216"/>
                    </a:lnTo>
                    <a:lnTo>
                      <a:pt x="140970" y="301216"/>
                    </a:lnTo>
                    <a:lnTo>
                      <a:pt x="99600" y="288067"/>
                    </a:lnTo>
                    <a:lnTo>
                      <a:pt x="63179" y="261769"/>
                    </a:lnTo>
                    <a:lnTo>
                      <a:pt x="36881" y="225358"/>
                    </a:lnTo>
                    <a:lnTo>
                      <a:pt x="23732" y="183996"/>
                    </a:lnTo>
                    <a:lnTo>
                      <a:pt x="23732" y="140979"/>
                    </a:lnTo>
                    <a:lnTo>
                      <a:pt x="36881" y="99607"/>
                    </a:lnTo>
                    <a:lnTo>
                      <a:pt x="63179" y="63179"/>
                    </a:lnTo>
                    <a:lnTo>
                      <a:pt x="99600" y="36899"/>
                    </a:lnTo>
                    <a:lnTo>
                      <a:pt x="140970" y="23759"/>
                    </a:lnTo>
                    <a:lnTo>
                      <a:pt x="246207" y="23759"/>
                    </a:lnTo>
                    <a:lnTo>
                      <a:pt x="242770" y="21137"/>
                    </a:lnTo>
                    <a:lnTo>
                      <a:pt x="203732" y="5284"/>
                    </a:lnTo>
                    <a:lnTo>
                      <a:pt x="162483" y="0"/>
                    </a:lnTo>
                    <a:close/>
                  </a:path>
                  <a:path w="325119" h="325120">
                    <a:moveTo>
                      <a:pt x="246207" y="23759"/>
                    </a:moveTo>
                    <a:lnTo>
                      <a:pt x="183992" y="23759"/>
                    </a:lnTo>
                    <a:lnTo>
                      <a:pt x="225373" y="36899"/>
                    </a:lnTo>
                    <a:lnTo>
                      <a:pt x="261820" y="63179"/>
                    </a:lnTo>
                    <a:lnTo>
                      <a:pt x="288081" y="99607"/>
                    </a:lnTo>
                    <a:lnTo>
                      <a:pt x="301212" y="140979"/>
                    </a:lnTo>
                    <a:lnTo>
                      <a:pt x="301212" y="183996"/>
                    </a:lnTo>
                    <a:lnTo>
                      <a:pt x="288081" y="225358"/>
                    </a:lnTo>
                    <a:lnTo>
                      <a:pt x="261820" y="261769"/>
                    </a:lnTo>
                    <a:lnTo>
                      <a:pt x="225373" y="288067"/>
                    </a:lnTo>
                    <a:lnTo>
                      <a:pt x="183992" y="301216"/>
                    </a:lnTo>
                    <a:lnTo>
                      <a:pt x="246236" y="301216"/>
                    </a:lnTo>
                    <a:lnTo>
                      <a:pt x="277441" y="277441"/>
                    </a:lnTo>
                    <a:lnTo>
                      <a:pt x="303825" y="242816"/>
                    </a:lnTo>
                    <a:lnTo>
                      <a:pt x="319653" y="203773"/>
                    </a:lnTo>
                    <a:lnTo>
                      <a:pt x="324926" y="162518"/>
                    </a:lnTo>
                    <a:lnTo>
                      <a:pt x="319640" y="121260"/>
                    </a:lnTo>
                    <a:lnTo>
                      <a:pt x="303795" y="82204"/>
                    </a:lnTo>
                    <a:lnTo>
                      <a:pt x="277390" y="47558"/>
                    </a:lnTo>
                    <a:lnTo>
                      <a:pt x="246207" y="23759"/>
                    </a:lnTo>
                    <a:close/>
                  </a:path>
                </a:pathLst>
              </a:custGeom>
              <a:solidFill>
                <a:srgbClr val="4D555B"/>
              </a:solidFill>
            </p:spPr>
            <p:txBody>
              <a:bodyPr wrap="square" lIns="0" tIns="0" rIns="0" bIns="0" rtlCol="0"/>
              <a:lstStyle/>
              <a:p>
                <a:endParaRPr/>
              </a:p>
            </p:txBody>
          </p:sp>
        </p:grpSp>
        <p:grpSp>
          <p:nvGrpSpPr>
            <p:cNvPr id="24" name="Group 23"/>
            <p:cNvGrpSpPr/>
            <p:nvPr/>
          </p:nvGrpSpPr>
          <p:grpSpPr>
            <a:xfrm>
              <a:off x="7239000" y="5029200"/>
              <a:ext cx="1447800" cy="1800707"/>
              <a:chOff x="1593113" y="988085"/>
              <a:chExt cx="569188" cy="733907"/>
            </a:xfrm>
          </p:grpSpPr>
          <p:sp>
            <p:nvSpPr>
              <p:cNvPr id="25" name="object 455"/>
              <p:cNvSpPr/>
              <p:nvPr/>
            </p:nvSpPr>
            <p:spPr>
              <a:xfrm>
                <a:off x="1593113" y="988085"/>
                <a:ext cx="569188" cy="733907"/>
              </a:xfrm>
              <a:prstGeom prst="rect">
                <a:avLst/>
              </a:prstGeom>
              <a:blipFill>
                <a:blip r:embed="rId7" cstate="print"/>
                <a:stretch>
                  <a:fillRect/>
                </a:stretch>
              </a:blipFill>
            </p:spPr>
            <p:txBody>
              <a:bodyPr wrap="square" lIns="0" tIns="0" rIns="0" bIns="0" rtlCol="0"/>
              <a:lstStyle/>
              <a:p>
                <a:endParaRPr/>
              </a:p>
            </p:txBody>
          </p:sp>
          <p:sp>
            <p:nvSpPr>
              <p:cNvPr id="26" name="object 456"/>
              <p:cNvSpPr/>
              <p:nvPr/>
            </p:nvSpPr>
            <p:spPr>
              <a:xfrm>
                <a:off x="1645898" y="1063744"/>
                <a:ext cx="464120" cy="587550"/>
              </a:xfrm>
              <a:prstGeom prst="rect">
                <a:avLst/>
              </a:prstGeom>
              <a:blipFill>
                <a:blip r:embed="rId8" cstate="print"/>
                <a:stretch>
                  <a:fillRect/>
                </a:stretch>
              </a:blipFill>
            </p:spPr>
            <p:txBody>
              <a:bodyPr wrap="square" lIns="0" tIns="0" rIns="0" bIns="0" rtlCol="0"/>
              <a:lstStyle/>
              <a:p>
                <a:endParaRPr/>
              </a:p>
            </p:txBody>
          </p:sp>
          <p:sp>
            <p:nvSpPr>
              <p:cNvPr id="27" name="object 457"/>
              <p:cNvSpPr/>
              <p:nvPr/>
            </p:nvSpPr>
            <p:spPr>
              <a:xfrm>
                <a:off x="1628251" y="1252420"/>
                <a:ext cx="226060" cy="226060"/>
              </a:xfrm>
              <a:custGeom>
                <a:avLst/>
                <a:gdLst/>
                <a:ahLst/>
                <a:cxnLst/>
                <a:rect l="l" t="t" r="r" b="b"/>
                <a:pathLst>
                  <a:path w="226060" h="226059">
                    <a:moveTo>
                      <a:pt x="33070" y="33051"/>
                    </a:moveTo>
                    <a:lnTo>
                      <a:pt x="8267" y="70430"/>
                    </a:lnTo>
                    <a:lnTo>
                      <a:pt x="0" y="112990"/>
                    </a:lnTo>
                    <a:lnTo>
                      <a:pt x="8267" y="155547"/>
                    </a:lnTo>
                    <a:lnTo>
                      <a:pt x="33070" y="192919"/>
                    </a:lnTo>
                    <a:lnTo>
                      <a:pt x="70446" y="217715"/>
                    </a:lnTo>
                    <a:lnTo>
                      <a:pt x="112999" y="225980"/>
                    </a:lnTo>
                    <a:lnTo>
                      <a:pt x="155555" y="217715"/>
                    </a:lnTo>
                    <a:lnTo>
                      <a:pt x="192938" y="192919"/>
                    </a:lnTo>
                    <a:lnTo>
                      <a:pt x="217720" y="155547"/>
                    </a:lnTo>
                    <a:lnTo>
                      <a:pt x="225980" y="112990"/>
                    </a:lnTo>
                    <a:lnTo>
                      <a:pt x="217720" y="70430"/>
                    </a:lnTo>
                    <a:lnTo>
                      <a:pt x="192938" y="33051"/>
                    </a:lnTo>
                    <a:lnTo>
                      <a:pt x="155555" y="8262"/>
                    </a:lnTo>
                    <a:lnTo>
                      <a:pt x="112999" y="0"/>
                    </a:lnTo>
                    <a:lnTo>
                      <a:pt x="70446" y="8262"/>
                    </a:lnTo>
                    <a:lnTo>
                      <a:pt x="33070" y="33051"/>
                    </a:lnTo>
                    <a:close/>
                  </a:path>
                </a:pathLst>
              </a:custGeom>
              <a:ln w="3175">
                <a:solidFill>
                  <a:srgbClr val="9B9B9B"/>
                </a:solidFill>
              </a:ln>
            </p:spPr>
            <p:txBody>
              <a:bodyPr wrap="square" lIns="0" tIns="0" rIns="0" bIns="0" rtlCol="0"/>
              <a:lstStyle/>
              <a:p>
                <a:endParaRPr/>
              </a:p>
            </p:txBody>
          </p:sp>
          <p:sp>
            <p:nvSpPr>
              <p:cNvPr id="28" name="object 458"/>
              <p:cNvSpPr/>
              <p:nvPr/>
            </p:nvSpPr>
            <p:spPr>
              <a:xfrm>
                <a:off x="1610487" y="1234637"/>
                <a:ext cx="261620" cy="261620"/>
              </a:xfrm>
              <a:custGeom>
                <a:avLst/>
                <a:gdLst/>
                <a:ahLst/>
                <a:cxnLst/>
                <a:rect l="l" t="t" r="r" b="b"/>
                <a:pathLst>
                  <a:path w="261619" h="261619">
                    <a:moveTo>
                      <a:pt x="223288" y="223262"/>
                    </a:moveTo>
                    <a:lnTo>
                      <a:pt x="180035" y="251959"/>
                    </a:lnTo>
                    <a:lnTo>
                      <a:pt x="130779" y="261524"/>
                    </a:lnTo>
                    <a:lnTo>
                      <a:pt x="81522" y="251959"/>
                    </a:lnTo>
                    <a:lnTo>
                      <a:pt x="38261" y="223262"/>
                    </a:lnTo>
                    <a:lnTo>
                      <a:pt x="9561" y="180013"/>
                    </a:lnTo>
                    <a:lnTo>
                      <a:pt x="0" y="130757"/>
                    </a:lnTo>
                    <a:lnTo>
                      <a:pt x="9569" y="81504"/>
                    </a:lnTo>
                    <a:lnTo>
                      <a:pt x="38261" y="38261"/>
                    </a:lnTo>
                    <a:lnTo>
                      <a:pt x="81518" y="9565"/>
                    </a:lnTo>
                    <a:lnTo>
                      <a:pt x="130770" y="0"/>
                    </a:lnTo>
                    <a:lnTo>
                      <a:pt x="180024" y="9565"/>
                    </a:lnTo>
                    <a:lnTo>
                      <a:pt x="223288" y="38261"/>
                    </a:lnTo>
                    <a:lnTo>
                      <a:pt x="251970" y="81504"/>
                    </a:lnTo>
                    <a:lnTo>
                      <a:pt x="261531" y="130757"/>
                    </a:lnTo>
                    <a:lnTo>
                      <a:pt x="251970" y="180013"/>
                    </a:lnTo>
                    <a:lnTo>
                      <a:pt x="223288" y="223262"/>
                    </a:lnTo>
                    <a:close/>
                  </a:path>
                </a:pathLst>
              </a:custGeom>
              <a:ln w="3175">
                <a:solidFill>
                  <a:srgbClr val="9B9B9B"/>
                </a:solidFill>
              </a:ln>
            </p:spPr>
            <p:txBody>
              <a:bodyPr wrap="square" lIns="0" tIns="0" rIns="0" bIns="0" rtlCol="0"/>
              <a:lstStyle/>
              <a:p>
                <a:endParaRPr/>
              </a:p>
            </p:txBody>
          </p:sp>
          <p:sp>
            <p:nvSpPr>
              <p:cNvPr id="29" name="object 459"/>
              <p:cNvSpPr/>
              <p:nvPr/>
            </p:nvSpPr>
            <p:spPr>
              <a:xfrm>
                <a:off x="1636504" y="1281377"/>
                <a:ext cx="33020" cy="156210"/>
              </a:xfrm>
              <a:custGeom>
                <a:avLst/>
                <a:gdLst/>
                <a:ahLst/>
                <a:cxnLst/>
                <a:rect l="l" t="t" r="r" b="b"/>
                <a:pathLst>
                  <a:path w="33019" h="156209">
                    <a:moveTo>
                      <a:pt x="32634" y="0"/>
                    </a:moveTo>
                    <a:lnTo>
                      <a:pt x="30908" y="0"/>
                    </a:lnTo>
                    <a:lnTo>
                      <a:pt x="25290" y="4586"/>
                    </a:lnTo>
                    <a:lnTo>
                      <a:pt x="644" y="41728"/>
                    </a:lnTo>
                    <a:lnTo>
                      <a:pt x="0" y="45046"/>
                    </a:lnTo>
                    <a:lnTo>
                      <a:pt x="11641" y="45046"/>
                    </a:lnTo>
                    <a:lnTo>
                      <a:pt x="11641" y="142890"/>
                    </a:lnTo>
                    <a:lnTo>
                      <a:pt x="20284" y="155917"/>
                    </a:lnTo>
                    <a:lnTo>
                      <a:pt x="32634" y="155917"/>
                    </a:lnTo>
                    <a:lnTo>
                      <a:pt x="32634" y="0"/>
                    </a:lnTo>
                    <a:close/>
                  </a:path>
                </a:pathLst>
              </a:custGeom>
              <a:solidFill>
                <a:srgbClr val="FFFFFF"/>
              </a:solidFill>
            </p:spPr>
            <p:txBody>
              <a:bodyPr wrap="square" lIns="0" tIns="0" rIns="0" bIns="0" rtlCol="0"/>
              <a:lstStyle/>
              <a:p>
                <a:endParaRPr/>
              </a:p>
            </p:txBody>
          </p:sp>
          <p:sp>
            <p:nvSpPr>
              <p:cNvPr id="30" name="object 460"/>
              <p:cNvSpPr/>
              <p:nvPr/>
            </p:nvSpPr>
            <p:spPr>
              <a:xfrm>
                <a:off x="1714438" y="1280723"/>
                <a:ext cx="108585" cy="161290"/>
              </a:xfrm>
              <a:custGeom>
                <a:avLst/>
                <a:gdLst/>
                <a:ahLst/>
                <a:cxnLst/>
                <a:rect l="l" t="t" r="r" b="b"/>
                <a:pathLst>
                  <a:path w="108585" h="161290">
                    <a:moveTo>
                      <a:pt x="53559" y="0"/>
                    </a:moveTo>
                    <a:lnTo>
                      <a:pt x="14620" y="20054"/>
                    </a:lnTo>
                    <a:lnTo>
                      <a:pt x="1687" y="56659"/>
                    </a:lnTo>
                    <a:lnTo>
                      <a:pt x="0" y="82219"/>
                    </a:lnTo>
                    <a:lnTo>
                      <a:pt x="685" y="97799"/>
                    </a:lnTo>
                    <a:lnTo>
                      <a:pt x="11433" y="136359"/>
                    </a:lnTo>
                    <a:lnTo>
                      <a:pt x="53419" y="160858"/>
                    </a:lnTo>
                    <a:lnTo>
                      <a:pt x="67969" y="158982"/>
                    </a:lnTo>
                    <a:lnTo>
                      <a:pt x="80324" y="153355"/>
                    </a:lnTo>
                    <a:lnTo>
                      <a:pt x="90488" y="143981"/>
                    </a:lnTo>
                    <a:lnTo>
                      <a:pt x="91130" y="142925"/>
                    </a:lnTo>
                    <a:lnTo>
                      <a:pt x="53305" y="142925"/>
                    </a:lnTo>
                    <a:lnTo>
                      <a:pt x="44504" y="141533"/>
                    </a:lnTo>
                    <a:lnTo>
                      <a:pt x="22582" y="103809"/>
                    </a:lnTo>
                    <a:lnTo>
                      <a:pt x="21314" y="82219"/>
                    </a:lnTo>
                    <a:lnTo>
                      <a:pt x="21812" y="67280"/>
                    </a:lnTo>
                    <a:lnTo>
                      <a:pt x="33934" y="26897"/>
                    </a:lnTo>
                    <a:lnTo>
                      <a:pt x="54740" y="17703"/>
                    </a:lnTo>
                    <a:lnTo>
                      <a:pt x="92289" y="17703"/>
                    </a:lnTo>
                    <a:lnTo>
                      <a:pt x="89690" y="14064"/>
                    </a:lnTo>
                    <a:lnTo>
                      <a:pt x="79751" y="6246"/>
                    </a:lnTo>
                    <a:lnTo>
                      <a:pt x="67704" y="1560"/>
                    </a:lnTo>
                    <a:lnTo>
                      <a:pt x="53559" y="0"/>
                    </a:lnTo>
                    <a:close/>
                  </a:path>
                  <a:path w="108585" h="161290">
                    <a:moveTo>
                      <a:pt x="92289" y="17703"/>
                    </a:moveTo>
                    <a:lnTo>
                      <a:pt x="54740" y="17703"/>
                    </a:lnTo>
                    <a:lnTo>
                      <a:pt x="63432" y="18782"/>
                    </a:lnTo>
                    <a:lnTo>
                      <a:pt x="70574" y="22015"/>
                    </a:lnTo>
                    <a:lnTo>
                      <a:pt x="86383" y="66068"/>
                    </a:lnTo>
                    <a:lnTo>
                      <a:pt x="86771" y="78066"/>
                    </a:lnTo>
                    <a:lnTo>
                      <a:pt x="86682" y="82219"/>
                    </a:lnTo>
                    <a:lnTo>
                      <a:pt x="81689" y="121105"/>
                    </a:lnTo>
                    <a:lnTo>
                      <a:pt x="53305" y="142925"/>
                    </a:lnTo>
                    <a:lnTo>
                      <a:pt x="91130" y="142925"/>
                    </a:lnTo>
                    <a:lnTo>
                      <a:pt x="105642" y="107240"/>
                    </a:lnTo>
                    <a:lnTo>
                      <a:pt x="108016" y="78066"/>
                    </a:lnTo>
                    <a:lnTo>
                      <a:pt x="107361" y="62128"/>
                    </a:lnTo>
                    <a:lnTo>
                      <a:pt x="105394" y="47975"/>
                    </a:lnTo>
                    <a:lnTo>
                      <a:pt x="102112" y="35606"/>
                    </a:lnTo>
                    <a:lnTo>
                      <a:pt x="97514" y="25019"/>
                    </a:lnTo>
                    <a:lnTo>
                      <a:pt x="92289" y="17703"/>
                    </a:lnTo>
                    <a:close/>
                  </a:path>
                </a:pathLst>
              </a:custGeom>
              <a:solidFill>
                <a:srgbClr val="FFFFFF"/>
              </a:solidFill>
            </p:spPr>
            <p:txBody>
              <a:bodyPr wrap="square" lIns="0" tIns="0" rIns="0" bIns="0" rtlCol="0"/>
              <a:lstStyle/>
              <a:p>
                <a:endParaRPr/>
              </a:p>
            </p:txBody>
          </p:sp>
        </p:grpSp>
        <p:sp>
          <p:nvSpPr>
            <p:cNvPr id="31" name="Right Arrow 30"/>
            <p:cNvSpPr/>
            <p:nvPr/>
          </p:nvSpPr>
          <p:spPr>
            <a:xfrm>
              <a:off x="8077200" y="5638800"/>
              <a:ext cx="914400" cy="609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7315200" y="5029200"/>
              <a:ext cx="2590800" cy="1981200"/>
            </a:xfrm>
            <a:prstGeom prst="mathMultiply">
              <a:avLst/>
            </a:prstGeom>
            <a:solidFill>
              <a:srgbClr val="FF0000">
                <a:alpha val="3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3429000" y="5486400"/>
            <a:ext cx="2971800" cy="646331"/>
          </a:xfrm>
          <a:prstGeom prst="rect">
            <a:avLst/>
          </a:prstGeom>
          <a:noFill/>
        </p:spPr>
        <p:txBody>
          <a:bodyPr wrap="square" rtlCol="0">
            <a:spAutoFit/>
          </a:bodyPr>
          <a:lstStyle/>
          <a:p>
            <a:r>
              <a:rPr lang="en-US" sz="3600" b="1" dirty="0" smtClean="0"/>
              <a:t>Value</a:t>
            </a:r>
            <a:endParaRPr lang="en-US" sz="3600" b="1" dirty="0"/>
          </a:p>
        </p:txBody>
      </p:sp>
      <p:sp>
        <p:nvSpPr>
          <p:cNvPr id="35" name="TextBox 34"/>
          <p:cNvSpPr txBox="1"/>
          <p:nvPr/>
        </p:nvSpPr>
        <p:spPr>
          <a:xfrm>
            <a:off x="12877800" y="7924800"/>
            <a:ext cx="2971800" cy="646331"/>
          </a:xfrm>
          <a:prstGeom prst="rect">
            <a:avLst/>
          </a:prstGeom>
          <a:noFill/>
        </p:spPr>
        <p:txBody>
          <a:bodyPr wrap="square" rtlCol="0">
            <a:spAutoFit/>
          </a:bodyPr>
          <a:lstStyle/>
          <a:p>
            <a:r>
              <a:rPr lang="en-US" sz="3600" b="1" dirty="0" smtClean="0"/>
              <a:t>Volume</a:t>
            </a:r>
            <a:endParaRPr lang="en-US" sz="3600" b="1" dirty="0"/>
          </a:p>
        </p:txBody>
      </p:sp>
      <p:sp>
        <p:nvSpPr>
          <p:cNvPr id="36" name="TextBox 35"/>
          <p:cNvSpPr txBox="1"/>
          <p:nvPr/>
        </p:nvSpPr>
        <p:spPr>
          <a:xfrm>
            <a:off x="8305800" y="7010400"/>
            <a:ext cx="2971800" cy="646331"/>
          </a:xfrm>
          <a:prstGeom prst="rect">
            <a:avLst/>
          </a:prstGeom>
          <a:noFill/>
        </p:spPr>
        <p:txBody>
          <a:bodyPr wrap="square" rtlCol="0">
            <a:spAutoFit/>
          </a:bodyPr>
          <a:lstStyle/>
          <a:p>
            <a:r>
              <a:rPr lang="en-US" sz="3600" b="1" dirty="0" smtClean="0"/>
              <a:t>Veracity</a:t>
            </a:r>
            <a:endParaRPr lang="en-US" sz="3600" b="1" dirty="0"/>
          </a:p>
        </p:txBody>
      </p:sp>
      <p:sp>
        <p:nvSpPr>
          <p:cNvPr id="37" name="TextBox 36"/>
          <p:cNvSpPr txBox="1"/>
          <p:nvPr/>
        </p:nvSpPr>
        <p:spPr>
          <a:xfrm>
            <a:off x="2819400" y="8153400"/>
            <a:ext cx="2971800" cy="646331"/>
          </a:xfrm>
          <a:prstGeom prst="rect">
            <a:avLst/>
          </a:prstGeom>
          <a:noFill/>
        </p:spPr>
        <p:txBody>
          <a:bodyPr wrap="square" rtlCol="0">
            <a:spAutoFit/>
          </a:bodyPr>
          <a:lstStyle/>
          <a:p>
            <a:r>
              <a:rPr lang="en-US" sz="3600" b="1" dirty="0" smtClean="0"/>
              <a:t>Variety</a:t>
            </a:r>
            <a:endParaRPr lang="en-US" sz="3600" b="1" dirty="0"/>
          </a:p>
        </p:txBody>
      </p:sp>
      <p:sp>
        <p:nvSpPr>
          <p:cNvPr id="38" name="TextBox 37"/>
          <p:cNvSpPr txBox="1"/>
          <p:nvPr/>
        </p:nvSpPr>
        <p:spPr>
          <a:xfrm>
            <a:off x="12039600" y="4572000"/>
            <a:ext cx="2971800" cy="646331"/>
          </a:xfrm>
          <a:prstGeom prst="rect">
            <a:avLst/>
          </a:prstGeom>
          <a:noFill/>
        </p:spPr>
        <p:txBody>
          <a:bodyPr wrap="square" rtlCol="0">
            <a:spAutoFit/>
          </a:bodyPr>
          <a:lstStyle/>
          <a:p>
            <a:r>
              <a:rPr lang="en-US" sz="3600" b="1" dirty="0" smtClean="0"/>
              <a:t>Velocity</a:t>
            </a:r>
            <a:endParaRPr lang="en-US" sz="3600" b="1" dirty="0"/>
          </a:p>
        </p:txBody>
      </p:sp>
      <p:pic>
        <p:nvPicPr>
          <p:cNvPr id="40" name="Picture 39"/>
          <p:cNvPicPr>
            <a:picLocks noChangeAspect="1"/>
          </p:cNvPicPr>
          <p:nvPr/>
        </p:nvPicPr>
        <p:blipFill>
          <a:blip r:embed="rId9"/>
          <a:stretch>
            <a:fillRect/>
          </a:stretch>
        </p:blipFill>
        <p:spPr>
          <a:xfrm>
            <a:off x="13716000" y="304800"/>
            <a:ext cx="1270000" cy="952500"/>
          </a:xfrm>
          <a:prstGeom prst="rect">
            <a:avLst/>
          </a:prstGeom>
        </p:spPr>
      </p:pic>
      <p:cxnSp>
        <p:nvCxnSpPr>
          <p:cNvPr id="41" name="Straight Connector 40"/>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43" name="Rectangle 42"/>
          <p:cNvSpPr/>
          <p:nvPr/>
        </p:nvSpPr>
        <p:spPr>
          <a:xfrm>
            <a:off x="1371600" y="92164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3" name="Rectangle 2"/>
          <p:cNvSpPr/>
          <p:nvPr/>
        </p:nvSpPr>
        <p:spPr>
          <a:xfrm>
            <a:off x="3429000" y="8839200"/>
            <a:ext cx="4354726" cy="400110"/>
          </a:xfrm>
          <a:prstGeom prst="rect">
            <a:avLst/>
          </a:prstGeom>
        </p:spPr>
        <p:txBody>
          <a:bodyPr wrap="none">
            <a:spAutoFit/>
          </a:bodyPr>
          <a:lstStyle/>
          <a:p>
            <a:pPr marL="1953895">
              <a:lnSpc>
                <a:spcPct val="100000"/>
              </a:lnSpc>
              <a:spcBef>
                <a:spcPts val="90"/>
              </a:spcBef>
            </a:pPr>
            <a:r>
              <a:rPr lang="en-US" sz="2000" b="1" spc="-15" dirty="0">
                <a:latin typeface="Times New Roman"/>
                <a:cs typeface="Times New Roman"/>
              </a:rPr>
              <a:t>Figure </a:t>
            </a:r>
            <a:r>
              <a:rPr lang="en-US" sz="2000" b="1" spc="-25" dirty="0" smtClean="0">
                <a:latin typeface="Times New Roman"/>
                <a:cs typeface="Times New Roman"/>
              </a:rPr>
              <a:t>1.12-15 </a:t>
            </a:r>
            <a:r>
              <a:rPr lang="en-US" sz="2000" spc="-10" dirty="0">
                <a:latin typeface="Times New Roman"/>
                <a:cs typeface="Times New Roman"/>
              </a:rPr>
              <a:t>The Five </a:t>
            </a:r>
            <a:r>
              <a:rPr lang="en-US" sz="2000" spc="-10" dirty="0" err="1">
                <a:latin typeface="Times New Roman"/>
                <a:cs typeface="Times New Roman"/>
              </a:rPr>
              <a:t>Vs</a:t>
            </a:r>
            <a:r>
              <a:rPr lang="en-US" sz="2000" spc="-10" dirty="0">
                <a:latin typeface="Times New Roman"/>
                <a:cs typeface="Times New Roman"/>
              </a:rPr>
              <a:t> </a:t>
            </a:r>
            <a:r>
              <a:rPr lang="en-US" sz="2000" spc="-5" dirty="0">
                <a:latin typeface="Times New Roman"/>
                <a:cs typeface="Times New Roman"/>
              </a:rPr>
              <a:t>of </a:t>
            </a:r>
            <a:r>
              <a:rPr lang="en-US" sz="2000" spc="-10" dirty="0">
                <a:latin typeface="Times New Roman"/>
                <a:cs typeface="Times New Roman"/>
              </a:rPr>
              <a:t>Big</a:t>
            </a:r>
            <a:r>
              <a:rPr lang="en-US" sz="2000" spc="60" dirty="0">
                <a:latin typeface="Times New Roman"/>
                <a:cs typeface="Times New Roman"/>
              </a:rPr>
              <a:t> </a:t>
            </a:r>
            <a:r>
              <a:rPr lang="en-US" sz="2000" spc="-10" dirty="0">
                <a:latin typeface="Times New Roman"/>
                <a:cs typeface="Times New Roman"/>
              </a:rPr>
              <a:t>Data.</a:t>
            </a:r>
            <a:endParaRPr lang="en-US" sz="2000" dirty="0">
              <a:latin typeface="Times New Roman"/>
              <a:cs typeface="Times New Roman"/>
            </a:endParaRPr>
          </a:p>
        </p:txBody>
      </p:sp>
      <p:sp>
        <p:nvSpPr>
          <p:cNvPr id="39" name="Rectangle 38"/>
          <p:cNvSpPr/>
          <p:nvPr/>
        </p:nvSpPr>
        <p:spPr>
          <a:xfrm>
            <a:off x="-1447800" y="6096000"/>
            <a:ext cx="9296400" cy="707886"/>
          </a:xfrm>
          <a:prstGeom prst="rect">
            <a:avLst/>
          </a:prstGeom>
        </p:spPr>
        <p:txBody>
          <a:bodyPr wrap="square">
            <a:spAutoFit/>
          </a:bodyPr>
          <a:lstStyle/>
          <a:p>
            <a:pPr marL="1953895">
              <a:lnSpc>
                <a:spcPct val="100000"/>
              </a:lnSpc>
              <a:spcBef>
                <a:spcPts val="90"/>
              </a:spcBef>
            </a:pPr>
            <a:r>
              <a:rPr lang="en-US" sz="2000" b="1" spc="-15" dirty="0">
                <a:latin typeface="Times New Roman"/>
                <a:cs typeface="Times New Roman"/>
              </a:rPr>
              <a:t>Figure </a:t>
            </a:r>
            <a:r>
              <a:rPr lang="en-US" sz="2000" b="1" spc="-25" dirty="0" smtClean="0">
                <a:latin typeface="Times New Roman"/>
                <a:cs typeface="Times New Roman"/>
              </a:rPr>
              <a:t>1.15 </a:t>
            </a:r>
            <a:r>
              <a:rPr lang="en-US" sz="2000" spc="-10" dirty="0" smtClean="0">
                <a:latin typeface="Times New Roman"/>
                <a:cs typeface="Times New Roman"/>
              </a:rPr>
              <a:t>Data that has high veracity and can be analyzed quickly has more value to a business</a:t>
            </a:r>
            <a:endParaRPr lang="en-US" sz="2000" dirty="0">
              <a:latin typeface="Times New Roman"/>
              <a:cs typeface="Times New Roman"/>
            </a:endParaRPr>
          </a:p>
        </p:txBody>
      </p:sp>
    </p:spTree>
    <p:extLst>
      <p:ext uri="{BB962C8B-B14F-4D97-AF65-F5344CB8AC3E}">
        <p14:creationId xmlns:p14="http://schemas.microsoft.com/office/powerpoint/2010/main" val="14584932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28600" y="228600"/>
            <a:ext cx="13330213" cy="1095596"/>
          </a:xfrm>
          <a:prstGeom prst="rect">
            <a:avLst/>
          </a:prstGeom>
        </p:spPr>
        <p:txBody>
          <a:bodyPr vert="horz" wrap="square" lIns="0" tIns="18200" rIns="0" bIns="0" rtlCol="0">
            <a:spAutoFit/>
          </a:bodyPr>
          <a:lstStyle/>
          <a:p>
            <a:pPr marL="18200">
              <a:spcBef>
                <a:spcPts val="144"/>
              </a:spcBef>
              <a:tabLst>
                <a:tab pos="4563258" algn="l"/>
                <a:tab pos="7402209" algn="l"/>
              </a:tabLst>
            </a:pPr>
            <a:r>
              <a:rPr lang="en-US" spc="-6" dirty="0" smtClean="0">
                <a:solidFill>
                  <a:srgbClr val="17375E"/>
                </a:solidFill>
              </a:rPr>
              <a:t>Student Final </a:t>
            </a:r>
            <a:r>
              <a:rPr spc="-6" dirty="0" smtClean="0">
                <a:solidFill>
                  <a:srgbClr val="17375E"/>
                </a:solidFill>
              </a:rPr>
              <a:t>P</a:t>
            </a:r>
            <a:r>
              <a:rPr dirty="0" smtClean="0">
                <a:solidFill>
                  <a:srgbClr val="17375E"/>
                </a:solidFill>
              </a:rPr>
              <a:t>roj</a:t>
            </a:r>
            <a:r>
              <a:rPr spc="-6" dirty="0" smtClean="0">
                <a:solidFill>
                  <a:srgbClr val="17375E"/>
                </a:solidFill>
              </a:rPr>
              <a:t>ec</a:t>
            </a:r>
            <a:r>
              <a:rPr dirty="0" smtClean="0">
                <a:solidFill>
                  <a:srgbClr val="17375E"/>
                </a:solidFill>
              </a:rPr>
              <a:t>t</a:t>
            </a:r>
            <a:r>
              <a:rPr lang="en-US" dirty="0" smtClean="0">
                <a:solidFill>
                  <a:srgbClr val="17375E"/>
                </a:solidFill>
              </a:rPr>
              <a:t> Format</a:t>
            </a:r>
            <a:r>
              <a:rPr lang="en-US" dirty="0">
                <a:solidFill>
                  <a:srgbClr val="17375E"/>
                </a:solidFill>
              </a:rPr>
              <a:t> </a:t>
            </a:r>
            <a:r>
              <a:rPr dirty="0" smtClean="0">
                <a:solidFill>
                  <a:srgbClr val="17375E"/>
                </a:solidFill>
              </a:rPr>
              <a:t>(</a:t>
            </a:r>
            <a:r>
              <a:rPr lang="en-US" spc="-6" dirty="0">
                <a:solidFill>
                  <a:srgbClr val="17375E"/>
                </a:solidFill>
              </a:rPr>
              <a:t>5</a:t>
            </a:r>
            <a:r>
              <a:rPr spc="-6" dirty="0">
                <a:solidFill>
                  <a:srgbClr val="17375E"/>
                </a:solidFill>
              </a:rPr>
              <a:t>0%</a:t>
            </a:r>
            <a:r>
              <a:rPr dirty="0">
                <a:solidFill>
                  <a:srgbClr val="17375E"/>
                </a:solidFill>
              </a:rPr>
              <a:t>)</a:t>
            </a:r>
          </a:p>
        </p:txBody>
      </p:sp>
      <p:sp>
        <p:nvSpPr>
          <p:cNvPr id="12" name="object 12"/>
          <p:cNvSpPr txBox="1"/>
          <p:nvPr/>
        </p:nvSpPr>
        <p:spPr>
          <a:xfrm>
            <a:off x="706587" y="1447800"/>
            <a:ext cx="14249398" cy="8458200"/>
          </a:xfrm>
          <a:prstGeom prst="rect">
            <a:avLst/>
          </a:prstGeom>
        </p:spPr>
        <p:txBody>
          <a:bodyPr vert="horz" wrap="square" lIns="0" tIns="105547" rIns="0" bIns="0" rtlCol="0">
            <a:normAutofit fontScale="92500" lnSpcReduction="20000"/>
          </a:bodyPr>
          <a:lstStyle/>
          <a:p>
            <a:pPr marL="18192">
              <a:spcBef>
                <a:spcPts val="831"/>
              </a:spcBef>
              <a:tabLst>
                <a:tab pos="508645" algn="l"/>
                <a:tab pos="509551" algn="l"/>
              </a:tabLst>
            </a:pPr>
            <a:r>
              <a:rPr lang="en-US" sz="3200" dirty="0" smtClean="0">
                <a:solidFill>
                  <a:srgbClr val="17375E"/>
                </a:solidFill>
                <a:cs typeface="Tahoma"/>
              </a:rPr>
              <a:t>Research Proposal (Due: 9/28)</a:t>
            </a:r>
          </a:p>
          <a:p>
            <a:pPr marL="509551" indent="-491359">
              <a:spcBef>
                <a:spcPts val="831"/>
              </a:spcBef>
              <a:buFont typeface="Times New Roman"/>
              <a:buChar char="▪"/>
              <a:tabLst>
                <a:tab pos="508645" algn="l"/>
                <a:tab pos="509551" algn="l"/>
              </a:tabLst>
            </a:pPr>
            <a:r>
              <a:rPr lang="en-US" sz="3200" b="1" dirty="0" smtClean="0">
                <a:solidFill>
                  <a:srgbClr val="17375E"/>
                </a:solidFill>
                <a:cs typeface="Tahoma"/>
              </a:rPr>
              <a:t>Overview, and Motivation</a:t>
            </a:r>
            <a:r>
              <a:rPr lang="en-US" sz="3200" dirty="0">
                <a:solidFill>
                  <a:srgbClr val="17375E"/>
                </a:solidFill>
                <a:cs typeface="Tahoma"/>
              </a:rPr>
              <a:t>: Provide an overview of the project goals and the motivation for it. Consider that this will be read by people who did not see your project proposal.</a:t>
            </a:r>
          </a:p>
          <a:p>
            <a:pPr marL="509551" indent="-491359">
              <a:spcBef>
                <a:spcPts val="831"/>
              </a:spcBef>
              <a:buFont typeface="Times New Roman"/>
              <a:buChar char="▪"/>
              <a:tabLst>
                <a:tab pos="508645" algn="l"/>
                <a:tab pos="509551" algn="l"/>
              </a:tabLst>
            </a:pPr>
            <a:r>
              <a:rPr lang="en-US" sz="3200" b="1" dirty="0">
                <a:solidFill>
                  <a:srgbClr val="17375E"/>
                </a:solidFill>
                <a:cs typeface="Tahoma"/>
              </a:rPr>
              <a:t>Related </a:t>
            </a:r>
            <a:r>
              <a:rPr lang="en-US" sz="3200" b="1" dirty="0" smtClean="0">
                <a:solidFill>
                  <a:srgbClr val="17375E"/>
                </a:solidFill>
                <a:cs typeface="Tahoma"/>
              </a:rPr>
              <a:t>Work and Audience</a:t>
            </a:r>
            <a:r>
              <a:rPr lang="en-US" sz="3200" dirty="0" smtClean="0">
                <a:solidFill>
                  <a:srgbClr val="17375E"/>
                </a:solidFill>
                <a:cs typeface="Tahoma"/>
              </a:rPr>
              <a:t>: </a:t>
            </a:r>
            <a:r>
              <a:rPr lang="en-US" sz="3200" dirty="0">
                <a:solidFill>
                  <a:srgbClr val="17375E"/>
                </a:solidFill>
                <a:cs typeface="Tahoma"/>
              </a:rPr>
              <a:t>Anything that inspired you, such as a paper, a web site, or something we discussed in class</a:t>
            </a:r>
            <a:r>
              <a:rPr lang="en-US" sz="3200" dirty="0" smtClean="0">
                <a:solidFill>
                  <a:srgbClr val="17375E"/>
                </a:solidFill>
                <a:cs typeface="Tahoma"/>
              </a:rPr>
              <a:t>. Who is your audience. Who will you show your results?</a:t>
            </a:r>
            <a:endParaRPr lang="en-US" sz="3200" dirty="0">
              <a:solidFill>
                <a:srgbClr val="17375E"/>
              </a:solidFill>
              <a:cs typeface="Tahoma"/>
            </a:endParaRPr>
          </a:p>
          <a:p>
            <a:pPr marL="509551" indent="-491359">
              <a:spcBef>
                <a:spcPts val="831"/>
              </a:spcBef>
              <a:buFont typeface="Times New Roman"/>
              <a:buChar char="▪"/>
              <a:tabLst>
                <a:tab pos="508645" algn="l"/>
                <a:tab pos="509551" algn="l"/>
              </a:tabLst>
            </a:pPr>
            <a:r>
              <a:rPr lang="en-US" sz="3200" b="1" dirty="0">
                <a:solidFill>
                  <a:srgbClr val="17375E"/>
                </a:solidFill>
                <a:cs typeface="Tahoma"/>
              </a:rPr>
              <a:t>Initial Questions</a:t>
            </a:r>
            <a:r>
              <a:rPr lang="en-US" sz="3200" dirty="0">
                <a:solidFill>
                  <a:srgbClr val="17375E"/>
                </a:solidFill>
                <a:cs typeface="Tahoma"/>
              </a:rPr>
              <a:t>: What questions are you trying to answer? How did these questions evolve over the course of the project? What new questions did you consider in the course of your </a:t>
            </a:r>
            <a:r>
              <a:rPr lang="en-US" sz="3200" dirty="0" smtClean="0">
                <a:solidFill>
                  <a:srgbClr val="17375E"/>
                </a:solidFill>
                <a:cs typeface="Tahoma"/>
              </a:rPr>
              <a:t>analysis? </a:t>
            </a:r>
            <a:endParaRPr lang="en-US" sz="3200" dirty="0">
              <a:solidFill>
                <a:srgbClr val="17375E"/>
              </a:solidFill>
              <a:cs typeface="Tahoma"/>
            </a:endParaRPr>
          </a:p>
          <a:p>
            <a:pPr marL="509551" indent="-491359">
              <a:spcBef>
                <a:spcPts val="831"/>
              </a:spcBef>
              <a:buFont typeface="Times New Roman"/>
              <a:buChar char="▪"/>
              <a:tabLst>
                <a:tab pos="508645" algn="l"/>
                <a:tab pos="509551" algn="l"/>
              </a:tabLst>
            </a:pPr>
            <a:r>
              <a:rPr lang="en-US" sz="3200" b="1" dirty="0" smtClean="0">
                <a:solidFill>
                  <a:srgbClr val="17375E"/>
                </a:solidFill>
                <a:cs typeface="Tahoma"/>
              </a:rPr>
              <a:t>Data</a:t>
            </a:r>
            <a:r>
              <a:rPr lang="en-US" sz="3200" dirty="0">
                <a:solidFill>
                  <a:srgbClr val="17375E"/>
                </a:solidFill>
                <a:cs typeface="Tahoma"/>
              </a:rPr>
              <a:t>: Source, scraping method, cleanup, storage, etc.</a:t>
            </a:r>
          </a:p>
          <a:p>
            <a:pPr marL="18192">
              <a:spcBef>
                <a:spcPts val="831"/>
              </a:spcBef>
              <a:tabLst>
                <a:tab pos="508645" algn="l"/>
                <a:tab pos="509551" algn="l"/>
              </a:tabLst>
            </a:pPr>
            <a:r>
              <a:rPr lang="en-US" sz="3200" dirty="0" smtClean="0">
                <a:solidFill>
                  <a:srgbClr val="17375E"/>
                </a:solidFill>
                <a:cs typeface="Tahoma"/>
              </a:rPr>
              <a:t>Final Paper (also includes Abstract, Overview, Motivation, Related Work, Initial Questions and Data from the Research Proposal):</a:t>
            </a:r>
          </a:p>
          <a:p>
            <a:pPr marL="509551" indent="-491359">
              <a:spcBef>
                <a:spcPts val="831"/>
              </a:spcBef>
              <a:buFont typeface="Times New Roman"/>
              <a:buChar char="▪"/>
              <a:tabLst>
                <a:tab pos="508645" algn="l"/>
                <a:tab pos="509551" algn="l"/>
              </a:tabLst>
            </a:pPr>
            <a:r>
              <a:rPr lang="en-US" sz="3200" b="1" dirty="0" smtClean="0">
                <a:solidFill>
                  <a:srgbClr val="17375E"/>
                </a:solidFill>
                <a:cs typeface="Tahoma"/>
              </a:rPr>
              <a:t>Exploratory </a:t>
            </a:r>
            <a:r>
              <a:rPr lang="en-US" sz="3200" b="1" dirty="0">
                <a:solidFill>
                  <a:srgbClr val="17375E"/>
                </a:solidFill>
                <a:cs typeface="Tahoma"/>
              </a:rPr>
              <a:t>Data Analysis</a:t>
            </a:r>
            <a:r>
              <a:rPr lang="en-US" sz="3200" dirty="0">
                <a:solidFill>
                  <a:srgbClr val="17375E"/>
                </a:solidFill>
                <a:cs typeface="Tahoma"/>
              </a:rPr>
              <a:t>: What visualizations did you use to look at your data in different ways? What are the different statistical methods you considered? Justify the decisions you made, and show any major changes to your ideas. How did you reach these conclusions?</a:t>
            </a:r>
          </a:p>
          <a:p>
            <a:pPr marL="509551" indent="-491359">
              <a:spcBef>
                <a:spcPts val="831"/>
              </a:spcBef>
              <a:buFont typeface="Times New Roman"/>
              <a:buChar char="▪"/>
              <a:tabLst>
                <a:tab pos="508645" algn="l"/>
                <a:tab pos="509551" algn="l"/>
              </a:tabLst>
            </a:pPr>
            <a:r>
              <a:rPr lang="en-US" sz="3200" b="1" dirty="0">
                <a:solidFill>
                  <a:srgbClr val="17375E"/>
                </a:solidFill>
                <a:cs typeface="Tahoma"/>
              </a:rPr>
              <a:t>Final Analysis</a:t>
            </a:r>
            <a:r>
              <a:rPr lang="en-US" sz="3200" dirty="0">
                <a:solidFill>
                  <a:srgbClr val="17375E"/>
                </a:solidFill>
                <a:cs typeface="Tahoma"/>
              </a:rPr>
              <a:t>: What did you learn about the data? How did you answer the questions? How can you justify your answers?</a:t>
            </a:r>
          </a:p>
          <a:p>
            <a:pPr marL="509551" indent="-491359">
              <a:spcBef>
                <a:spcPts val="831"/>
              </a:spcBef>
              <a:buFont typeface="Times New Roman"/>
              <a:buChar char="▪"/>
              <a:tabLst>
                <a:tab pos="508645" algn="l"/>
                <a:tab pos="509551" algn="l"/>
              </a:tabLst>
            </a:pPr>
            <a:r>
              <a:rPr lang="en-US" sz="3200" b="1" dirty="0">
                <a:solidFill>
                  <a:srgbClr val="17375E"/>
                </a:solidFill>
                <a:cs typeface="Tahoma"/>
              </a:rPr>
              <a:t>Presentation</a:t>
            </a:r>
            <a:r>
              <a:rPr lang="en-US" sz="3200" dirty="0">
                <a:solidFill>
                  <a:srgbClr val="17375E"/>
                </a:solidFill>
                <a:cs typeface="Tahoma"/>
              </a:rPr>
              <a:t>: Present your final results in a compelling and engaging way using text, visualizations, images, and videos on your project web site.</a:t>
            </a: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4233717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endParaRPr lang="en-US" dirty="0"/>
          </a:p>
        </p:txBody>
      </p:sp>
      <p:sp>
        <p:nvSpPr>
          <p:cNvPr id="3" name="Content Placeholder 2"/>
          <p:cNvSpPr>
            <a:spLocks noGrp="1"/>
          </p:cNvSpPr>
          <p:nvPr>
            <p:ph idx="1"/>
          </p:nvPr>
        </p:nvSpPr>
        <p:spPr>
          <a:xfrm>
            <a:off x="777240" y="1600200"/>
            <a:ext cx="13990320" cy="5029199"/>
          </a:xfrm>
        </p:spPr>
        <p:txBody>
          <a:bodyPr>
            <a:normAutofit fontScale="55000" lnSpcReduction="20000"/>
          </a:bodyPr>
          <a:lstStyle/>
          <a:p>
            <a:pPr marL="0" indent="0">
              <a:buNone/>
            </a:pPr>
            <a:r>
              <a:rPr lang="en-US" dirty="0"/>
              <a:t>Structured Data</a:t>
            </a:r>
          </a:p>
          <a:p>
            <a:r>
              <a:rPr lang="en-US" b="1" dirty="0"/>
              <a:t>Structured data conforms to a data model or schema</a:t>
            </a:r>
            <a:r>
              <a:rPr lang="en-US" dirty="0"/>
              <a:t> and is often stored in tabular form. </a:t>
            </a:r>
            <a:r>
              <a:rPr lang="en-US" dirty="0" smtClean="0"/>
              <a:t>It is </a:t>
            </a:r>
            <a:r>
              <a:rPr lang="en-US" dirty="0"/>
              <a:t>used to capture relationships between different entities and is therefore most </a:t>
            </a:r>
            <a:r>
              <a:rPr lang="en-US" dirty="0" smtClean="0"/>
              <a:t>often stored </a:t>
            </a:r>
            <a:r>
              <a:rPr lang="en-US" dirty="0"/>
              <a:t>in a relational database</a:t>
            </a:r>
            <a:r>
              <a:rPr lang="en-US" dirty="0" smtClean="0"/>
              <a:t>.</a:t>
            </a:r>
          </a:p>
          <a:p>
            <a:pPr marL="0" indent="0">
              <a:buNone/>
            </a:pPr>
            <a:r>
              <a:rPr lang="en-US" dirty="0"/>
              <a:t>Semi-structured Data</a:t>
            </a:r>
          </a:p>
          <a:p>
            <a:r>
              <a:rPr lang="en-US" dirty="0"/>
              <a:t>Semi-structured data has a </a:t>
            </a:r>
            <a:r>
              <a:rPr lang="en-US" b="1" dirty="0"/>
              <a:t>defined level of structure and consistency, but is not </a:t>
            </a:r>
            <a:r>
              <a:rPr lang="en-US" b="1" dirty="0" smtClean="0"/>
              <a:t>relational in </a:t>
            </a:r>
            <a:r>
              <a:rPr lang="en-US" b="1" dirty="0"/>
              <a:t>nature</a:t>
            </a:r>
            <a:r>
              <a:rPr lang="en-US" dirty="0"/>
              <a:t>. Instead, semi-structured data is hierarchical or graph-based</a:t>
            </a:r>
            <a:r>
              <a:rPr lang="en-US" dirty="0" smtClean="0"/>
              <a:t>.</a:t>
            </a:r>
          </a:p>
          <a:p>
            <a:pPr marL="0" indent="0">
              <a:buNone/>
            </a:pPr>
            <a:r>
              <a:rPr lang="en-US" dirty="0"/>
              <a:t>Unstructured Data</a:t>
            </a:r>
          </a:p>
          <a:p>
            <a:r>
              <a:rPr lang="en-US" dirty="0"/>
              <a:t>Data that does not conform to a data model or data schema is known as unstructured </a:t>
            </a:r>
            <a:r>
              <a:rPr lang="en-US" dirty="0" smtClean="0"/>
              <a:t>data.</a:t>
            </a:r>
          </a:p>
          <a:p>
            <a:pPr marL="0" indent="0">
              <a:buNone/>
            </a:pPr>
            <a:r>
              <a:rPr lang="en-US" dirty="0"/>
              <a:t>Metadata </a:t>
            </a:r>
            <a:endParaRPr lang="en-US" dirty="0" smtClean="0"/>
          </a:p>
          <a:p>
            <a:r>
              <a:rPr lang="en-US" dirty="0" smtClean="0"/>
              <a:t>provides </a:t>
            </a:r>
            <a:r>
              <a:rPr lang="en-US" dirty="0"/>
              <a:t>information about a dataset’s characteristics and structure.</a:t>
            </a: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2" name="Picture 11"/>
          <p:cNvPicPr>
            <a:picLocks noChangeAspect="1"/>
          </p:cNvPicPr>
          <p:nvPr/>
        </p:nvPicPr>
        <p:blipFill rotWithShape="1">
          <a:blip r:embed="rId3"/>
          <a:srcRect l="29901" t="69411" r="41667" b="5753"/>
          <a:stretch/>
        </p:blipFill>
        <p:spPr>
          <a:xfrm>
            <a:off x="5181600" y="6324600"/>
            <a:ext cx="4419600" cy="2413000"/>
          </a:xfrm>
          <a:prstGeom prst="rect">
            <a:avLst/>
          </a:prstGeom>
        </p:spPr>
      </p:pic>
      <p:pic>
        <p:nvPicPr>
          <p:cNvPr id="9" name="Picture 8"/>
          <p:cNvPicPr>
            <a:picLocks noChangeAspect="1"/>
          </p:cNvPicPr>
          <p:nvPr/>
        </p:nvPicPr>
        <p:blipFill rotWithShape="1">
          <a:blip r:embed="rId3"/>
          <a:srcRect l="30228" t="22876" r="44281" b="52811"/>
          <a:stretch/>
        </p:blipFill>
        <p:spPr>
          <a:xfrm>
            <a:off x="1219200" y="6477000"/>
            <a:ext cx="3810000" cy="2271346"/>
          </a:xfrm>
          <a:prstGeom prst="rect">
            <a:avLst/>
          </a:prstGeom>
        </p:spPr>
      </p:pic>
      <p:pic>
        <p:nvPicPr>
          <p:cNvPr id="11" name="Picture 10"/>
          <p:cNvPicPr>
            <a:picLocks noChangeAspect="1"/>
          </p:cNvPicPr>
          <p:nvPr/>
        </p:nvPicPr>
        <p:blipFill rotWithShape="1">
          <a:blip r:embed="rId3"/>
          <a:srcRect l="28268" t="49282" r="42483" b="31895"/>
          <a:stretch/>
        </p:blipFill>
        <p:spPr>
          <a:xfrm>
            <a:off x="9829800" y="6629400"/>
            <a:ext cx="4343400" cy="1747066"/>
          </a:xfrm>
          <a:prstGeom prst="rect">
            <a:avLst/>
          </a:prstGeom>
        </p:spPr>
      </p:pic>
      <p:pic>
        <p:nvPicPr>
          <p:cNvPr id="13" name="Picture 12"/>
          <p:cNvPicPr>
            <a:picLocks noChangeAspect="1"/>
          </p:cNvPicPr>
          <p:nvPr/>
        </p:nvPicPr>
        <p:blipFill>
          <a:blip r:embed="rId4"/>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6" name="Rectangle 15"/>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8" name="Rectangle 7"/>
          <p:cNvSpPr/>
          <p:nvPr/>
        </p:nvSpPr>
        <p:spPr>
          <a:xfrm>
            <a:off x="685800" y="8763000"/>
            <a:ext cx="15544800" cy="321028"/>
          </a:xfrm>
          <a:prstGeom prst="rect">
            <a:avLst/>
          </a:prstGeom>
        </p:spPr>
        <p:txBody>
          <a:bodyPr wrap="square">
            <a:spAutoFit/>
          </a:bodyPr>
          <a:lstStyle/>
          <a:p>
            <a:pPr marL="815340" marR="5080" indent="-803275">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1.17 </a:t>
            </a:r>
            <a:r>
              <a:rPr lang="en-US" sz="2000" spc="-10" dirty="0">
                <a:latin typeface="Times New Roman"/>
                <a:cs typeface="Times New Roman"/>
              </a:rPr>
              <a:t>Examples </a:t>
            </a:r>
            <a:r>
              <a:rPr lang="en-US" sz="2000" spc="-5" dirty="0">
                <a:latin typeface="Times New Roman"/>
                <a:cs typeface="Times New Roman"/>
              </a:rPr>
              <a:t>of </a:t>
            </a:r>
            <a:r>
              <a:rPr lang="en-US" sz="2000" spc="-10" dirty="0">
                <a:latin typeface="Times New Roman"/>
                <a:cs typeface="Times New Roman"/>
              </a:rPr>
              <a:t>machine-generated data include web logs, sensor data,  telemetry data, smart meter data and appliance usage</a:t>
            </a:r>
            <a:r>
              <a:rPr lang="en-US" sz="2000" spc="130" dirty="0">
                <a:latin typeface="Times New Roman"/>
                <a:cs typeface="Times New Roman"/>
              </a:rPr>
              <a:t> </a:t>
            </a:r>
            <a:r>
              <a:rPr lang="en-US" sz="2000" spc="-10" dirty="0">
                <a:latin typeface="Times New Roman"/>
                <a:cs typeface="Times New Roman"/>
              </a:rPr>
              <a:t>data.</a:t>
            </a:r>
            <a:endParaRPr lang="en-US" sz="2000" dirty="0">
              <a:latin typeface="Times New Roman"/>
              <a:cs typeface="Times New Roman"/>
            </a:endParaRPr>
          </a:p>
        </p:txBody>
      </p:sp>
      <p:sp>
        <p:nvSpPr>
          <p:cNvPr id="18" name="object 2"/>
          <p:cNvSpPr/>
          <p:nvPr/>
        </p:nvSpPr>
        <p:spPr>
          <a:xfrm>
            <a:off x="11353800" y="5257800"/>
            <a:ext cx="3034855" cy="914400"/>
          </a:xfrm>
          <a:prstGeom prst="rect">
            <a:avLst/>
          </a:prstGeom>
          <a:blipFill>
            <a:blip r:embed="rId5" cstate="print"/>
            <a:srcRect/>
            <a:stretch>
              <a:fillRect t="1" b="-42036"/>
            </a:stretch>
          </a:blipFill>
        </p:spPr>
        <p:txBody>
          <a:bodyPr wrap="square" lIns="0" tIns="0" rIns="0" bIns="0" rtlCol="0"/>
          <a:lstStyle/>
          <a:p>
            <a:endParaRPr kern="1200"/>
          </a:p>
        </p:txBody>
      </p:sp>
      <p:sp>
        <p:nvSpPr>
          <p:cNvPr id="19" name="object 3"/>
          <p:cNvSpPr/>
          <p:nvPr/>
        </p:nvSpPr>
        <p:spPr>
          <a:xfrm>
            <a:off x="12039600" y="2819400"/>
            <a:ext cx="658161" cy="722555"/>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677745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1371601" y="258428"/>
            <a:ext cx="12296920" cy="2172836"/>
          </a:xfrm>
          <a:prstGeom prst="rect">
            <a:avLst/>
          </a:prstGeom>
        </p:spPr>
        <p:txBody>
          <a:bodyPr vert="horz" wrap="square" lIns="0" tIns="18222" rIns="0" bIns="0" rtlCol="0">
            <a:spAutoFit/>
          </a:bodyPr>
          <a:lstStyle/>
          <a:p>
            <a:pPr marL="97487" marR="7294" indent="-80175">
              <a:spcBef>
                <a:spcPts val="144"/>
              </a:spcBef>
              <a:tabLst>
                <a:tab pos="3907680" algn="l"/>
                <a:tab pos="6076083" algn="l"/>
                <a:tab pos="6154438" algn="l"/>
                <a:tab pos="6884226" algn="l"/>
                <a:tab pos="6963489" algn="l"/>
                <a:tab pos="7534742" algn="l"/>
              </a:tabLst>
            </a:pPr>
            <a:r>
              <a:rPr spc="-6" dirty="0">
                <a:solidFill>
                  <a:srgbClr val="17375E"/>
                </a:solidFill>
              </a:rPr>
              <a:t>Summary:</a:t>
            </a:r>
            <a:r>
              <a:rPr spc="14" dirty="0">
                <a:solidFill>
                  <a:srgbClr val="17375E"/>
                </a:solidFill>
              </a:rPr>
              <a:t> </a:t>
            </a:r>
            <a:r>
              <a:rPr lang="en-US" spc="-6" dirty="0" smtClean="0">
                <a:solidFill>
                  <a:srgbClr val="17375E"/>
                </a:solidFill>
              </a:rPr>
              <a:t>Understanding Big Data</a:t>
            </a:r>
            <a:endParaRPr dirty="0">
              <a:solidFill>
                <a:srgbClr val="17375E"/>
              </a:solidFill>
            </a:endParaRPr>
          </a:p>
        </p:txBody>
      </p:sp>
      <p:sp>
        <p:nvSpPr>
          <p:cNvPr id="12" name="object 12"/>
          <p:cNvSpPr txBox="1"/>
          <p:nvPr/>
        </p:nvSpPr>
        <p:spPr>
          <a:xfrm>
            <a:off x="1143000" y="3733800"/>
            <a:ext cx="12623280" cy="5826883"/>
          </a:xfrm>
          <a:prstGeom prst="rect">
            <a:avLst/>
          </a:prstGeom>
        </p:spPr>
        <p:txBody>
          <a:bodyPr vert="horz" wrap="square" lIns="0" tIns="108420" rIns="0" bIns="0" rtlCol="0">
            <a:spAutoFit/>
          </a:bodyPr>
          <a:lstStyle/>
          <a:p>
            <a:pPr marL="510213" marR="368993" indent="-491990">
              <a:lnSpc>
                <a:spcPct val="101499"/>
              </a:lnSpc>
              <a:spcBef>
                <a:spcPts val="646"/>
              </a:spcBef>
              <a:buFont typeface="Times New Roman"/>
              <a:buChar char="▪"/>
              <a:tabLst>
                <a:tab pos="509304" algn="l"/>
                <a:tab pos="510213" algn="l"/>
              </a:tabLst>
            </a:pPr>
            <a:endParaRPr lang="en-US" sz="3600" spc="-6" dirty="0" smtClean="0">
              <a:solidFill>
                <a:srgbClr val="006600"/>
              </a:solidFill>
              <a:latin typeface="Tahoma"/>
              <a:cs typeface="Tahoma"/>
            </a:endParaRPr>
          </a:p>
          <a:p>
            <a:pPr marL="510213" marR="368993" indent="-491990">
              <a:lnSpc>
                <a:spcPct val="101499"/>
              </a:lnSpc>
              <a:spcBef>
                <a:spcPts val="646"/>
              </a:spcBef>
              <a:buFont typeface="Times New Roman"/>
              <a:buChar char="▪"/>
              <a:tabLst>
                <a:tab pos="509304" algn="l"/>
                <a:tab pos="510213" algn="l"/>
              </a:tabLst>
            </a:pPr>
            <a:endParaRPr lang="en-US" sz="3600" spc="-6" dirty="0">
              <a:solidFill>
                <a:srgbClr val="006600"/>
              </a:solidFill>
              <a:latin typeface="Tahoma"/>
              <a:cs typeface="Tahoma"/>
            </a:endParaRPr>
          </a:p>
          <a:p>
            <a:pPr marL="510213" marR="368993" indent="-491990">
              <a:lnSpc>
                <a:spcPct val="101499"/>
              </a:lnSpc>
              <a:spcBef>
                <a:spcPts val="646"/>
              </a:spcBef>
              <a:buFont typeface="Times New Roman"/>
              <a:buChar char="▪"/>
              <a:tabLst>
                <a:tab pos="509304" algn="l"/>
                <a:tab pos="510213" algn="l"/>
              </a:tabLst>
            </a:pPr>
            <a:r>
              <a:rPr sz="3600" spc="-6" dirty="0" smtClean="0">
                <a:solidFill>
                  <a:srgbClr val="17375E"/>
                </a:solidFill>
                <a:latin typeface="Tahoma"/>
                <a:cs typeface="Tahoma"/>
              </a:rPr>
              <a:t>In </a:t>
            </a:r>
            <a:r>
              <a:rPr sz="3600" spc="-6" dirty="0">
                <a:solidFill>
                  <a:srgbClr val="17375E"/>
                </a:solidFill>
                <a:latin typeface="Tahoma"/>
                <a:cs typeface="Tahoma"/>
              </a:rPr>
              <a:t>this course, you will learn </a:t>
            </a:r>
            <a:r>
              <a:rPr lang="en-US" sz="3600" spc="-6" dirty="0" smtClean="0">
                <a:solidFill>
                  <a:srgbClr val="17375E"/>
                </a:solidFill>
                <a:latin typeface="Tahoma"/>
                <a:cs typeface="Tahoma"/>
              </a:rPr>
              <a:t>four core topics </a:t>
            </a:r>
            <a:r>
              <a:rPr sz="3600" spc="-6" dirty="0" smtClean="0">
                <a:solidFill>
                  <a:srgbClr val="17375E"/>
                </a:solidFill>
                <a:latin typeface="Tahoma"/>
                <a:cs typeface="Tahoma"/>
              </a:rPr>
              <a:t>that </a:t>
            </a:r>
            <a:r>
              <a:rPr sz="3600" spc="-6" dirty="0">
                <a:solidFill>
                  <a:srgbClr val="17375E"/>
                </a:solidFill>
                <a:latin typeface="Tahoma"/>
                <a:cs typeface="Tahoma"/>
              </a:rPr>
              <a:t>have  been associated with </a:t>
            </a:r>
            <a:r>
              <a:rPr lang="en-US" sz="3600" spc="-6" dirty="0" smtClean="0">
                <a:solidFill>
                  <a:srgbClr val="17375E"/>
                </a:solidFill>
                <a:latin typeface="Tahoma"/>
                <a:cs typeface="Tahoma"/>
              </a:rPr>
              <a:t>Data Science</a:t>
            </a:r>
            <a:endParaRPr sz="3600" dirty="0">
              <a:solidFill>
                <a:srgbClr val="17375E"/>
              </a:solidFill>
              <a:latin typeface="Tahoma"/>
              <a:cs typeface="Tahoma"/>
            </a:endParaRPr>
          </a:p>
          <a:p>
            <a:pPr marL="931803" lvl="1" indent="-457200" defTabSz="654978">
              <a:spcBef>
                <a:spcPts val="1091"/>
              </a:spcBef>
              <a:buClr>
                <a:srgbClr val="1F497D">
                  <a:lumMod val="75000"/>
                </a:srgbClr>
              </a:buClr>
              <a:buFont typeface="Wingdings" charset="2"/>
              <a:buChar char="§"/>
              <a:tabLst>
                <a:tab pos="1163498" algn="l"/>
                <a:tab pos="1164407" algn="l"/>
              </a:tabLst>
            </a:pPr>
            <a:r>
              <a:rPr lang="en-US" sz="2800" spc="-6" dirty="0">
                <a:solidFill>
                  <a:srgbClr val="17375E"/>
                </a:solidFill>
                <a:cs typeface="Tahoma"/>
              </a:rPr>
              <a:t>Big Data </a:t>
            </a:r>
            <a:r>
              <a:rPr lang="en-US" sz="2800" spc="-6" dirty="0" smtClean="0">
                <a:solidFill>
                  <a:srgbClr val="17375E"/>
                </a:solidFill>
                <a:cs typeface="Tahoma"/>
              </a:rPr>
              <a:t>Foundations, Big </a:t>
            </a:r>
            <a:r>
              <a:rPr lang="en-US" sz="2800" spc="-6" dirty="0">
                <a:solidFill>
                  <a:srgbClr val="17375E"/>
                </a:solidFill>
                <a:cs typeface="Tahoma"/>
              </a:rPr>
              <a:t>Data and Technology </a:t>
            </a:r>
            <a:r>
              <a:rPr lang="en-US" sz="2800" spc="-6" dirty="0" smtClean="0">
                <a:solidFill>
                  <a:srgbClr val="17375E"/>
                </a:solidFill>
                <a:cs typeface="Tahoma"/>
              </a:rPr>
              <a:t>Concepts, Big </a:t>
            </a:r>
            <a:r>
              <a:rPr lang="en-US" sz="2800" spc="-6" dirty="0">
                <a:solidFill>
                  <a:srgbClr val="17375E"/>
                </a:solidFill>
                <a:cs typeface="Tahoma"/>
              </a:rPr>
              <a:t>Data Analysis and </a:t>
            </a:r>
            <a:r>
              <a:rPr lang="en-US" sz="2800" spc="-6" dirty="0" smtClean="0">
                <a:solidFill>
                  <a:srgbClr val="17375E"/>
                </a:solidFill>
                <a:cs typeface="Tahoma"/>
              </a:rPr>
              <a:t>Science, Advanced </a:t>
            </a:r>
            <a:r>
              <a:rPr lang="en-US" sz="2800" spc="-6" dirty="0">
                <a:solidFill>
                  <a:srgbClr val="17375E"/>
                </a:solidFill>
                <a:cs typeface="Tahoma"/>
              </a:rPr>
              <a:t>Big Data Analysis and Science</a:t>
            </a:r>
            <a:endParaRPr lang="en-US" sz="2800" dirty="0">
              <a:solidFill>
                <a:srgbClr val="17375E"/>
              </a:solidFill>
              <a:cs typeface="Tahoma"/>
            </a:endParaRPr>
          </a:p>
          <a:p>
            <a:pPr marL="510213" marR="1255485" indent="-491990">
              <a:lnSpc>
                <a:spcPct val="101499"/>
              </a:lnSpc>
              <a:spcBef>
                <a:spcPts val="790"/>
              </a:spcBef>
              <a:buFont typeface="Times New Roman"/>
              <a:buChar char="▪"/>
              <a:tabLst>
                <a:tab pos="509304" algn="l"/>
                <a:tab pos="510213" algn="l"/>
              </a:tabLst>
            </a:pPr>
            <a:r>
              <a:rPr lang="en-US" sz="3600" spc="-6" dirty="0" smtClean="0">
                <a:solidFill>
                  <a:srgbClr val="17375E"/>
                </a:solidFill>
                <a:latin typeface="Tahoma"/>
                <a:cs typeface="Tahoma"/>
              </a:rPr>
              <a:t>The definition of Big Data is subjective and really depends of the following:</a:t>
            </a:r>
            <a:endParaRPr sz="3600" dirty="0">
              <a:solidFill>
                <a:srgbClr val="17375E"/>
              </a:solidFill>
              <a:latin typeface="Tahoma"/>
              <a:cs typeface="Tahoma"/>
            </a:endParaRPr>
          </a:p>
          <a:p>
            <a:pPr marL="1084201" lvl="1" indent="-409991">
              <a:spcBef>
                <a:spcPts val="711"/>
              </a:spcBef>
              <a:buChar char="–"/>
              <a:tabLst>
                <a:tab pos="1083291" algn="l"/>
                <a:tab pos="1084201" algn="l"/>
              </a:tabLst>
            </a:pPr>
            <a:r>
              <a:rPr lang="en-US" sz="2900" spc="-6" dirty="0" smtClean="0">
                <a:solidFill>
                  <a:srgbClr val="17375E"/>
                </a:solidFill>
                <a:latin typeface="Tahoma"/>
                <a:cs typeface="Tahoma"/>
              </a:rPr>
              <a:t>Volume, Velocity, Veracity, Variety of data</a:t>
            </a:r>
          </a:p>
          <a:p>
            <a:pPr marL="1084201" lvl="1" indent="-409991">
              <a:spcBef>
                <a:spcPts val="711"/>
              </a:spcBef>
              <a:buChar char="–"/>
              <a:tabLst>
                <a:tab pos="1083291" algn="l"/>
                <a:tab pos="1084201" algn="l"/>
              </a:tabLst>
            </a:pPr>
            <a:r>
              <a:rPr lang="en-US" sz="2900" spc="-6" dirty="0" smtClean="0">
                <a:solidFill>
                  <a:srgbClr val="17375E"/>
                </a:solidFill>
                <a:latin typeface="Tahoma"/>
                <a:cs typeface="Tahoma"/>
              </a:rPr>
              <a:t>Current CPU capacity</a:t>
            </a:r>
            <a:endParaRPr sz="2900" dirty="0">
              <a:solidFill>
                <a:srgbClr val="17375E"/>
              </a:solidFill>
              <a:latin typeface="Tahoma"/>
              <a:cs typeface="Tahoma"/>
            </a:endParaRP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8" name="object 4"/>
          <p:cNvSpPr txBox="1"/>
          <p:nvPr/>
        </p:nvSpPr>
        <p:spPr>
          <a:xfrm>
            <a:off x="600075" y="2057400"/>
            <a:ext cx="12887325" cy="870324"/>
          </a:xfrm>
          <a:prstGeom prst="rect">
            <a:avLst/>
          </a:prstGeom>
        </p:spPr>
        <p:txBody>
          <a:bodyPr vert="horz" wrap="square" lIns="0" tIns="71120" rIns="0" bIns="0" rtlCol="0">
            <a:spAutoFit/>
          </a:bodyPr>
          <a:lstStyle/>
          <a:p>
            <a:pPr marL="12700" marR="5080" indent="946150">
              <a:lnSpc>
                <a:spcPts val="6800"/>
              </a:lnSpc>
              <a:spcBef>
                <a:spcPts val="560"/>
              </a:spcBef>
              <a:tabLst>
                <a:tab pos="1920239" algn="l"/>
              </a:tabLst>
            </a:pPr>
            <a:r>
              <a:rPr lang="en-US" sz="2800" dirty="0" smtClean="0">
                <a:solidFill>
                  <a:srgbClr val="17375E"/>
                </a:solidFill>
                <a:cs typeface="Arial"/>
              </a:rPr>
              <a:t>Data Science: To gain insights through computation, statistics, and visualization</a:t>
            </a:r>
            <a:endParaRPr sz="2800" dirty="0">
              <a:solidFill>
                <a:srgbClr val="17375E"/>
              </a:solidFill>
              <a:cs typeface="Arial"/>
            </a:endParaRPr>
          </a:p>
        </p:txBody>
      </p:sp>
      <p:grpSp>
        <p:nvGrpSpPr>
          <p:cNvPr id="19" name="Group 18"/>
          <p:cNvGrpSpPr/>
          <p:nvPr/>
        </p:nvGrpSpPr>
        <p:grpSpPr>
          <a:xfrm>
            <a:off x="2362200" y="2971800"/>
            <a:ext cx="10363200" cy="2270030"/>
            <a:chOff x="0" y="4797331"/>
            <a:chExt cx="13004798" cy="4102100"/>
          </a:xfrm>
        </p:grpSpPr>
        <p:sp>
          <p:nvSpPr>
            <p:cNvPr id="20" name="object 3"/>
            <p:cNvSpPr/>
            <p:nvPr/>
          </p:nvSpPr>
          <p:spPr>
            <a:xfrm>
              <a:off x="0" y="5372100"/>
              <a:ext cx="3619500" cy="3035300"/>
            </a:xfrm>
            <a:prstGeom prst="rect">
              <a:avLst/>
            </a:prstGeom>
            <a:blipFill>
              <a:blip r:embed="rId3" cstate="print"/>
              <a:stretch>
                <a:fillRect/>
              </a:stretch>
            </a:blipFill>
          </p:spPr>
          <p:txBody>
            <a:bodyPr wrap="square" lIns="0" tIns="0" rIns="0" bIns="0" rtlCol="0"/>
            <a:lstStyle/>
            <a:p>
              <a:endParaRPr/>
            </a:p>
          </p:txBody>
        </p:sp>
        <p:sp>
          <p:nvSpPr>
            <p:cNvPr id="21" name="object 5"/>
            <p:cNvSpPr/>
            <p:nvPr/>
          </p:nvSpPr>
          <p:spPr>
            <a:xfrm>
              <a:off x="3781331" y="4797331"/>
              <a:ext cx="3289300" cy="4102100"/>
            </a:xfrm>
            <a:prstGeom prst="rect">
              <a:avLst/>
            </a:prstGeom>
            <a:blipFill>
              <a:blip r:embed="rId4" cstate="print"/>
              <a:stretch>
                <a:fillRect/>
              </a:stretch>
            </a:blipFill>
          </p:spPr>
          <p:txBody>
            <a:bodyPr wrap="square" lIns="0" tIns="0" rIns="0" bIns="0" rtlCol="0"/>
            <a:lstStyle/>
            <a:p>
              <a:endParaRPr/>
            </a:p>
          </p:txBody>
        </p:sp>
        <p:sp>
          <p:nvSpPr>
            <p:cNvPr id="22" name="object 6"/>
            <p:cNvSpPr/>
            <p:nvPr/>
          </p:nvSpPr>
          <p:spPr>
            <a:xfrm>
              <a:off x="3873500" y="4889500"/>
              <a:ext cx="2997200" cy="3810000"/>
            </a:xfrm>
            <a:prstGeom prst="rect">
              <a:avLst/>
            </a:prstGeom>
            <a:blipFill>
              <a:blip r:embed="rId5" cstate="print"/>
              <a:stretch>
                <a:fillRect/>
              </a:stretch>
            </a:blipFill>
          </p:spPr>
          <p:txBody>
            <a:bodyPr wrap="square" lIns="0" tIns="0" rIns="0" bIns="0" rtlCol="0"/>
            <a:lstStyle/>
            <a:p>
              <a:endParaRPr/>
            </a:p>
          </p:txBody>
        </p:sp>
        <p:sp>
          <p:nvSpPr>
            <p:cNvPr id="23" name="object 7"/>
            <p:cNvSpPr/>
            <p:nvPr/>
          </p:nvSpPr>
          <p:spPr>
            <a:xfrm>
              <a:off x="3873500" y="4889500"/>
              <a:ext cx="2997200" cy="3810000"/>
            </a:xfrm>
            <a:custGeom>
              <a:avLst/>
              <a:gdLst/>
              <a:ahLst/>
              <a:cxnLst/>
              <a:rect l="l" t="t" r="r" b="b"/>
              <a:pathLst>
                <a:path w="2997200" h="3810000">
                  <a:moveTo>
                    <a:pt x="0" y="0"/>
                  </a:moveTo>
                  <a:lnTo>
                    <a:pt x="2997200" y="0"/>
                  </a:lnTo>
                  <a:lnTo>
                    <a:pt x="2997200" y="3810000"/>
                  </a:lnTo>
                  <a:lnTo>
                    <a:pt x="0" y="3810000"/>
                  </a:lnTo>
                  <a:lnTo>
                    <a:pt x="0" y="0"/>
                  </a:lnTo>
                  <a:close/>
                </a:path>
              </a:pathLst>
            </a:custGeom>
            <a:ln w="38100">
              <a:solidFill>
                <a:srgbClr val="797979"/>
              </a:solidFill>
            </a:ln>
          </p:spPr>
          <p:txBody>
            <a:bodyPr wrap="square" lIns="0" tIns="0" rIns="0" bIns="0" rtlCol="0"/>
            <a:lstStyle/>
            <a:p>
              <a:endParaRPr/>
            </a:p>
          </p:txBody>
        </p:sp>
        <p:sp>
          <p:nvSpPr>
            <p:cNvPr id="24" name="object 8"/>
            <p:cNvSpPr/>
            <p:nvPr/>
          </p:nvSpPr>
          <p:spPr>
            <a:xfrm>
              <a:off x="7150100" y="5047933"/>
              <a:ext cx="1546472" cy="1551232"/>
            </a:xfrm>
            <a:prstGeom prst="rect">
              <a:avLst/>
            </a:prstGeom>
            <a:blipFill>
              <a:blip r:embed="rId6" cstate="print"/>
              <a:stretch>
                <a:fillRect/>
              </a:stretch>
            </a:blipFill>
          </p:spPr>
          <p:txBody>
            <a:bodyPr wrap="square" lIns="0" tIns="0" rIns="0" bIns="0" rtlCol="0"/>
            <a:lstStyle/>
            <a:p>
              <a:endParaRPr/>
            </a:p>
          </p:txBody>
        </p:sp>
        <p:sp>
          <p:nvSpPr>
            <p:cNvPr id="25" name="object 9"/>
            <p:cNvSpPr/>
            <p:nvPr/>
          </p:nvSpPr>
          <p:spPr>
            <a:xfrm>
              <a:off x="8642031" y="5047933"/>
              <a:ext cx="1551235" cy="1551232"/>
            </a:xfrm>
            <a:prstGeom prst="rect">
              <a:avLst/>
            </a:prstGeom>
            <a:blipFill>
              <a:blip r:embed="rId7" cstate="print"/>
              <a:stretch>
                <a:fillRect/>
              </a:stretch>
            </a:blipFill>
          </p:spPr>
          <p:txBody>
            <a:bodyPr wrap="square" lIns="0" tIns="0" rIns="0" bIns="0" rtlCol="0"/>
            <a:lstStyle/>
            <a:p>
              <a:endParaRPr/>
            </a:p>
          </p:txBody>
        </p:sp>
        <p:sp>
          <p:nvSpPr>
            <p:cNvPr id="26" name="object 10"/>
            <p:cNvSpPr/>
            <p:nvPr/>
          </p:nvSpPr>
          <p:spPr>
            <a:xfrm>
              <a:off x="7150100" y="6604000"/>
              <a:ext cx="1480317" cy="1482598"/>
            </a:xfrm>
            <a:prstGeom prst="rect">
              <a:avLst/>
            </a:prstGeom>
            <a:blipFill>
              <a:blip r:embed="rId8" cstate="print"/>
              <a:stretch>
                <a:fillRect/>
              </a:stretch>
            </a:blipFill>
          </p:spPr>
          <p:txBody>
            <a:bodyPr wrap="square" lIns="0" tIns="0" rIns="0" bIns="0" rtlCol="0"/>
            <a:lstStyle/>
            <a:p>
              <a:endParaRPr/>
            </a:p>
          </p:txBody>
        </p:sp>
        <p:sp>
          <p:nvSpPr>
            <p:cNvPr id="27" name="object 11"/>
            <p:cNvSpPr/>
            <p:nvPr/>
          </p:nvSpPr>
          <p:spPr>
            <a:xfrm>
              <a:off x="8483600" y="6477774"/>
              <a:ext cx="1735138" cy="1739125"/>
            </a:xfrm>
            <a:prstGeom prst="rect">
              <a:avLst/>
            </a:prstGeom>
            <a:blipFill>
              <a:blip r:embed="rId9" cstate="print"/>
              <a:stretch>
                <a:fillRect/>
              </a:stretch>
            </a:blipFill>
          </p:spPr>
          <p:txBody>
            <a:bodyPr wrap="square" lIns="0" tIns="0" rIns="0" bIns="0" rtlCol="0"/>
            <a:lstStyle/>
            <a:p>
              <a:endParaRPr/>
            </a:p>
          </p:txBody>
        </p:sp>
        <p:sp>
          <p:nvSpPr>
            <p:cNvPr id="28" name="object 12"/>
            <p:cNvSpPr/>
            <p:nvPr/>
          </p:nvSpPr>
          <p:spPr>
            <a:xfrm>
              <a:off x="10156349" y="5635531"/>
              <a:ext cx="2848449" cy="2082799"/>
            </a:xfrm>
            <a:prstGeom prst="rect">
              <a:avLst/>
            </a:prstGeom>
            <a:blipFill>
              <a:blip r:embed="rId10" cstate="print"/>
              <a:stretch>
                <a:fillRect/>
              </a:stretch>
            </a:blipFill>
          </p:spPr>
          <p:txBody>
            <a:bodyPr wrap="square" lIns="0" tIns="0" rIns="0" bIns="0" rtlCol="0"/>
            <a:lstStyle/>
            <a:p>
              <a:endParaRPr/>
            </a:p>
          </p:txBody>
        </p:sp>
        <p:sp>
          <p:nvSpPr>
            <p:cNvPr id="29" name="object 13"/>
            <p:cNvSpPr/>
            <p:nvPr/>
          </p:nvSpPr>
          <p:spPr>
            <a:xfrm>
              <a:off x="10248900" y="5727700"/>
              <a:ext cx="2692400" cy="1790700"/>
            </a:xfrm>
            <a:prstGeom prst="rect">
              <a:avLst/>
            </a:prstGeom>
            <a:blipFill>
              <a:blip r:embed="rId11" cstate="print"/>
              <a:stretch>
                <a:fillRect/>
              </a:stretch>
            </a:blipFill>
          </p:spPr>
          <p:txBody>
            <a:bodyPr wrap="square" lIns="0" tIns="0" rIns="0" bIns="0" rtlCol="0"/>
            <a:lstStyle/>
            <a:p>
              <a:endParaRPr/>
            </a:p>
          </p:txBody>
        </p:sp>
        <p:sp>
          <p:nvSpPr>
            <p:cNvPr id="30" name="object 14"/>
            <p:cNvSpPr/>
            <p:nvPr/>
          </p:nvSpPr>
          <p:spPr>
            <a:xfrm>
              <a:off x="10248900" y="5727700"/>
              <a:ext cx="2692400" cy="1790700"/>
            </a:xfrm>
            <a:custGeom>
              <a:avLst/>
              <a:gdLst/>
              <a:ahLst/>
              <a:cxnLst/>
              <a:rect l="l" t="t" r="r" b="b"/>
              <a:pathLst>
                <a:path w="2692400" h="1790700">
                  <a:moveTo>
                    <a:pt x="0" y="0"/>
                  </a:moveTo>
                  <a:lnTo>
                    <a:pt x="2692400" y="0"/>
                  </a:lnTo>
                  <a:lnTo>
                    <a:pt x="2692400" y="1790700"/>
                  </a:lnTo>
                  <a:lnTo>
                    <a:pt x="0" y="1790700"/>
                  </a:lnTo>
                  <a:lnTo>
                    <a:pt x="0" y="0"/>
                  </a:lnTo>
                  <a:close/>
                </a:path>
              </a:pathLst>
            </a:custGeom>
            <a:ln w="38100">
              <a:solidFill>
                <a:srgbClr val="797979"/>
              </a:solidFill>
            </a:ln>
          </p:spPr>
          <p:txBody>
            <a:bodyPr wrap="square" lIns="0" tIns="0" rIns="0" bIns="0" rtlCol="0"/>
            <a:lstStyle/>
            <a:p>
              <a:endParaRPr/>
            </a:p>
          </p:txBody>
        </p:sp>
      </p:grpSp>
    </p:spTree>
    <p:extLst>
      <p:ext uri="{BB962C8B-B14F-4D97-AF65-F5344CB8AC3E}">
        <p14:creationId xmlns:p14="http://schemas.microsoft.com/office/powerpoint/2010/main" val="3762785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77240" y="693193"/>
            <a:ext cx="13990320" cy="1095618"/>
          </a:xfrm>
          <a:prstGeom prst="rect">
            <a:avLst/>
          </a:prstGeom>
        </p:spPr>
        <p:txBody>
          <a:bodyPr vert="horz" wrap="square" lIns="0" tIns="18222" rIns="0" bIns="0" rtlCol="0">
            <a:spAutoFit/>
          </a:bodyPr>
          <a:lstStyle/>
          <a:p>
            <a:pPr marL="1127934" marR="7294" indent="-1110624">
              <a:spcBef>
                <a:spcPts val="144"/>
              </a:spcBef>
              <a:tabLst>
                <a:tab pos="6434143" algn="l"/>
                <a:tab pos="6548941" algn="l"/>
                <a:tab pos="7357082" algn="l"/>
                <a:tab pos="8772920" algn="l"/>
              </a:tabLst>
            </a:pPr>
            <a:r>
              <a:rPr lang="en-US" spc="-6" dirty="0" smtClean="0">
                <a:solidFill>
                  <a:srgbClr val="17375E"/>
                </a:solidFill>
              </a:rPr>
              <a:t>Case Study</a:t>
            </a:r>
            <a:r>
              <a:rPr dirty="0" smtClean="0">
                <a:solidFill>
                  <a:srgbClr val="17375E"/>
                </a:solidFill>
              </a:rPr>
              <a:t>: </a:t>
            </a:r>
            <a:r>
              <a:rPr lang="en-US" spc="-6" dirty="0" smtClean="0">
                <a:solidFill>
                  <a:srgbClr val="17375E"/>
                </a:solidFill>
              </a:rPr>
              <a:t>Ensure to Insure</a:t>
            </a:r>
            <a:endParaRPr spc="-6" dirty="0">
              <a:solidFill>
                <a:srgbClr val="17375E"/>
              </a:solidFill>
            </a:endParaRPr>
          </a:p>
        </p:txBody>
      </p:sp>
      <p:sp>
        <p:nvSpPr>
          <p:cNvPr id="2" name="Content Placeholder 1"/>
          <p:cNvSpPr>
            <a:spLocks noGrp="1"/>
          </p:cNvSpPr>
          <p:nvPr>
            <p:ph idx="1"/>
          </p:nvPr>
        </p:nvSpPr>
        <p:spPr>
          <a:xfrm>
            <a:off x="777240" y="2346970"/>
            <a:ext cx="13990320" cy="7101830"/>
          </a:xfrm>
        </p:spPr>
        <p:txBody>
          <a:bodyPr>
            <a:normAutofit fontScale="55000" lnSpcReduction="20000"/>
          </a:bodyPr>
          <a:lstStyle/>
          <a:p>
            <a:pPr marL="0" indent="0">
              <a:buNone/>
            </a:pPr>
            <a:r>
              <a:rPr lang="en-US" dirty="0" smtClean="0">
                <a:solidFill>
                  <a:srgbClr val="17375E"/>
                </a:solidFill>
              </a:rPr>
              <a:t>Introduction to Case Studies</a:t>
            </a:r>
          </a:p>
          <a:p>
            <a:pPr marL="0" indent="0">
              <a:buNone/>
            </a:pPr>
            <a:r>
              <a:rPr lang="en-US" dirty="0" smtClean="0">
                <a:solidFill>
                  <a:srgbClr val="17375E"/>
                </a:solidFill>
              </a:rPr>
              <a:t>Identifying </a:t>
            </a:r>
            <a:r>
              <a:rPr lang="en-US" dirty="0">
                <a:solidFill>
                  <a:srgbClr val="17375E"/>
                </a:solidFill>
              </a:rPr>
              <a:t>Types of </a:t>
            </a:r>
            <a:r>
              <a:rPr lang="en-US" dirty="0" smtClean="0">
                <a:solidFill>
                  <a:srgbClr val="17375E"/>
                </a:solidFill>
              </a:rPr>
              <a:t>Data</a:t>
            </a:r>
          </a:p>
          <a:p>
            <a:r>
              <a:rPr lang="en-US" dirty="0" smtClean="0">
                <a:solidFill>
                  <a:srgbClr val="17375E"/>
                </a:solidFill>
              </a:rPr>
              <a:t>The </a:t>
            </a:r>
            <a:r>
              <a:rPr lang="en-US" dirty="0">
                <a:solidFill>
                  <a:srgbClr val="17375E"/>
                </a:solidFill>
              </a:rPr>
              <a:t>IT team members go through a categorization exercise of the various datasets that could be identified:</a:t>
            </a:r>
          </a:p>
          <a:p>
            <a:pPr lvl="1"/>
            <a:r>
              <a:rPr lang="en-US" dirty="0">
                <a:solidFill>
                  <a:srgbClr val="17375E"/>
                </a:solidFill>
              </a:rPr>
              <a:t>Categorize them as either: Structured, Unstructured and Semi-Structured</a:t>
            </a:r>
          </a:p>
          <a:p>
            <a:pPr marL="0" indent="0">
              <a:buNone/>
            </a:pPr>
            <a:endParaRPr lang="en-US" dirty="0" smtClean="0">
              <a:solidFill>
                <a:srgbClr val="17375E"/>
              </a:solidFill>
            </a:endParaRPr>
          </a:p>
          <a:p>
            <a:pPr marL="0" indent="0">
              <a:buNone/>
            </a:pPr>
            <a:r>
              <a:rPr lang="en-US" dirty="0" smtClean="0">
                <a:solidFill>
                  <a:srgbClr val="17375E"/>
                </a:solidFill>
              </a:rPr>
              <a:t>Identifying </a:t>
            </a:r>
            <a:r>
              <a:rPr lang="en-US" dirty="0">
                <a:solidFill>
                  <a:srgbClr val="17375E"/>
                </a:solidFill>
              </a:rPr>
              <a:t>Data Characteristics</a:t>
            </a:r>
          </a:p>
          <a:p>
            <a:r>
              <a:rPr lang="en-US" dirty="0">
                <a:solidFill>
                  <a:srgbClr val="17375E"/>
                </a:solidFill>
              </a:rPr>
              <a:t>The IT team members want to gauge different datasets that are generated </a:t>
            </a:r>
            <a:r>
              <a:rPr lang="en-US" dirty="0" smtClean="0">
                <a:solidFill>
                  <a:srgbClr val="17375E"/>
                </a:solidFill>
              </a:rPr>
              <a:t>inside ETI’s </a:t>
            </a:r>
            <a:r>
              <a:rPr lang="en-US" dirty="0">
                <a:solidFill>
                  <a:srgbClr val="17375E"/>
                </a:solidFill>
              </a:rPr>
              <a:t>boundary as well as any other data generated outside ETI’s boundary </a:t>
            </a:r>
            <a:r>
              <a:rPr lang="en-US" dirty="0" smtClean="0">
                <a:solidFill>
                  <a:srgbClr val="17375E"/>
                </a:solidFill>
              </a:rPr>
              <a:t>that may </a:t>
            </a:r>
            <a:r>
              <a:rPr lang="en-US" dirty="0">
                <a:solidFill>
                  <a:srgbClr val="17375E"/>
                </a:solidFill>
              </a:rPr>
              <a:t>be of interest to the company in the context of volume, velocity, variety</a:t>
            </a:r>
            <a:r>
              <a:rPr lang="en-US" dirty="0" smtClean="0">
                <a:solidFill>
                  <a:srgbClr val="17375E"/>
                </a:solidFill>
              </a:rPr>
              <a:t>, veracity </a:t>
            </a:r>
            <a:r>
              <a:rPr lang="en-US" dirty="0">
                <a:solidFill>
                  <a:srgbClr val="17375E"/>
                </a:solidFill>
              </a:rPr>
              <a:t>and value characteristics. </a:t>
            </a:r>
            <a:endParaRPr lang="en-US" dirty="0" smtClean="0">
              <a:solidFill>
                <a:srgbClr val="17375E"/>
              </a:solidFill>
            </a:endParaRPr>
          </a:p>
          <a:p>
            <a:r>
              <a:rPr lang="en-US" dirty="0" smtClean="0">
                <a:solidFill>
                  <a:srgbClr val="17375E"/>
                </a:solidFill>
              </a:rPr>
              <a:t>The </a:t>
            </a:r>
            <a:r>
              <a:rPr lang="en-US" dirty="0">
                <a:solidFill>
                  <a:srgbClr val="17375E"/>
                </a:solidFill>
              </a:rPr>
              <a:t>team members take each characteristic </a:t>
            </a:r>
            <a:r>
              <a:rPr lang="en-US" dirty="0" smtClean="0">
                <a:solidFill>
                  <a:srgbClr val="17375E"/>
                </a:solidFill>
              </a:rPr>
              <a:t>in turn </a:t>
            </a:r>
            <a:r>
              <a:rPr lang="en-US" dirty="0">
                <a:solidFill>
                  <a:srgbClr val="17375E"/>
                </a:solidFill>
              </a:rPr>
              <a:t>and discuss how different datasets manifest that characteristic</a:t>
            </a:r>
            <a:r>
              <a:rPr lang="en-US" dirty="0" smtClean="0">
                <a:solidFill>
                  <a:srgbClr val="17375E"/>
                </a:solidFill>
              </a:rPr>
              <a:t>.</a:t>
            </a:r>
          </a:p>
          <a:p>
            <a:endParaRPr lang="en-US" dirty="0">
              <a:solidFill>
                <a:srgbClr val="17375E"/>
              </a:solidFill>
            </a:endParaRPr>
          </a:p>
          <a:p>
            <a:pPr marL="0" indent="0">
              <a:buNone/>
            </a:pPr>
            <a:r>
              <a:rPr lang="en-US" sz="7000" dirty="0" smtClean="0">
                <a:solidFill>
                  <a:srgbClr val="17375E"/>
                </a:solidFill>
              </a:rPr>
              <a:t>Do you think the new Big Data strategy will work? Justify your answer.  What’ s missing (data types and characteristics)?</a:t>
            </a: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074271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4310360" cy="1676400"/>
          </a:xfrm>
        </p:spPr>
        <p:txBody>
          <a:bodyPr>
            <a:normAutofit fontScale="90000"/>
          </a:bodyPr>
          <a:lstStyle/>
          <a:p>
            <a:r>
              <a:rPr lang="en-US" dirty="0" smtClean="0">
                <a:solidFill>
                  <a:srgbClr val="17375E"/>
                </a:solidFill>
              </a:rPr>
              <a:t>Motivation and Drivers for Big Data Adoption</a:t>
            </a:r>
            <a:endParaRPr lang="en-US" dirty="0"/>
          </a:p>
        </p:txBody>
      </p:sp>
      <p:sp>
        <p:nvSpPr>
          <p:cNvPr id="3" name="Content Placeholder 2"/>
          <p:cNvSpPr>
            <a:spLocks noGrp="1"/>
          </p:cNvSpPr>
          <p:nvPr>
            <p:ph idx="1"/>
          </p:nvPr>
        </p:nvSpPr>
        <p:spPr>
          <a:xfrm>
            <a:off x="777240" y="2057400"/>
            <a:ext cx="13990320" cy="7467600"/>
          </a:xfrm>
        </p:spPr>
        <p:txBody>
          <a:bodyPr>
            <a:normAutofit fontScale="85000" lnSpcReduction="10000"/>
          </a:bodyPr>
          <a:lstStyle/>
          <a:p>
            <a:pPr marL="0" indent="0">
              <a:buNone/>
            </a:pPr>
            <a:r>
              <a:rPr lang="en-US" dirty="0" smtClean="0">
                <a:solidFill>
                  <a:srgbClr val="17375E"/>
                </a:solidFill>
              </a:rPr>
              <a:t>Here we will explore the business motivations and drivers behind the adoption of Big Data solutions and technologies:</a:t>
            </a:r>
          </a:p>
          <a:p>
            <a:r>
              <a:rPr lang="en-US" dirty="0" smtClean="0">
                <a:solidFill>
                  <a:srgbClr val="17375E"/>
                </a:solidFill>
              </a:rPr>
              <a:t>Marketplace Dynamics,</a:t>
            </a:r>
          </a:p>
          <a:p>
            <a:r>
              <a:rPr lang="en-US" dirty="0" smtClean="0">
                <a:solidFill>
                  <a:srgbClr val="17375E"/>
                </a:solidFill>
              </a:rPr>
              <a:t>An appreciation and formalism of Business Architecture (BA), </a:t>
            </a:r>
          </a:p>
          <a:p>
            <a:r>
              <a:rPr lang="en-US" dirty="0" smtClean="0">
                <a:solidFill>
                  <a:srgbClr val="17375E"/>
                </a:solidFill>
              </a:rPr>
              <a:t>The realization that a business’ ability to deliver value is directly tied to Business Process Management (BPM), </a:t>
            </a:r>
          </a:p>
          <a:p>
            <a:r>
              <a:rPr lang="en-US" dirty="0" smtClean="0">
                <a:solidFill>
                  <a:srgbClr val="17375E"/>
                </a:solidFill>
              </a:rPr>
              <a:t>Innovation and Information and Communications Technology (ICT), and </a:t>
            </a:r>
          </a:p>
          <a:p>
            <a:r>
              <a:rPr lang="en-US" dirty="0" smtClean="0">
                <a:solidFill>
                  <a:srgbClr val="17375E"/>
                </a:solidFill>
              </a:rPr>
              <a:t>The Internet of Everything</a:t>
            </a: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6" name="Rectangle 15"/>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175264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28600"/>
            <a:ext cx="13990320" cy="1676400"/>
          </a:xfrm>
        </p:spPr>
        <p:txBody>
          <a:bodyPr>
            <a:normAutofit fontScale="90000"/>
          </a:bodyPr>
          <a:lstStyle/>
          <a:p>
            <a:r>
              <a:rPr lang="en-US" dirty="0">
                <a:solidFill>
                  <a:srgbClr val="17375E"/>
                </a:solidFill>
              </a:rPr>
              <a:t>Motivation and Drivers for Big Data Adoption</a:t>
            </a:r>
            <a:endParaRPr lang="en-US" dirty="0"/>
          </a:p>
        </p:txBody>
      </p:sp>
      <p:sp>
        <p:nvSpPr>
          <p:cNvPr id="3" name="Content Placeholder 2"/>
          <p:cNvSpPr>
            <a:spLocks noGrp="1"/>
          </p:cNvSpPr>
          <p:nvPr>
            <p:ph idx="1"/>
          </p:nvPr>
        </p:nvSpPr>
        <p:spPr>
          <a:xfrm>
            <a:off x="777240" y="1828800"/>
            <a:ext cx="13990320" cy="7467600"/>
          </a:xfrm>
        </p:spPr>
        <p:txBody>
          <a:bodyPr>
            <a:normAutofit fontScale="92500" lnSpcReduction="10000"/>
          </a:bodyPr>
          <a:lstStyle/>
          <a:p>
            <a:pPr marL="0" indent="0">
              <a:buNone/>
            </a:pPr>
            <a:r>
              <a:rPr lang="en-US" dirty="0" smtClean="0">
                <a:solidFill>
                  <a:srgbClr val="17375E"/>
                </a:solidFill>
              </a:rPr>
              <a:t>Motivation and drivers include:</a:t>
            </a:r>
          </a:p>
          <a:p>
            <a:r>
              <a:rPr lang="en-US" dirty="0" smtClean="0">
                <a:solidFill>
                  <a:srgbClr val="17375E"/>
                </a:solidFill>
              </a:rPr>
              <a:t>Marketplace Dynamics,</a:t>
            </a:r>
          </a:p>
          <a:p>
            <a:r>
              <a:rPr lang="en-US" dirty="0" smtClean="0">
                <a:solidFill>
                  <a:srgbClr val="17375E"/>
                </a:solidFill>
              </a:rPr>
              <a:t>An appreciation and formalism of Business Architecture (BA), </a:t>
            </a:r>
          </a:p>
          <a:p>
            <a:r>
              <a:rPr lang="en-US" dirty="0" smtClean="0">
                <a:solidFill>
                  <a:srgbClr val="17375E"/>
                </a:solidFill>
              </a:rPr>
              <a:t>The realization that a business’ ability to deliver value is directly tied to Business Process Management (BPM), </a:t>
            </a:r>
          </a:p>
          <a:p>
            <a:r>
              <a:rPr lang="en-US" dirty="0" smtClean="0">
                <a:solidFill>
                  <a:srgbClr val="17375E"/>
                </a:solidFill>
              </a:rPr>
              <a:t>Innovation and Information and Communications Technology (ICT), and </a:t>
            </a:r>
          </a:p>
          <a:p>
            <a:r>
              <a:rPr lang="en-US" dirty="0" smtClean="0">
                <a:solidFill>
                  <a:srgbClr val="17375E"/>
                </a:solidFill>
              </a:rPr>
              <a:t>The Internet of Everything</a:t>
            </a: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0604795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28600"/>
            <a:ext cx="13990320" cy="1676400"/>
          </a:xfrm>
        </p:spPr>
        <p:txBody>
          <a:bodyPr>
            <a:normAutofit fontScale="90000"/>
          </a:bodyPr>
          <a:lstStyle/>
          <a:p>
            <a:r>
              <a:rPr lang="en-US" dirty="0">
                <a:solidFill>
                  <a:srgbClr val="17375E"/>
                </a:solidFill>
              </a:rPr>
              <a:t>Motivation and Drivers for Big Data Adoption</a:t>
            </a:r>
            <a:endParaRPr lang="en-US" dirty="0"/>
          </a:p>
        </p:txBody>
      </p:sp>
      <p:sp>
        <p:nvSpPr>
          <p:cNvPr id="3" name="Content Placeholder 2"/>
          <p:cNvSpPr>
            <a:spLocks noGrp="1"/>
          </p:cNvSpPr>
          <p:nvPr>
            <p:ph idx="1"/>
          </p:nvPr>
        </p:nvSpPr>
        <p:spPr>
          <a:xfrm>
            <a:off x="777240" y="2057400"/>
            <a:ext cx="13990320" cy="7543800"/>
          </a:xfrm>
        </p:spPr>
        <p:txBody>
          <a:bodyPr>
            <a:normAutofit fontScale="85000" lnSpcReduction="20000"/>
          </a:bodyPr>
          <a:lstStyle/>
          <a:p>
            <a:pPr marL="0" indent="0">
              <a:buNone/>
            </a:pPr>
            <a:r>
              <a:rPr lang="en-US" dirty="0" smtClean="0">
                <a:solidFill>
                  <a:srgbClr val="17375E"/>
                </a:solidFill>
              </a:rPr>
              <a:t>Marketplace Dynamics:</a:t>
            </a:r>
          </a:p>
          <a:p>
            <a:r>
              <a:rPr lang="en-US" dirty="0" smtClean="0">
                <a:solidFill>
                  <a:srgbClr val="17375E"/>
                </a:solidFill>
              </a:rPr>
              <a:t>Businesses working to improve efficiency and effectiveness to stabilize their profitability by reducing costs.</a:t>
            </a:r>
          </a:p>
          <a:p>
            <a:r>
              <a:rPr lang="en-US" dirty="0" smtClean="0">
                <a:solidFill>
                  <a:srgbClr val="17375E"/>
                </a:solidFill>
              </a:rPr>
              <a:t>Companies conduct transformation projects to improve their corporate processes to achieve savings.</a:t>
            </a:r>
          </a:p>
          <a:p>
            <a:r>
              <a:rPr lang="en-US" dirty="0" smtClean="0">
                <a:solidFill>
                  <a:srgbClr val="17375E"/>
                </a:solidFill>
              </a:rPr>
              <a:t>Data </a:t>
            </a:r>
            <a:r>
              <a:rPr lang="mr-IN" dirty="0" smtClean="0">
                <a:solidFill>
                  <a:srgbClr val="17375E"/>
                </a:solidFill>
              </a:rPr>
              <a:t>–</a:t>
            </a:r>
            <a:r>
              <a:rPr lang="en-US" dirty="0" smtClean="0">
                <a:solidFill>
                  <a:srgbClr val="17375E"/>
                </a:solidFill>
              </a:rPr>
              <a:t> a discrete, objective facts about events.</a:t>
            </a:r>
          </a:p>
          <a:p>
            <a:r>
              <a:rPr lang="en-US" dirty="0" smtClean="0">
                <a:solidFill>
                  <a:srgbClr val="17375E"/>
                </a:solidFill>
              </a:rPr>
              <a:t>Information </a:t>
            </a:r>
            <a:r>
              <a:rPr lang="mr-IN" dirty="0" smtClean="0">
                <a:solidFill>
                  <a:srgbClr val="17375E"/>
                </a:solidFill>
              </a:rPr>
              <a:t>–</a:t>
            </a:r>
            <a:r>
              <a:rPr lang="en-US" dirty="0" smtClean="0">
                <a:solidFill>
                  <a:srgbClr val="17375E"/>
                </a:solidFill>
              </a:rPr>
              <a:t> data that makes a difference</a:t>
            </a:r>
          </a:p>
          <a:p>
            <a:r>
              <a:rPr lang="en-US" dirty="0" smtClean="0">
                <a:solidFill>
                  <a:srgbClr val="17375E"/>
                </a:solidFill>
              </a:rPr>
              <a:t>Knowledge </a:t>
            </a:r>
            <a:r>
              <a:rPr lang="mr-IN" dirty="0" smtClean="0">
                <a:solidFill>
                  <a:srgbClr val="17375E"/>
                </a:solidFill>
              </a:rPr>
              <a:t>–</a:t>
            </a:r>
            <a:r>
              <a:rPr lang="en-US" dirty="0" smtClean="0">
                <a:solidFill>
                  <a:srgbClr val="17375E"/>
                </a:solidFill>
              </a:rPr>
              <a:t> a fluid mix of framed experience, values, contextual information and expert insight that provides a framework for evaluating and incorporating new experiences and information.</a:t>
            </a: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221835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5"/>
          <p:cNvPicPr>
            <a:picLocks noChangeAspect="1"/>
          </p:cNvPicPr>
          <p:nvPr/>
        </p:nvPicPr>
        <p:blipFill>
          <a:blip r:embed="rId2"/>
          <a:stretch>
            <a:fillRect/>
          </a:stretch>
        </p:blipFill>
        <p:spPr>
          <a:xfrm>
            <a:off x="14198600" y="76200"/>
            <a:ext cx="1270000" cy="952500"/>
          </a:xfrm>
          <a:prstGeom prst="rect">
            <a:avLst/>
          </a:prstGeom>
        </p:spPr>
      </p:pic>
      <p:sp>
        <p:nvSpPr>
          <p:cNvPr id="2" name="object 2"/>
          <p:cNvSpPr txBox="1"/>
          <p:nvPr/>
        </p:nvSpPr>
        <p:spPr>
          <a:xfrm>
            <a:off x="8114579" y="3083268"/>
            <a:ext cx="490221"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reports</a:t>
            </a:r>
            <a:endParaRPr sz="1100">
              <a:solidFill>
                <a:prstClr val="black"/>
              </a:solidFill>
              <a:latin typeface="Arial"/>
              <a:cs typeface="Arial"/>
            </a:endParaRPr>
          </a:p>
        </p:txBody>
      </p:sp>
      <p:sp>
        <p:nvSpPr>
          <p:cNvPr id="3" name="object 3"/>
          <p:cNvSpPr/>
          <p:nvPr/>
        </p:nvSpPr>
        <p:spPr>
          <a:xfrm>
            <a:off x="3425332" y="3053677"/>
            <a:ext cx="309245" cy="406400"/>
          </a:xfrm>
          <a:custGeom>
            <a:avLst/>
            <a:gdLst/>
            <a:ahLst/>
            <a:cxnLst/>
            <a:rect l="l" t="t" r="r" b="b"/>
            <a:pathLst>
              <a:path w="309245" h="406400">
                <a:moveTo>
                  <a:pt x="309054" y="406095"/>
                </a:moveTo>
                <a:lnTo>
                  <a:pt x="0" y="406095"/>
                </a:lnTo>
                <a:lnTo>
                  <a:pt x="0" y="0"/>
                </a:lnTo>
                <a:lnTo>
                  <a:pt x="309054" y="0"/>
                </a:lnTo>
                <a:lnTo>
                  <a:pt x="309054" y="40609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3303438" y="3049168"/>
            <a:ext cx="5816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is </a:t>
            </a:r>
            <a:r>
              <a:rPr sz="1100" spc="4" dirty="0">
                <a:solidFill>
                  <a:srgbClr val="221E1F"/>
                </a:solidFill>
                <a:latin typeface="Arial"/>
                <a:cs typeface="Arial"/>
              </a:rPr>
              <a:t>a</a:t>
            </a:r>
            <a:r>
              <a:rPr sz="1100" spc="-85" dirty="0">
                <a:solidFill>
                  <a:srgbClr val="221E1F"/>
                </a:solidFill>
                <a:latin typeface="Arial"/>
                <a:cs typeface="Arial"/>
              </a:rPr>
              <a:t> </a:t>
            </a:r>
            <a:r>
              <a:rPr sz="1100" spc="4" dirty="0">
                <a:solidFill>
                  <a:srgbClr val="221E1F"/>
                </a:solidFill>
                <a:latin typeface="Arial"/>
                <a:cs typeface="Arial"/>
              </a:rPr>
              <a:t>type</a:t>
            </a:r>
            <a:endParaRPr sz="1100">
              <a:solidFill>
                <a:prstClr val="black"/>
              </a:solidFill>
              <a:latin typeface="Arial"/>
              <a:cs typeface="Arial"/>
            </a:endParaRPr>
          </a:p>
        </p:txBody>
      </p:sp>
      <p:sp>
        <p:nvSpPr>
          <p:cNvPr id="5" name="object 5"/>
          <p:cNvSpPr txBox="1"/>
          <p:nvPr/>
        </p:nvSpPr>
        <p:spPr>
          <a:xfrm>
            <a:off x="3519026" y="3219702"/>
            <a:ext cx="1498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of</a:t>
            </a:r>
            <a:endParaRPr sz="1100">
              <a:solidFill>
                <a:prstClr val="black"/>
              </a:solidFill>
              <a:latin typeface="Arial"/>
              <a:cs typeface="Arial"/>
            </a:endParaRPr>
          </a:p>
        </p:txBody>
      </p:sp>
      <p:sp>
        <p:nvSpPr>
          <p:cNvPr id="6" name="object 6"/>
          <p:cNvSpPr/>
          <p:nvPr/>
        </p:nvSpPr>
        <p:spPr>
          <a:xfrm>
            <a:off x="7835300" y="7079623"/>
            <a:ext cx="941707" cy="197485"/>
          </a:xfrm>
          <a:custGeom>
            <a:avLst/>
            <a:gdLst/>
            <a:ahLst/>
            <a:cxnLst/>
            <a:rect l="l" t="t" r="r" b="b"/>
            <a:pathLst>
              <a:path w="941704" h="197484">
                <a:moveTo>
                  <a:pt x="941285" y="0"/>
                </a:moveTo>
                <a:lnTo>
                  <a:pt x="0" y="0"/>
                </a:lnTo>
                <a:lnTo>
                  <a:pt x="0" y="158826"/>
                </a:lnTo>
                <a:lnTo>
                  <a:pt x="941285" y="197472"/>
                </a:lnTo>
                <a:lnTo>
                  <a:pt x="941285"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 name="object 7"/>
          <p:cNvSpPr txBox="1"/>
          <p:nvPr/>
        </p:nvSpPr>
        <p:spPr>
          <a:xfrm>
            <a:off x="7891384" y="7074300"/>
            <a:ext cx="8299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can</a:t>
            </a:r>
            <a:r>
              <a:rPr sz="1100" spc="-70" dirty="0">
                <a:solidFill>
                  <a:srgbClr val="221E1F"/>
                </a:solidFill>
                <a:latin typeface="Arial"/>
                <a:cs typeface="Arial"/>
              </a:rPr>
              <a:t> </a:t>
            </a:r>
            <a:r>
              <a:rPr sz="1100" dirty="0">
                <a:solidFill>
                  <a:srgbClr val="221E1F"/>
                </a:solidFill>
                <a:latin typeface="Arial"/>
                <a:cs typeface="Arial"/>
              </a:rPr>
              <a:t>process</a:t>
            </a:r>
            <a:endParaRPr sz="1100">
              <a:solidFill>
                <a:prstClr val="black"/>
              </a:solidFill>
              <a:latin typeface="Arial"/>
              <a:cs typeface="Arial"/>
            </a:endParaRPr>
          </a:p>
        </p:txBody>
      </p:sp>
      <p:sp>
        <p:nvSpPr>
          <p:cNvPr id="8" name="object 8"/>
          <p:cNvSpPr/>
          <p:nvPr/>
        </p:nvSpPr>
        <p:spPr>
          <a:xfrm>
            <a:off x="4429963" y="1482104"/>
            <a:ext cx="357505" cy="262256"/>
          </a:xfrm>
          <a:custGeom>
            <a:avLst/>
            <a:gdLst/>
            <a:ahLst/>
            <a:cxnLst/>
            <a:rect l="l" t="t" r="r" b="b"/>
            <a:pathLst>
              <a:path w="357504" h="262255">
                <a:moveTo>
                  <a:pt x="357162" y="261848"/>
                </a:moveTo>
                <a:lnTo>
                  <a:pt x="0" y="261848"/>
                </a:lnTo>
                <a:lnTo>
                  <a:pt x="0" y="0"/>
                </a:lnTo>
                <a:lnTo>
                  <a:pt x="357162" y="0"/>
                </a:lnTo>
                <a:lnTo>
                  <a:pt x="357162" y="261848"/>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 name="object 9"/>
          <p:cNvSpPr txBox="1"/>
          <p:nvPr/>
        </p:nvSpPr>
        <p:spPr>
          <a:xfrm>
            <a:off x="4284731" y="1500262"/>
            <a:ext cx="64770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automate</a:t>
            </a:r>
            <a:endParaRPr sz="1100">
              <a:solidFill>
                <a:prstClr val="black"/>
              </a:solidFill>
              <a:latin typeface="Arial"/>
              <a:cs typeface="Arial"/>
            </a:endParaRPr>
          </a:p>
        </p:txBody>
      </p:sp>
      <p:sp>
        <p:nvSpPr>
          <p:cNvPr id="10" name="object 10"/>
          <p:cNvSpPr/>
          <p:nvPr/>
        </p:nvSpPr>
        <p:spPr>
          <a:xfrm>
            <a:off x="2146856" y="2499680"/>
            <a:ext cx="253365" cy="0"/>
          </a:xfrm>
          <a:custGeom>
            <a:avLst/>
            <a:gdLst/>
            <a:ahLst/>
            <a:cxnLst/>
            <a:rect l="l" t="t" r="r" b="b"/>
            <a:pathLst>
              <a:path w="253364">
                <a:moveTo>
                  <a:pt x="0" y="0"/>
                </a:moveTo>
                <a:lnTo>
                  <a:pt x="25283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2075167" y="2458458"/>
            <a:ext cx="101601" cy="83185"/>
          </a:xfrm>
          <a:custGeom>
            <a:avLst/>
            <a:gdLst/>
            <a:ahLst/>
            <a:cxnLst/>
            <a:rect l="l" t="t" r="r" b="b"/>
            <a:pathLst>
              <a:path w="101600" h="83185">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2" name="object 12"/>
          <p:cNvSpPr/>
          <p:nvPr/>
        </p:nvSpPr>
        <p:spPr>
          <a:xfrm>
            <a:off x="4493440" y="968189"/>
            <a:ext cx="980439" cy="0"/>
          </a:xfrm>
          <a:custGeom>
            <a:avLst/>
            <a:gdLst/>
            <a:ahLst/>
            <a:cxnLst/>
            <a:rect l="l" t="t" r="r" b="b"/>
            <a:pathLst>
              <a:path w="980439">
                <a:moveTo>
                  <a:pt x="0" y="0"/>
                </a:moveTo>
                <a:lnTo>
                  <a:pt x="9804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3" name="object 13"/>
          <p:cNvSpPr/>
          <p:nvPr/>
        </p:nvSpPr>
        <p:spPr>
          <a:xfrm>
            <a:off x="2146101" y="968189"/>
            <a:ext cx="1141096" cy="0"/>
          </a:xfrm>
          <a:custGeom>
            <a:avLst/>
            <a:gdLst/>
            <a:ahLst/>
            <a:cxnLst/>
            <a:rect l="l" t="t" r="r" b="b"/>
            <a:pathLst>
              <a:path w="1141095">
                <a:moveTo>
                  <a:pt x="0" y="0"/>
                </a:moveTo>
                <a:lnTo>
                  <a:pt x="114098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4" name="object 14"/>
          <p:cNvSpPr/>
          <p:nvPr/>
        </p:nvSpPr>
        <p:spPr>
          <a:xfrm>
            <a:off x="2074419" y="926967"/>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5" name="object 15"/>
          <p:cNvSpPr/>
          <p:nvPr/>
        </p:nvSpPr>
        <p:spPr>
          <a:xfrm>
            <a:off x="5879095" y="1231556"/>
            <a:ext cx="0" cy="542925"/>
          </a:xfrm>
          <a:custGeom>
            <a:avLst/>
            <a:gdLst/>
            <a:ahLst/>
            <a:cxnLst/>
            <a:rect l="l" t="t" r="r" b="b"/>
            <a:pathLst>
              <a:path h="542925">
                <a:moveTo>
                  <a:pt x="0" y="0"/>
                </a:moveTo>
                <a:lnTo>
                  <a:pt x="0" y="54266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5879095" y="2036119"/>
            <a:ext cx="0" cy="6257925"/>
          </a:xfrm>
          <a:custGeom>
            <a:avLst/>
            <a:gdLst/>
            <a:ahLst/>
            <a:cxnLst/>
            <a:rect l="l" t="t" r="r" b="b"/>
            <a:pathLst>
              <a:path h="6257925">
                <a:moveTo>
                  <a:pt x="0" y="0"/>
                </a:moveTo>
                <a:lnTo>
                  <a:pt x="0" y="625757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object 17"/>
          <p:cNvSpPr/>
          <p:nvPr/>
        </p:nvSpPr>
        <p:spPr>
          <a:xfrm>
            <a:off x="5837798" y="8264277"/>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8" name="object 18"/>
          <p:cNvSpPr/>
          <p:nvPr/>
        </p:nvSpPr>
        <p:spPr>
          <a:xfrm>
            <a:off x="6076956" y="2498047"/>
            <a:ext cx="0" cy="5781675"/>
          </a:xfrm>
          <a:custGeom>
            <a:avLst/>
            <a:gdLst/>
            <a:ahLst/>
            <a:cxnLst/>
            <a:rect l="l" t="t" r="r" b="b"/>
            <a:pathLst>
              <a:path h="5781675">
                <a:moveTo>
                  <a:pt x="0" y="0"/>
                </a:moveTo>
                <a:lnTo>
                  <a:pt x="0" y="57811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9" name="object 19"/>
          <p:cNvSpPr/>
          <p:nvPr/>
        </p:nvSpPr>
        <p:spPr>
          <a:xfrm>
            <a:off x="6035657" y="8249841"/>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0" name="object 20"/>
          <p:cNvSpPr/>
          <p:nvPr/>
        </p:nvSpPr>
        <p:spPr>
          <a:xfrm>
            <a:off x="12497066" y="1103275"/>
            <a:ext cx="1187450" cy="0"/>
          </a:xfrm>
          <a:custGeom>
            <a:avLst/>
            <a:gdLst/>
            <a:ahLst/>
            <a:cxnLst/>
            <a:rect l="l" t="t" r="r" b="b"/>
            <a:pathLst>
              <a:path w="1187450">
                <a:moveTo>
                  <a:pt x="118724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1" name="object 21"/>
          <p:cNvSpPr/>
          <p:nvPr/>
        </p:nvSpPr>
        <p:spPr>
          <a:xfrm>
            <a:off x="12497060" y="1103296"/>
            <a:ext cx="0" cy="2917825"/>
          </a:xfrm>
          <a:custGeom>
            <a:avLst/>
            <a:gdLst/>
            <a:ahLst/>
            <a:cxnLst/>
            <a:rect l="l" t="t" r="r" b="b"/>
            <a:pathLst>
              <a:path h="2917825">
                <a:moveTo>
                  <a:pt x="0" y="0"/>
                </a:moveTo>
                <a:lnTo>
                  <a:pt x="0" y="29177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object 22"/>
          <p:cNvSpPr/>
          <p:nvPr/>
        </p:nvSpPr>
        <p:spPr>
          <a:xfrm>
            <a:off x="12304394" y="4020996"/>
            <a:ext cx="193040" cy="0"/>
          </a:xfrm>
          <a:custGeom>
            <a:avLst/>
            <a:gdLst/>
            <a:ahLst/>
            <a:cxnLst/>
            <a:rect l="l" t="t" r="r" b="b"/>
            <a:pathLst>
              <a:path w="193040">
                <a:moveTo>
                  <a:pt x="0" y="0"/>
                </a:moveTo>
                <a:lnTo>
                  <a:pt x="19266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object 23"/>
          <p:cNvSpPr/>
          <p:nvPr/>
        </p:nvSpPr>
        <p:spPr>
          <a:xfrm>
            <a:off x="11717014" y="4020996"/>
            <a:ext cx="167640" cy="0"/>
          </a:xfrm>
          <a:custGeom>
            <a:avLst/>
            <a:gdLst/>
            <a:ahLst/>
            <a:cxnLst/>
            <a:rect l="l" t="t" r="r" b="b"/>
            <a:pathLst>
              <a:path w="167640">
                <a:moveTo>
                  <a:pt x="0" y="0"/>
                </a:moveTo>
                <a:lnTo>
                  <a:pt x="16715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object 24"/>
          <p:cNvSpPr/>
          <p:nvPr/>
        </p:nvSpPr>
        <p:spPr>
          <a:xfrm>
            <a:off x="11645332" y="3979760"/>
            <a:ext cx="101601" cy="83185"/>
          </a:xfrm>
          <a:custGeom>
            <a:avLst/>
            <a:gdLst/>
            <a:ahLst/>
            <a:cxnLst/>
            <a:rect l="l" t="t" r="r" b="b"/>
            <a:pathLst>
              <a:path w="101600" h="83185">
                <a:moveTo>
                  <a:pt x="101079" y="0"/>
                </a:moveTo>
                <a:lnTo>
                  <a:pt x="0" y="41300"/>
                </a:lnTo>
                <a:lnTo>
                  <a:pt x="101079" y="82588"/>
                </a:lnTo>
                <a:lnTo>
                  <a:pt x="77089"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object 25"/>
          <p:cNvSpPr/>
          <p:nvPr/>
        </p:nvSpPr>
        <p:spPr>
          <a:xfrm>
            <a:off x="6805629" y="1096304"/>
            <a:ext cx="245111" cy="0"/>
          </a:xfrm>
          <a:custGeom>
            <a:avLst/>
            <a:gdLst/>
            <a:ahLst/>
            <a:cxnLst/>
            <a:rect l="l" t="t" r="r" b="b"/>
            <a:pathLst>
              <a:path w="245109">
                <a:moveTo>
                  <a:pt x="244843"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6" name="object 26"/>
          <p:cNvSpPr/>
          <p:nvPr/>
        </p:nvSpPr>
        <p:spPr>
          <a:xfrm>
            <a:off x="6733870" y="1055069"/>
            <a:ext cx="101601" cy="83185"/>
          </a:xfrm>
          <a:custGeom>
            <a:avLst/>
            <a:gdLst/>
            <a:ahLst/>
            <a:cxnLst/>
            <a:rect l="l" t="t" r="r" b="b"/>
            <a:pathLst>
              <a:path w="101600" h="83184">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7" name="object 27"/>
          <p:cNvSpPr/>
          <p:nvPr/>
        </p:nvSpPr>
        <p:spPr>
          <a:xfrm>
            <a:off x="6867712" y="964620"/>
            <a:ext cx="1502411" cy="1189355"/>
          </a:xfrm>
          <a:custGeom>
            <a:avLst/>
            <a:gdLst/>
            <a:ahLst/>
            <a:cxnLst/>
            <a:rect l="l" t="t" r="r" b="b"/>
            <a:pathLst>
              <a:path w="1502409" h="1189355">
                <a:moveTo>
                  <a:pt x="0" y="0"/>
                </a:moveTo>
                <a:lnTo>
                  <a:pt x="1502143" y="0"/>
                </a:lnTo>
                <a:lnTo>
                  <a:pt x="1502143" y="118913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object 28"/>
          <p:cNvSpPr/>
          <p:nvPr/>
        </p:nvSpPr>
        <p:spPr>
          <a:xfrm>
            <a:off x="6795980" y="923375"/>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9" name="object 29"/>
          <p:cNvSpPr/>
          <p:nvPr/>
        </p:nvSpPr>
        <p:spPr>
          <a:xfrm>
            <a:off x="7411897" y="845141"/>
            <a:ext cx="424179" cy="240029"/>
          </a:xfrm>
          <a:custGeom>
            <a:avLst/>
            <a:gdLst/>
            <a:ahLst/>
            <a:cxnLst/>
            <a:rect l="l" t="t" r="r" b="b"/>
            <a:pathLst>
              <a:path w="424179" h="240030">
                <a:moveTo>
                  <a:pt x="424103" y="239801"/>
                </a:moveTo>
                <a:lnTo>
                  <a:pt x="0" y="239801"/>
                </a:lnTo>
                <a:lnTo>
                  <a:pt x="0" y="0"/>
                </a:lnTo>
                <a:lnTo>
                  <a:pt x="424103" y="0"/>
                </a:lnTo>
                <a:lnTo>
                  <a:pt x="424103" y="239801"/>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0" name="object 30"/>
          <p:cNvSpPr txBox="1"/>
          <p:nvPr/>
        </p:nvSpPr>
        <p:spPr>
          <a:xfrm>
            <a:off x="7458518" y="847125"/>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31" name="object 31"/>
          <p:cNvSpPr/>
          <p:nvPr/>
        </p:nvSpPr>
        <p:spPr>
          <a:xfrm>
            <a:off x="10622408" y="964945"/>
            <a:ext cx="0" cy="1530984"/>
          </a:xfrm>
          <a:custGeom>
            <a:avLst/>
            <a:gdLst/>
            <a:ahLst/>
            <a:cxnLst/>
            <a:rect l="l" t="t" r="r" b="b"/>
            <a:pathLst>
              <a:path h="1530985">
                <a:moveTo>
                  <a:pt x="0" y="1530794"/>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2" name="object 32"/>
          <p:cNvSpPr/>
          <p:nvPr/>
        </p:nvSpPr>
        <p:spPr>
          <a:xfrm>
            <a:off x="6774755" y="2497999"/>
            <a:ext cx="858519" cy="0"/>
          </a:xfrm>
          <a:custGeom>
            <a:avLst/>
            <a:gdLst/>
            <a:ahLst/>
            <a:cxnLst/>
            <a:rect l="l" t="t" r="r" b="b"/>
            <a:pathLst>
              <a:path w="858520">
                <a:moveTo>
                  <a:pt x="0" y="0"/>
                </a:moveTo>
                <a:lnTo>
                  <a:pt x="85851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3" name="object 33"/>
          <p:cNvSpPr/>
          <p:nvPr/>
        </p:nvSpPr>
        <p:spPr>
          <a:xfrm>
            <a:off x="6077031" y="2497999"/>
            <a:ext cx="294639" cy="0"/>
          </a:xfrm>
          <a:custGeom>
            <a:avLst/>
            <a:gdLst/>
            <a:ahLst/>
            <a:cxnLst/>
            <a:rect l="l" t="t" r="r" b="b"/>
            <a:pathLst>
              <a:path w="294639">
                <a:moveTo>
                  <a:pt x="0" y="0"/>
                </a:moveTo>
                <a:lnTo>
                  <a:pt x="2946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4" name="object 34"/>
          <p:cNvSpPr/>
          <p:nvPr/>
        </p:nvSpPr>
        <p:spPr>
          <a:xfrm>
            <a:off x="9084507" y="2495736"/>
            <a:ext cx="1537970" cy="0"/>
          </a:xfrm>
          <a:custGeom>
            <a:avLst/>
            <a:gdLst/>
            <a:ahLst/>
            <a:cxnLst/>
            <a:rect l="l" t="t" r="r" b="b"/>
            <a:pathLst>
              <a:path w="1537970">
                <a:moveTo>
                  <a:pt x="0" y="0"/>
                </a:moveTo>
                <a:lnTo>
                  <a:pt x="153790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5" name="object 35"/>
          <p:cNvSpPr/>
          <p:nvPr/>
        </p:nvSpPr>
        <p:spPr>
          <a:xfrm>
            <a:off x="10912088" y="7523534"/>
            <a:ext cx="0" cy="158115"/>
          </a:xfrm>
          <a:custGeom>
            <a:avLst/>
            <a:gdLst/>
            <a:ahLst/>
            <a:cxnLst/>
            <a:rect l="l" t="t" r="r" b="b"/>
            <a:pathLst>
              <a:path h="158115">
                <a:moveTo>
                  <a:pt x="0" y="0"/>
                </a:moveTo>
                <a:lnTo>
                  <a:pt x="0" y="1575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6" name="object 36"/>
          <p:cNvSpPr/>
          <p:nvPr/>
        </p:nvSpPr>
        <p:spPr>
          <a:xfrm>
            <a:off x="10912088" y="8098885"/>
            <a:ext cx="0" cy="187326"/>
          </a:xfrm>
          <a:custGeom>
            <a:avLst/>
            <a:gdLst/>
            <a:ahLst/>
            <a:cxnLst/>
            <a:rect l="l" t="t" r="r" b="b"/>
            <a:pathLst>
              <a:path h="187325">
                <a:moveTo>
                  <a:pt x="0" y="0"/>
                </a:moveTo>
                <a:lnTo>
                  <a:pt x="0" y="18725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7" name="object 37"/>
          <p:cNvSpPr/>
          <p:nvPr/>
        </p:nvSpPr>
        <p:spPr>
          <a:xfrm>
            <a:off x="10870790" y="7451803"/>
            <a:ext cx="83186" cy="101600"/>
          </a:xfrm>
          <a:custGeom>
            <a:avLst/>
            <a:gdLst/>
            <a:ahLst/>
            <a:cxnLst/>
            <a:rect l="l" t="t" r="r" b="b"/>
            <a:pathLst>
              <a:path w="83184" h="101600">
                <a:moveTo>
                  <a:pt x="41300" y="0"/>
                </a:moveTo>
                <a:lnTo>
                  <a:pt x="0" y="101079"/>
                </a:lnTo>
                <a:lnTo>
                  <a:pt x="41300" y="77089"/>
                </a:lnTo>
                <a:lnTo>
                  <a:pt x="72798" y="77089"/>
                </a:lnTo>
                <a:lnTo>
                  <a:pt x="41300" y="0"/>
                </a:lnTo>
                <a:close/>
              </a:path>
              <a:path w="83184" h="101600">
                <a:moveTo>
                  <a:pt x="72798" y="77089"/>
                </a:moveTo>
                <a:lnTo>
                  <a:pt x="41300" y="77089"/>
                </a:lnTo>
                <a:lnTo>
                  <a:pt x="82600" y="101079"/>
                </a:lnTo>
                <a:lnTo>
                  <a:pt x="72798" y="77089"/>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8" name="object 38"/>
          <p:cNvSpPr/>
          <p:nvPr/>
        </p:nvSpPr>
        <p:spPr>
          <a:xfrm>
            <a:off x="4608471" y="2920847"/>
            <a:ext cx="0" cy="133348"/>
          </a:xfrm>
          <a:custGeom>
            <a:avLst/>
            <a:gdLst/>
            <a:ahLst/>
            <a:cxnLst/>
            <a:rect l="l" t="t" r="r" b="b"/>
            <a:pathLst>
              <a:path h="133350">
                <a:moveTo>
                  <a:pt x="0" y="0"/>
                </a:moveTo>
                <a:lnTo>
                  <a:pt x="0" y="13283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9" name="object 39"/>
          <p:cNvSpPr/>
          <p:nvPr/>
        </p:nvSpPr>
        <p:spPr>
          <a:xfrm>
            <a:off x="4608471" y="3459839"/>
            <a:ext cx="0" cy="227965"/>
          </a:xfrm>
          <a:custGeom>
            <a:avLst/>
            <a:gdLst/>
            <a:ahLst/>
            <a:cxnLst/>
            <a:rect l="l" t="t" r="r" b="b"/>
            <a:pathLst>
              <a:path h="227964">
                <a:moveTo>
                  <a:pt x="0" y="0"/>
                </a:moveTo>
                <a:lnTo>
                  <a:pt x="0" y="22750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0" name="object 40"/>
          <p:cNvSpPr/>
          <p:nvPr/>
        </p:nvSpPr>
        <p:spPr>
          <a:xfrm>
            <a:off x="4567184" y="2849117"/>
            <a:ext cx="83186" cy="101600"/>
          </a:xfrm>
          <a:custGeom>
            <a:avLst/>
            <a:gdLst/>
            <a:ahLst/>
            <a:cxnLst/>
            <a:rect l="l" t="t" r="r" b="b"/>
            <a:pathLst>
              <a:path w="83185" h="101600">
                <a:moveTo>
                  <a:pt x="41287" y="0"/>
                </a:moveTo>
                <a:lnTo>
                  <a:pt x="0" y="101079"/>
                </a:lnTo>
                <a:lnTo>
                  <a:pt x="41287" y="77101"/>
                </a:lnTo>
                <a:lnTo>
                  <a:pt x="72790" y="77101"/>
                </a:lnTo>
                <a:lnTo>
                  <a:pt x="41287" y="0"/>
                </a:lnTo>
                <a:close/>
              </a:path>
              <a:path w="83185" h="101600">
                <a:moveTo>
                  <a:pt x="72790" y="77101"/>
                </a:moveTo>
                <a:lnTo>
                  <a:pt x="41287" y="77101"/>
                </a:lnTo>
                <a:lnTo>
                  <a:pt x="82588" y="101079"/>
                </a:lnTo>
                <a:lnTo>
                  <a:pt x="72790"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1" name="object 41"/>
          <p:cNvSpPr txBox="1"/>
          <p:nvPr/>
        </p:nvSpPr>
        <p:spPr>
          <a:xfrm>
            <a:off x="10542864" y="7673524"/>
            <a:ext cx="739140" cy="369094"/>
          </a:xfrm>
          <a:prstGeom prst="rect">
            <a:avLst/>
          </a:prstGeom>
        </p:spPr>
        <p:txBody>
          <a:bodyPr vert="horz" wrap="square" lIns="0" tIns="25355" rIns="0" bIns="0" rtlCol="0">
            <a:spAutoFit/>
          </a:bodyPr>
          <a:lstStyle/>
          <a:p>
            <a:pPr marL="12677" marR="5080" indent="74165">
              <a:lnSpc>
                <a:spcPts val="1341"/>
              </a:lnSpc>
              <a:spcBef>
                <a:spcPts val="200"/>
              </a:spcBef>
            </a:pPr>
            <a:r>
              <a:rPr sz="1100" dirty="0">
                <a:solidFill>
                  <a:srgbClr val="221E1F"/>
                </a:solidFill>
                <a:latin typeface="Arial"/>
                <a:cs typeface="Arial"/>
              </a:rPr>
              <a:t>provides  </a:t>
            </a:r>
            <a:r>
              <a:rPr sz="1100" spc="4" dirty="0">
                <a:solidFill>
                  <a:srgbClr val="221E1F"/>
                </a:solidFill>
                <a:latin typeface="Arial"/>
                <a:cs typeface="Arial"/>
              </a:rPr>
              <a:t>storage</a:t>
            </a:r>
            <a:r>
              <a:rPr sz="1100" spc="-70" dirty="0">
                <a:solidFill>
                  <a:srgbClr val="221E1F"/>
                </a:solidFill>
                <a:latin typeface="Arial"/>
                <a:cs typeface="Arial"/>
              </a:rPr>
              <a:t> </a:t>
            </a:r>
            <a:r>
              <a:rPr sz="1100" dirty="0">
                <a:solidFill>
                  <a:srgbClr val="221E1F"/>
                </a:solidFill>
                <a:latin typeface="Arial"/>
                <a:cs typeface="Arial"/>
              </a:rPr>
              <a:t>for</a:t>
            </a:r>
            <a:endParaRPr sz="1100">
              <a:solidFill>
                <a:prstClr val="black"/>
              </a:solidFill>
              <a:latin typeface="Arial"/>
              <a:cs typeface="Arial"/>
            </a:endParaRPr>
          </a:p>
        </p:txBody>
      </p:sp>
      <p:sp>
        <p:nvSpPr>
          <p:cNvPr id="42" name="object 42"/>
          <p:cNvSpPr txBox="1"/>
          <p:nvPr/>
        </p:nvSpPr>
        <p:spPr>
          <a:xfrm>
            <a:off x="10596700" y="6151892"/>
            <a:ext cx="631190" cy="369094"/>
          </a:xfrm>
          <a:prstGeom prst="rect">
            <a:avLst/>
          </a:prstGeom>
        </p:spPr>
        <p:txBody>
          <a:bodyPr vert="horz" wrap="square" lIns="0" tIns="25355" rIns="0" bIns="0" rtlCol="0">
            <a:spAutoFit/>
          </a:bodyPr>
          <a:lstStyle/>
          <a:p>
            <a:pPr marL="157204" marR="5080" indent="-145162">
              <a:lnSpc>
                <a:spcPts val="1341"/>
              </a:lnSpc>
              <a:spcBef>
                <a:spcPts val="200"/>
              </a:spcBef>
            </a:pPr>
            <a:r>
              <a:rPr sz="1100" dirty="0">
                <a:solidFill>
                  <a:srgbClr val="221E1F"/>
                </a:solidFill>
                <a:latin typeface="Arial"/>
                <a:cs typeface="Arial"/>
              </a:rPr>
              <a:t>generally  uses</a:t>
            </a:r>
            <a:endParaRPr sz="1100">
              <a:solidFill>
                <a:prstClr val="black"/>
              </a:solidFill>
              <a:latin typeface="Arial"/>
              <a:cs typeface="Arial"/>
            </a:endParaRPr>
          </a:p>
        </p:txBody>
      </p:sp>
      <p:sp>
        <p:nvSpPr>
          <p:cNvPr id="43" name="object 43"/>
          <p:cNvSpPr txBox="1"/>
          <p:nvPr/>
        </p:nvSpPr>
        <p:spPr>
          <a:xfrm>
            <a:off x="13677891" y="1507260"/>
            <a:ext cx="1020444"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interfaces</a:t>
            </a:r>
            <a:r>
              <a:rPr sz="1100" spc="-66" dirty="0">
                <a:solidFill>
                  <a:srgbClr val="221E1F"/>
                </a:solidFill>
                <a:latin typeface="Arial"/>
                <a:cs typeface="Arial"/>
              </a:rPr>
              <a:t> </a:t>
            </a:r>
            <a:r>
              <a:rPr sz="1100" dirty="0">
                <a:solidFill>
                  <a:srgbClr val="221E1F"/>
                </a:solidFill>
                <a:latin typeface="Arial"/>
                <a:cs typeface="Arial"/>
              </a:rPr>
              <a:t>with/  provides</a:t>
            </a:r>
            <a:endParaRPr sz="1100">
              <a:solidFill>
                <a:prstClr val="black"/>
              </a:solidFill>
              <a:latin typeface="Arial"/>
              <a:cs typeface="Arial"/>
            </a:endParaRPr>
          </a:p>
        </p:txBody>
      </p:sp>
      <p:sp>
        <p:nvSpPr>
          <p:cNvPr id="44" name="object 44"/>
          <p:cNvSpPr txBox="1"/>
          <p:nvPr/>
        </p:nvSpPr>
        <p:spPr>
          <a:xfrm>
            <a:off x="3321096" y="845124"/>
            <a:ext cx="1136649"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are </a:t>
            </a:r>
            <a:r>
              <a:rPr sz="1100" spc="4" dirty="0">
                <a:solidFill>
                  <a:srgbClr val="221E1F"/>
                </a:solidFill>
                <a:latin typeface="Arial"/>
                <a:cs typeface="Arial"/>
              </a:rPr>
              <a:t>comprised</a:t>
            </a:r>
            <a:r>
              <a:rPr sz="1100" spc="-60"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45" name="object 45"/>
          <p:cNvSpPr txBox="1"/>
          <p:nvPr/>
        </p:nvSpPr>
        <p:spPr>
          <a:xfrm>
            <a:off x="11933883" y="3907774"/>
            <a:ext cx="3346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uses</a:t>
            </a:r>
            <a:endParaRPr sz="1100">
              <a:solidFill>
                <a:prstClr val="black"/>
              </a:solidFill>
              <a:latin typeface="Arial"/>
              <a:cs typeface="Arial"/>
            </a:endParaRPr>
          </a:p>
        </p:txBody>
      </p:sp>
      <p:sp>
        <p:nvSpPr>
          <p:cNvPr id="46" name="object 46"/>
          <p:cNvSpPr/>
          <p:nvPr/>
        </p:nvSpPr>
        <p:spPr>
          <a:xfrm>
            <a:off x="8921750" y="825619"/>
            <a:ext cx="1901826" cy="0"/>
          </a:xfrm>
          <a:custGeom>
            <a:avLst/>
            <a:gdLst/>
            <a:ahLst/>
            <a:cxnLst/>
            <a:rect l="l" t="t" r="r" b="b"/>
            <a:pathLst>
              <a:path w="1901825">
                <a:moveTo>
                  <a:pt x="0" y="0"/>
                </a:moveTo>
                <a:lnTo>
                  <a:pt x="190179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object 47"/>
          <p:cNvSpPr/>
          <p:nvPr/>
        </p:nvSpPr>
        <p:spPr>
          <a:xfrm>
            <a:off x="6649383" y="825619"/>
            <a:ext cx="1942463" cy="0"/>
          </a:xfrm>
          <a:custGeom>
            <a:avLst/>
            <a:gdLst/>
            <a:ahLst/>
            <a:cxnLst/>
            <a:rect l="l" t="t" r="r" b="b"/>
            <a:pathLst>
              <a:path w="1942465">
                <a:moveTo>
                  <a:pt x="0" y="0"/>
                </a:moveTo>
                <a:lnTo>
                  <a:pt x="19422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8" name="object 48"/>
          <p:cNvSpPr/>
          <p:nvPr/>
        </p:nvSpPr>
        <p:spPr>
          <a:xfrm>
            <a:off x="10823535" y="825617"/>
            <a:ext cx="0" cy="2774951"/>
          </a:xfrm>
          <a:custGeom>
            <a:avLst/>
            <a:gdLst/>
            <a:ahLst/>
            <a:cxnLst/>
            <a:rect l="l" t="t" r="r" b="b"/>
            <a:pathLst>
              <a:path h="2774950">
                <a:moveTo>
                  <a:pt x="0" y="0"/>
                </a:moveTo>
                <a:lnTo>
                  <a:pt x="0" y="277479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object 49"/>
          <p:cNvSpPr/>
          <p:nvPr/>
        </p:nvSpPr>
        <p:spPr>
          <a:xfrm>
            <a:off x="10782237" y="3571079"/>
            <a:ext cx="83186" cy="101600"/>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0" name="object 50"/>
          <p:cNvSpPr/>
          <p:nvPr/>
        </p:nvSpPr>
        <p:spPr>
          <a:xfrm>
            <a:off x="9739762" y="4026991"/>
            <a:ext cx="382905" cy="0"/>
          </a:xfrm>
          <a:custGeom>
            <a:avLst/>
            <a:gdLst/>
            <a:ahLst/>
            <a:cxnLst/>
            <a:rect l="l" t="t" r="r" b="b"/>
            <a:pathLst>
              <a:path w="382904">
                <a:moveTo>
                  <a:pt x="382485"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1" name="object 51"/>
          <p:cNvSpPr/>
          <p:nvPr/>
        </p:nvSpPr>
        <p:spPr>
          <a:xfrm>
            <a:off x="10092957" y="398575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2" name="object 52"/>
          <p:cNvSpPr txBox="1"/>
          <p:nvPr/>
        </p:nvSpPr>
        <p:spPr>
          <a:xfrm>
            <a:off x="8625888" y="710527"/>
            <a:ext cx="26606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a:t>
            </a:r>
            <a:endParaRPr sz="1100">
              <a:solidFill>
                <a:prstClr val="black"/>
              </a:solidFill>
              <a:latin typeface="Arial"/>
              <a:cs typeface="Arial"/>
            </a:endParaRPr>
          </a:p>
        </p:txBody>
      </p:sp>
      <p:sp>
        <p:nvSpPr>
          <p:cNvPr id="53" name="object 53"/>
          <p:cNvSpPr/>
          <p:nvPr/>
        </p:nvSpPr>
        <p:spPr>
          <a:xfrm>
            <a:off x="7050398" y="1096306"/>
            <a:ext cx="0" cy="3453764"/>
          </a:xfrm>
          <a:custGeom>
            <a:avLst/>
            <a:gdLst/>
            <a:ahLst/>
            <a:cxnLst/>
            <a:rect l="l" t="t" r="r" b="b"/>
            <a:pathLst>
              <a:path h="3453765">
                <a:moveTo>
                  <a:pt x="0" y="0"/>
                </a:moveTo>
                <a:lnTo>
                  <a:pt x="0" y="345368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7050398" y="4971583"/>
            <a:ext cx="0" cy="2080895"/>
          </a:xfrm>
          <a:custGeom>
            <a:avLst/>
            <a:gdLst/>
            <a:ahLst/>
            <a:cxnLst/>
            <a:rect l="l" t="t" r="r" b="b"/>
            <a:pathLst>
              <a:path h="2080895">
                <a:moveTo>
                  <a:pt x="0" y="0"/>
                </a:moveTo>
                <a:lnTo>
                  <a:pt x="0" y="208080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5" name="object 55"/>
          <p:cNvSpPr txBox="1"/>
          <p:nvPr/>
        </p:nvSpPr>
        <p:spPr>
          <a:xfrm>
            <a:off x="6792794" y="4534970"/>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56" name="object 56"/>
          <p:cNvSpPr/>
          <p:nvPr/>
        </p:nvSpPr>
        <p:spPr>
          <a:xfrm>
            <a:off x="9739759" y="4026993"/>
            <a:ext cx="0" cy="1222376"/>
          </a:xfrm>
          <a:custGeom>
            <a:avLst/>
            <a:gdLst/>
            <a:ahLst/>
            <a:cxnLst/>
            <a:rect l="l" t="t" r="r" b="b"/>
            <a:pathLst>
              <a:path h="1222375">
                <a:moveTo>
                  <a:pt x="0" y="0"/>
                </a:moveTo>
                <a:lnTo>
                  <a:pt x="0" y="1222122"/>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7" name="object 57"/>
          <p:cNvSpPr/>
          <p:nvPr/>
        </p:nvSpPr>
        <p:spPr>
          <a:xfrm>
            <a:off x="9739759" y="5641228"/>
            <a:ext cx="0" cy="1270635"/>
          </a:xfrm>
          <a:custGeom>
            <a:avLst/>
            <a:gdLst/>
            <a:ahLst/>
            <a:cxnLst/>
            <a:rect l="l" t="t" r="r" b="b"/>
            <a:pathLst>
              <a:path h="1270634">
                <a:moveTo>
                  <a:pt x="0" y="0"/>
                </a:moveTo>
                <a:lnTo>
                  <a:pt x="0" y="12706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8" name="object 58"/>
          <p:cNvSpPr/>
          <p:nvPr/>
        </p:nvSpPr>
        <p:spPr>
          <a:xfrm>
            <a:off x="8404044" y="7335811"/>
            <a:ext cx="0" cy="265430"/>
          </a:xfrm>
          <a:custGeom>
            <a:avLst/>
            <a:gdLst/>
            <a:ahLst/>
            <a:cxnLst/>
            <a:rect l="l" t="t" r="r" b="b"/>
            <a:pathLst>
              <a:path h="265429">
                <a:moveTo>
                  <a:pt x="0" y="0"/>
                </a:moveTo>
                <a:lnTo>
                  <a:pt x="0" y="26499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8404044" y="8022412"/>
            <a:ext cx="0" cy="262890"/>
          </a:xfrm>
          <a:custGeom>
            <a:avLst/>
            <a:gdLst/>
            <a:ahLst/>
            <a:cxnLst/>
            <a:rect l="l" t="t" r="r" b="b"/>
            <a:pathLst>
              <a:path h="262890">
                <a:moveTo>
                  <a:pt x="0" y="0"/>
                </a:moveTo>
                <a:lnTo>
                  <a:pt x="0" y="26249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0" name="object 60"/>
          <p:cNvSpPr txBox="1"/>
          <p:nvPr/>
        </p:nvSpPr>
        <p:spPr>
          <a:xfrm>
            <a:off x="9489346" y="5234086"/>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61" name="object 61"/>
          <p:cNvSpPr txBox="1"/>
          <p:nvPr/>
        </p:nvSpPr>
        <p:spPr>
          <a:xfrm>
            <a:off x="5610777" y="1787876"/>
            <a:ext cx="53975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analyze</a:t>
            </a:r>
            <a:endParaRPr sz="1100">
              <a:solidFill>
                <a:prstClr val="black"/>
              </a:solidFill>
              <a:latin typeface="Arial"/>
              <a:cs typeface="Arial"/>
            </a:endParaRPr>
          </a:p>
        </p:txBody>
      </p:sp>
      <p:sp>
        <p:nvSpPr>
          <p:cNvPr id="62" name="object 62"/>
          <p:cNvSpPr/>
          <p:nvPr/>
        </p:nvSpPr>
        <p:spPr>
          <a:xfrm>
            <a:off x="2065006" y="4073841"/>
            <a:ext cx="1527810" cy="0"/>
          </a:xfrm>
          <a:custGeom>
            <a:avLst/>
            <a:gdLst/>
            <a:ahLst/>
            <a:cxnLst/>
            <a:rect l="l" t="t" r="r" b="b"/>
            <a:pathLst>
              <a:path w="1527810">
                <a:moveTo>
                  <a:pt x="0" y="0"/>
                </a:moveTo>
                <a:lnTo>
                  <a:pt x="152769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3" name="object 63"/>
          <p:cNvSpPr/>
          <p:nvPr/>
        </p:nvSpPr>
        <p:spPr>
          <a:xfrm>
            <a:off x="1349469" y="1373244"/>
            <a:ext cx="0" cy="146052"/>
          </a:xfrm>
          <a:custGeom>
            <a:avLst/>
            <a:gdLst/>
            <a:ahLst/>
            <a:cxnLst/>
            <a:rect l="l" t="t" r="r" b="b"/>
            <a:pathLst>
              <a:path h="146050">
                <a:moveTo>
                  <a:pt x="0" y="0"/>
                </a:moveTo>
                <a:lnTo>
                  <a:pt x="0" y="14604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4" name="object 64"/>
          <p:cNvSpPr/>
          <p:nvPr/>
        </p:nvSpPr>
        <p:spPr>
          <a:xfrm>
            <a:off x="1349469" y="1933898"/>
            <a:ext cx="0" cy="147954"/>
          </a:xfrm>
          <a:custGeom>
            <a:avLst/>
            <a:gdLst/>
            <a:ahLst/>
            <a:cxnLst/>
            <a:rect l="l" t="t" r="r" b="b"/>
            <a:pathLst>
              <a:path h="147955">
                <a:moveTo>
                  <a:pt x="0" y="0"/>
                </a:moveTo>
                <a:lnTo>
                  <a:pt x="0" y="14771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1308171" y="1301514"/>
            <a:ext cx="83186" cy="101600"/>
          </a:xfrm>
          <a:custGeom>
            <a:avLst/>
            <a:gdLst/>
            <a:ahLst/>
            <a:cxnLst/>
            <a:rect l="l" t="t" r="r" b="b"/>
            <a:pathLst>
              <a:path w="83184" h="101600">
                <a:moveTo>
                  <a:pt x="41300" y="0"/>
                </a:moveTo>
                <a:lnTo>
                  <a:pt x="0" y="101079"/>
                </a:lnTo>
                <a:lnTo>
                  <a:pt x="41300" y="77101"/>
                </a:lnTo>
                <a:lnTo>
                  <a:pt x="72794" y="77101"/>
                </a:lnTo>
                <a:lnTo>
                  <a:pt x="41300" y="0"/>
                </a:lnTo>
                <a:close/>
              </a:path>
              <a:path w="83184" h="101600">
                <a:moveTo>
                  <a:pt x="72794" y="77101"/>
                </a:moveTo>
                <a:lnTo>
                  <a:pt x="41300" y="77101"/>
                </a:lnTo>
                <a:lnTo>
                  <a:pt x="82588" y="101079"/>
                </a:lnTo>
                <a:lnTo>
                  <a:pt x="72794"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6" name="object 66"/>
          <p:cNvSpPr/>
          <p:nvPr/>
        </p:nvSpPr>
        <p:spPr>
          <a:xfrm>
            <a:off x="1308171" y="2052277"/>
            <a:ext cx="83186" cy="101600"/>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7" name="object 67"/>
          <p:cNvSpPr txBox="1"/>
          <p:nvPr/>
        </p:nvSpPr>
        <p:spPr>
          <a:xfrm>
            <a:off x="1025789" y="1532437"/>
            <a:ext cx="647700" cy="369094"/>
          </a:xfrm>
          <a:prstGeom prst="rect">
            <a:avLst/>
          </a:prstGeom>
        </p:spPr>
        <p:txBody>
          <a:bodyPr vert="horz" wrap="square" lIns="0" tIns="25355" rIns="0" bIns="0" rtlCol="0">
            <a:spAutoFit/>
          </a:bodyPr>
          <a:lstStyle/>
          <a:p>
            <a:pPr marL="12677" marR="5080" indent="8252">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spc="4" dirty="0">
                <a:solidFill>
                  <a:srgbClr val="221E1F"/>
                </a:solidFill>
                <a:latin typeface="Arial"/>
                <a:cs typeface="Arial"/>
              </a:rPr>
              <a:t>closely  </a:t>
            </a:r>
            <a:r>
              <a:rPr sz="1100" dirty="0">
                <a:solidFill>
                  <a:srgbClr val="221E1F"/>
                </a:solidFill>
                <a:latin typeface="Arial"/>
                <a:cs typeface="Arial"/>
              </a:rPr>
              <a:t>related</a:t>
            </a:r>
            <a:r>
              <a:rPr sz="1100" spc="-85" dirty="0">
                <a:solidFill>
                  <a:srgbClr val="221E1F"/>
                </a:solidFill>
                <a:latin typeface="Arial"/>
                <a:cs typeface="Arial"/>
              </a:rPr>
              <a:t> </a:t>
            </a:r>
            <a:r>
              <a:rPr sz="1100" spc="4" dirty="0">
                <a:solidFill>
                  <a:srgbClr val="221E1F"/>
                </a:solidFill>
                <a:latin typeface="Arial"/>
                <a:cs typeface="Arial"/>
              </a:rPr>
              <a:t>to</a:t>
            </a:r>
            <a:endParaRPr sz="1100">
              <a:solidFill>
                <a:prstClr val="black"/>
              </a:solidFill>
              <a:latin typeface="Arial"/>
              <a:cs typeface="Arial"/>
            </a:endParaRPr>
          </a:p>
        </p:txBody>
      </p:sp>
      <p:sp>
        <p:nvSpPr>
          <p:cNvPr id="68" name="object 68"/>
          <p:cNvSpPr/>
          <p:nvPr/>
        </p:nvSpPr>
        <p:spPr>
          <a:xfrm>
            <a:off x="12357370" y="964946"/>
            <a:ext cx="1041400" cy="0"/>
          </a:xfrm>
          <a:custGeom>
            <a:avLst/>
            <a:gdLst/>
            <a:ahLst/>
            <a:cxnLst/>
            <a:rect l="l" t="t" r="r" b="b"/>
            <a:pathLst>
              <a:path w="1041400">
                <a:moveTo>
                  <a:pt x="0" y="0"/>
                </a:moveTo>
                <a:lnTo>
                  <a:pt x="10412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9" name="object 69"/>
          <p:cNvSpPr/>
          <p:nvPr/>
        </p:nvSpPr>
        <p:spPr>
          <a:xfrm>
            <a:off x="10622482" y="964946"/>
            <a:ext cx="374651" cy="0"/>
          </a:xfrm>
          <a:custGeom>
            <a:avLst/>
            <a:gdLst/>
            <a:ahLst/>
            <a:cxnLst/>
            <a:rect l="l" t="t" r="r" b="b"/>
            <a:pathLst>
              <a:path w="374650">
                <a:moveTo>
                  <a:pt x="0" y="0"/>
                </a:moveTo>
                <a:lnTo>
                  <a:pt x="37452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0" name="object 70"/>
          <p:cNvSpPr/>
          <p:nvPr/>
        </p:nvSpPr>
        <p:spPr>
          <a:xfrm>
            <a:off x="13369282" y="923711"/>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1" name="object 71"/>
          <p:cNvSpPr/>
          <p:nvPr/>
        </p:nvSpPr>
        <p:spPr>
          <a:xfrm>
            <a:off x="13061950" y="1238255"/>
            <a:ext cx="0" cy="1786888"/>
          </a:xfrm>
          <a:custGeom>
            <a:avLst/>
            <a:gdLst/>
            <a:ahLst/>
            <a:cxnLst/>
            <a:rect l="l" t="t" r="r" b="b"/>
            <a:pathLst>
              <a:path h="1786889">
                <a:moveTo>
                  <a:pt x="0" y="0"/>
                </a:moveTo>
                <a:lnTo>
                  <a:pt x="0" y="17866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2" name="object 72"/>
          <p:cNvSpPr/>
          <p:nvPr/>
        </p:nvSpPr>
        <p:spPr>
          <a:xfrm>
            <a:off x="13061950" y="3567023"/>
            <a:ext cx="0" cy="466089"/>
          </a:xfrm>
          <a:custGeom>
            <a:avLst/>
            <a:gdLst/>
            <a:ahLst/>
            <a:cxnLst/>
            <a:rect l="l" t="t" r="r" b="b"/>
            <a:pathLst>
              <a:path h="466089">
                <a:moveTo>
                  <a:pt x="0" y="0"/>
                </a:moveTo>
                <a:lnTo>
                  <a:pt x="0" y="465505"/>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3" name="object 73"/>
          <p:cNvSpPr/>
          <p:nvPr/>
        </p:nvSpPr>
        <p:spPr>
          <a:xfrm>
            <a:off x="13061950" y="4032530"/>
            <a:ext cx="567055" cy="0"/>
          </a:xfrm>
          <a:custGeom>
            <a:avLst/>
            <a:gdLst/>
            <a:ahLst/>
            <a:cxnLst/>
            <a:rect l="l" t="t" r="r" b="b"/>
            <a:pathLst>
              <a:path w="567055">
                <a:moveTo>
                  <a:pt x="0" y="0"/>
                </a:moveTo>
                <a:lnTo>
                  <a:pt x="56662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13062001" y="1238251"/>
            <a:ext cx="623569" cy="0"/>
          </a:xfrm>
          <a:custGeom>
            <a:avLst/>
            <a:gdLst/>
            <a:ahLst/>
            <a:cxnLst/>
            <a:rect l="l" t="t" r="r" b="b"/>
            <a:pathLst>
              <a:path w="623569">
                <a:moveTo>
                  <a:pt x="623049"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13655703" y="1197017"/>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6" name="object 76"/>
          <p:cNvSpPr txBox="1"/>
          <p:nvPr/>
        </p:nvSpPr>
        <p:spPr>
          <a:xfrm>
            <a:off x="4319216" y="3054417"/>
            <a:ext cx="581660"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a:t>
            </a:r>
            <a:r>
              <a:rPr sz="1100" spc="-80" dirty="0">
                <a:solidFill>
                  <a:srgbClr val="221E1F"/>
                </a:solidFill>
                <a:latin typeface="Arial"/>
                <a:cs typeface="Arial"/>
              </a:rPr>
              <a:t> </a:t>
            </a:r>
            <a:r>
              <a:rPr sz="1100" spc="4" dirty="0">
                <a:solidFill>
                  <a:srgbClr val="221E1F"/>
                </a:solidFill>
                <a:latin typeface="Arial"/>
                <a:cs typeface="Arial"/>
              </a:rPr>
              <a:t>type  </a:t>
            </a:r>
            <a:r>
              <a:rPr sz="1100" dirty="0">
                <a:solidFill>
                  <a:srgbClr val="221E1F"/>
                </a:solidFill>
                <a:latin typeface="Arial"/>
                <a:cs typeface="Arial"/>
              </a:rPr>
              <a:t>of</a:t>
            </a:r>
            <a:endParaRPr sz="1100">
              <a:solidFill>
                <a:prstClr val="black"/>
              </a:solidFill>
              <a:latin typeface="Arial"/>
              <a:cs typeface="Arial"/>
            </a:endParaRPr>
          </a:p>
        </p:txBody>
      </p:sp>
      <p:sp>
        <p:nvSpPr>
          <p:cNvPr id="77" name="object 77"/>
          <p:cNvSpPr txBox="1"/>
          <p:nvPr/>
        </p:nvSpPr>
        <p:spPr>
          <a:xfrm>
            <a:off x="11040010" y="842405"/>
            <a:ext cx="128587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 data </a:t>
            </a:r>
            <a:r>
              <a:rPr sz="1100" spc="4" dirty="0">
                <a:solidFill>
                  <a:srgbClr val="221E1F"/>
                </a:solidFill>
                <a:latin typeface="Arial"/>
                <a:cs typeface="Arial"/>
              </a:rPr>
              <a:t>stored</a:t>
            </a:r>
            <a:r>
              <a:rPr sz="1100" spc="-50" dirty="0">
                <a:solidFill>
                  <a:srgbClr val="221E1F"/>
                </a:solidFill>
                <a:latin typeface="Arial"/>
                <a:cs typeface="Arial"/>
              </a:rPr>
              <a:t> </a:t>
            </a:r>
            <a:r>
              <a:rPr sz="1100" dirty="0">
                <a:solidFill>
                  <a:srgbClr val="221E1F"/>
                </a:solidFill>
                <a:latin typeface="Arial"/>
                <a:cs typeface="Arial"/>
              </a:rPr>
              <a:t>in</a:t>
            </a:r>
            <a:endParaRPr sz="1100">
              <a:solidFill>
                <a:prstClr val="black"/>
              </a:solidFill>
              <a:latin typeface="Arial"/>
              <a:cs typeface="Arial"/>
            </a:endParaRPr>
          </a:p>
        </p:txBody>
      </p:sp>
      <p:sp>
        <p:nvSpPr>
          <p:cNvPr id="78" name="object 78"/>
          <p:cNvSpPr/>
          <p:nvPr/>
        </p:nvSpPr>
        <p:spPr>
          <a:xfrm>
            <a:off x="11869132" y="2637518"/>
            <a:ext cx="1594486" cy="0"/>
          </a:xfrm>
          <a:custGeom>
            <a:avLst/>
            <a:gdLst/>
            <a:ahLst/>
            <a:cxnLst/>
            <a:rect l="l" t="t" r="r" b="b"/>
            <a:pathLst>
              <a:path w="1594484">
                <a:moveTo>
                  <a:pt x="0" y="0"/>
                </a:moveTo>
                <a:lnTo>
                  <a:pt x="159388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9" name="object 79"/>
          <p:cNvSpPr/>
          <p:nvPr/>
        </p:nvSpPr>
        <p:spPr>
          <a:xfrm>
            <a:off x="8985252" y="2637518"/>
            <a:ext cx="2480944" cy="0"/>
          </a:xfrm>
          <a:custGeom>
            <a:avLst/>
            <a:gdLst/>
            <a:ahLst/>
            <a:cxnLst/>
            <a:rect l="l" t="t" r="r" b="b"/>
            <a:pathLst>
              <a:path w="2480945">
                <a:moveTo>
                  <a:pt x="0" y="0"/>
                </a:moveTo>
                <a:lnTo>
                  <a:pt x="248074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80" name="object 80"/>
          <p:cNvSpPr/>
          <p:nvPr/>
        </p:nvSpPr>
        <p:spPr>
          <a:xfrm>
            <a:off x="13433726" y="259628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81" name="object 81"/>
          <p:cNvSpPr txBox="1"/>
          <p:nvPr/>
        </p:nvSpPr>
        <p:spPr>
          <a:xfrm>
            <a:off x="11497347" y="2507174"/>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2" name="object 82"/>
          <p:cNvSpPr txBox="1"/>
          <p:nvPr/>
        </p:nvSpPr>
        <p:spPr>
          <a:xfrm>
            <a:off x="6402919" y="2375707"/>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3" name="object 83"/>
          <p:cNvSpPr txBox="1"/>
          <p:nvPr/>
        </p:nvSpPr>
        <p:spPr>
          <a:xfrm>
            <a:off x="7805336" y="7585781"/>
            <a:ext cx="1211582" cy="369094"/>
          </a:xfrm>
          <a:prstGeom prst="rect">
            <a:avLst/>
          </a:prstGeom>
        </p:spPr>
        <p:txBody>
          <a:bodyPr vert="horz" wrap="square" lIns="0" tIns="25355" rIns="0" bIns="0" rtlCol="0">
            <a:spAutoFit/>
          </a:bodyPr>
          <a:lstStyle/>
          <a:p>
            <a:pPr marL="16484" marR="5080" indent="-4444">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an </a:t>
            </a:r>
            <a:r>
              <a:rPr sz="1100" dirty="0">
                <a:solidFill>
                  <a:srgbClr val="221E1F"/>
                </a:solidFill>
                <a:latin typeface="Arial"/>
                <a:cs typeface="Arial"/>
              </a:rPr>
              <a:t>open-source  implementation</a:t>
            </a:r>
            <a:r>
              <a:rPr sz="1100" spc="-66"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84" name="object 84"/>
          <p:cNvSpPr/>
          <p:nvPr/>
        </p:nvSpPr>
        <p:spPr>
          <a:xfrm>
            <a:off x="5342612" y="612000"/>
            <a:ext cx="1451305" cy="69264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7" name="object 87"/>
          <p:cNvSpPr/>
          <p:nvPr/>
        </p:nvSpPr>
        <p:spPr>
          <a:xfrm>
            <a:off x="13469298" y="609119"/>
            <a:ext cx="1451265" cy="692632"/>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8" name="object 88"/>
          <p:cNvSpPr/>
          <p:nvPr/>
        </p:nvSpPr>
        <p:spPr>
          <a:xfrm>
            <a:off x="7633227" y="2142296"/>
            <a:ext cx="1451281" cy="692657"/>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9" name="object 89"/>
          <p:cNvSpPr/>
          <p:nvPr/>
        </p:nvSpPr>
        <p:spPr>
          <a:xfrm>
            <a:off x="13469281" y="3679037"/>
            <a:ext cx="1451292" cy="69265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0" name="object 90"/>
          <p:cNvSpPr txBox="1"/>
          <p:nvPr/>
        </p:nvSpPr>
        <p:spPr>
          <a:xfrm>
            <a:off x="12865985" y="3008021"/>
            <a:ext cx="390526" cy="541064"/>
          </a:xfrm>
          <a:prstGeom prst="rect">
            <a:avLst/>
          </a:prstGeom>
        </p:spPr>
        <p:txBody>
          <a:bodyPr vert="horz" wrap="square" lIns="0" tIns="25355" rIns="0" bIns="0" rtlCol="0">
            <a:spAutoFit/>
          </a:bodyPr>
          <a:lstStyle/>
          <a:p>
            <a:pPr marL="49443" marR="5080" indent="-37400" algn="just">
              <a:lnSpc>
                <a:spcPts val="1341"/>
              </a:lnSpc>
              <a:spcBef>
                <a:spcPts val="200"/>
              </a:spcBef>
            </a:pPr>
            <a:r>
              <a:rPr sz="1100" spc="4" dirty="0">
                <a:solidFill>
                  <a:srgbClr val="221E1F"/>
                </a:solidFill>
                <a:latin typeface="Arial"/>
                <a:cs typeface="Arial"/>
              </a:rPr>
              <a:t>feeds  </a:t>
            </a:r>
            <a:r>
              <a:rPr sz="1100" dirty="0">
                <a:solidFill>
                  <a:srgbClr val="221E1F"/>
                </a:solidFill>
                <a:latin typeface="Arial"/>
                <a:cs typeface="Arial"/>
              </a:rPr>
              <a:t>data  into</a:t>
            </a:r>
            <a:endParaRPr sz="1100">
              <a:solidFill>
                <a:prstClr val="black"/>
              </a:solidFill>
              <a:latin typeface="Arial"/>
              <a:cs typeface="Arial"/>
            </a:endParaRPr>
          </a:p>
        </p:txBody>
      </p:sp>
      <p:sp>
        <p:nvSpPr>
          <p:cNvPr id="93" name="Oval 92"/>
          <p:cNvSpPr/>
          <p:nvPr/>
        </p:nvSpPr>
        <p:spPr>
          <a:xfrm>
            <a:off x="609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Mining</a:t>
            </a:r>
          </a:p>
        </p:txBody>
      </p:sp>
      <p:sp>
        <p:nvSpPr>
          <p:cNvPr id="95" name="Oval 94"/>
          <p:cNvSpPr/>
          <p:nvPr/>
        </p:nvSpPr>
        <p:spPr>
          <a:xfrm>
            <a:off x="5334002"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Analytics</a:t>
            </a:r>
          </a:p>
        </p:txBody>
      </p:sp>
      <p:sp>
        <p:nvSpPr>
          <p:cNvPr id="96" name="Oval 95"/>
          <p:cNvSpPr/>
          <p:nvPr/>
        </p:nvSpPr>
        <p:spPr>
          <a:xfrm>
            <a:off x="609600" y="2209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Machine Learning</a:t>
            </a:r>
          </a:p>
        </p:txBody>
      </p:sp>
      <p:sp>
        <p:nvSpPr>
          <p:cNvPr id="97" name="Oval 96"/>
          <p:cNvSpPr/>
          <p:nvPr/>
        </p:nvSpPr>
        <p:spPr>
          <a:xfrm>
            <a:off x="3886203"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Analytics</a:t>
            </a:r>
          </a:p>
        </p:txBody>
      </p:sp>
      <p:sp>
        <p:nvSpPr>
          <p:cNvPr id="98" name="Oval 97"/>
          <p:cNvSpPr/>
          <p:nvPr/>
        </p:nvSpPr>
        <p:spPr>
          <a:xfrm>
            <a:off x="6858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solidFill>
                  <a:prstClr val="white"/>
                </a:solidFill>
                <a:latin typeface="Calibri"/>
              </a:rPr>
              <a:t>Quantitative Analysis</a:t>
            </a:r>
          </a:p>
        </p:txBody>
      </p:sp>
      <p:sp>
        <p:nvSpPr>
          <p:cNvPr id="99" name="Oval 98"/>
          <p:cNvSpPr/>
          <p:nvPr/>
        </p:nvSpPr>
        <p:spPr>
          <a:xfrm>
            <a:off x="7620004"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Business Intelligence</a:t>
            </a:r>
          </a:p>
        </p:txBody>
      </p:sp>
      <p:sp>
        <p:nvSpPr>
          <p:cNvPr id="100" name="Oval 99"/>
          <p:cNvSpPr/>
          <p:nvPr/>
        </p:nvSpPr>
        <p:spPr>
          <a:xfrm>
            <a:off x="13563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Warehouse</a:t>
            </a:r>
          </a:p>
        </p:txBody>
      </p:sp>
      <p:sp>
        <p:nvSpPr>
          <p:cNvPr id="101" name="Oval 100"/>
          <p:cNvSpPr/>
          <p:nvPr/>
        </p:nvSpPr>
        <p:spPr>
          <a:xfrm>
            <a:off x="13563600"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OLAP</a:t>
            </a:r>
          </a:p>
        </p:txBody>
      </p:sp>
      <p:sp>
        <p:nvSpPr>
          <p:cNvPr id="102" name="Oval 101"/>
          <p:cNvSpPr/>
          <p:nvPr/>
        </p:nvSpPr>
        <p:spPr>
          <a:xfrm>
            <a:off x="13563600"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OLTP</a:t>
            </a:r>
          </a:p>
        </p:txBody>
      </p:sp>
      <p:sp>
        <p:nvSpPr>
          <p:cNvPr id="103" name="Oval 102"/>
          <p:cNvSpPr/>
          <p:nvPr/>
        </p:nvSpPr>
        <p:spPr>
          <a:xfrm>
            <a:off x="102108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ETL</a:t>
            </a:r>
          </a:p>
        </p:txBody>
      </p:sp>
      <p:sp>
        <p:nvSpPr>
          <p:cNvPr id="104" name="Oval 103"/>
          <p:cNvSpPr/>
          <p:nvPr/>
        </p:nvSpPr>
        <p:spPr>
          <a:xfrm>
            <a:off x="76200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KPIs</a:t>
            </a:r>
          </a:p>
        </p:txBody>
      </p:sp>
      <p:sp>
        <p:nvSpPr>
          <p:cNvPr id="105" name="Oval 104"/>
          <p:cNvSpPr/>
          <p:nvPr/>
        </p:nvSpPr>
        <p:spPr>
          <a:xfrm>
            <a:off x="10210804" y="51054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Commodity Hardware</a:t>
            </a:r>
          </a:p>
        </p:txBody>
      </p:sp>
      <p:sp>
        <p:nvSpPr>
          <p:cNvPr id="106" name="Oval 105"/>
          <p:cNvSpPr/>
          <p:nvPr/>
        </p:nvSpPr>
        <p:spPr>
          <a:xfrm>
            <a:off x="10363203" y="6781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Big Data Solution</a:t>
            </a:r>
          </a:p>
        </p:txBody>
      </p:sp>
      <p:sp>
        <p:nvSpPr>
          <p:cNvPr id="107" name="Oval 106"/>
          <p:cNvSpPr/>
          <p:nvPr/>
        </p:nvSpPr>
        <p:spPr>
          <a:xfrm>
            <a:off x="5334002"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Large Datasets</a:t>
            </a:r>
          </a:p>
        </p:txBody>
      </p:sp>
      <p:sp>
        <p:nvSpPr>
          <p:cNvPr id="108" name="Oval 107"/>
          <p:cNvSpPr/>
          <p:nvPr/>
        </p:nvSpPr>
        <p:spPr>
          <a:xfrm>
            <a:off x="76200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Hadoop</a:t>
            </a:r>
          </a:p>
        </p:txBody>
      </p:sp>
      <p:sp>
        <p:nvSpPr>
          <p:cNvPr id="109" name="Oval 108"/>
          <p:cNvSpPr/>
          <p:nvPr/>
        </p:nvSpPr>
        <p:spPr>
          <a:xfrm>
            <a:off x="102108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err="1">
                <a:solidFill>
                  <a:prstClr val="white"/>
                </a:solidFill>
                <a:latin typeface="Calibri"/>
              </a:rPr>
              <a:t>NoSQL</a:t>
            </a:r>
            <a:r>
              <a:rPr lang="en-US" sz="1400" dirty="0">
                <a:solidFill>
                  <a:prstClr val="white"/>
                </a:solidFill>
                <a:latin typeface="Calibri"/>
              </a:rPr>
              <a:t> Databases</a:t>
            </a:r>
          </a:p>
        </p:txBody>
      </p:sp>
      <p:sp>
        <p:nvSpPr>
          <p:cNvPr id="121" name="Oval 120"/>
          <p:cNvSpPr/>
          <p:nvPr/>
        </p:nvSpPr>
        <p:spPr>
          <a:xfrm>
            <a:off x="38862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solidFill>
                  <a:prstClr val="white"/>
                </a:solidFill>
                <a:latin typeface="Calibri"/>
              </a:rPr>
              <a:t>Quantitative Analysis</a:t>
            </a:r>
          </a:p>
        </p:txBody>
      </p:sp>
      <p:sp>
        <p:nvSpPr>
          <p:cNvPr id="122" name="object 494"/>
          <p:cNvSpPr/>
          <p:nvPr/>
        </p:nvSpPr>
        <p:spPr>
          <a:xfrm>
            <a:off x="228600" y="228600"/>
            <a:ext cx="790511" cy="675017"/>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grpSp>
        <p:nvGrpSpPr>
          <p:cNvPr id="123" name="Group 122"/>
          <p:cNvGrpSpPr/>
          <p:nvPr/>
        </p:nvGrpSpPr>
        <p:grpSpPr>
          <a:xfrm>
            <a:off x="381000" y="1905000"/>
            <a:ext cx="524957" cy="716108"/>
            <a:chOff x="14511957" y="1003474"/>
            <a:chExt cx="524957" cy="716108"/>
          </a:xfrm>
        </p:grpSpPr>
        <p:sp>
          <p:nvSpPr>
            <p:cNvPr id="124" name="object 481"/>
            <p:cNvSpPr/>
            <p:nvPr/>
          </p:nvSpPr>
          <p:spPr>
            <a:xfrm>
              <a:off x="14511957" y="1003474"/>
              <a:ext cx="523240" cy="307340"/>
            </a:xfrm>
            <a:custGeom>
              <a:avLst/>
              <a:gdLst/>
              <a:ahLst/>
              <a:cxnLst/>
              <a:rect l="l" t="t" r="r" b="b"/>
              <a:pathLst>
                <a:path w="523240" h="307340">
                  <a:moveTo>
                    <a:pt x="200075" y="0"/>
                  </a:moveTo>
                  <a:lnTo>
                    <a:pt x="0" y="104025"/>
                  </a:lnTo>
                  <a:lnTo>
                    <a:pt x="0" y="104178"/>
                  </a:lnTo>
                  <a:lnTo>
                    <a:pt x="321119" y="307111"/>
                  </a:lnTo>
                  <a:lnTo>
                    <a:pt x="523189" y="190969"/>
                  </a:lnTo>
                  <a:lnTo>
                    <a:pt x="200075"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5" name="object 482"/>
            <p:cNvSpPr/>
            <p:nvPr/>
          </p:nvSpPr>
          <p:spPr>
            <a:xfrm>
              <a:off x="14511957" y="1003474"/>
              <a:ext cx="523240" cy="307340"/>
            </a:xfrm>
            <a:custGeom>
              <a:avLst/>
              <a:gdLst/>
              <a:ahLst/>
              <a:cxnLst/>
              <a:rect l="l" t="t" r="r" b="b"/>
              <a:pathLst>
                <a:path w="523240" h="307340">
                  <a:moveTo>
                    <a:pt x="0" y="104178"/>
                  </a:moveTo>
                  <a:lnTo>
                    <a:pt x="0" y="104025"/>
                  </a:lnTo>
                  <a:lnTo>
                    <a:pt x="200075" y="0"/>
                  </a:lnTo>
                  <a:lnTo>
                    <a:pt x="523189" y="190969"/>
                  </a:lnTo>
                  <a:lnTo>
                    <a:pt x="321119" y="307111"/>
                  </a:lnTo>
                  <a:lnTo>
                    <a:pt x="0" y="104178"/>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26" name="object 483"/>
            <p:cNvSpPr/>
            <p:nvPr/>
          </p:nvSpPr>
          <p:spPr>
            <a:xfrm>
              <a:off x="14511959" y="1107658"/>
              <a:ext cx="321310" cy="611505"/>
            </a:xfrm>
            <a:custGeom>
              <a:avLst/>
              <a:gdLst/>
              <a:ahLst/>
              <a:cxnLst/>
              <a:rect l="l" t="t" r="r" b="b"/>
              <a:pathLst>
                <a:path w="321309" h="611505">
                  <a:moveTo>
                    <a:pt x="0" y="0"/>
                  </a:moveTo>
                  <a:lnTo>
                    <a:pt x="0" y="404926"/>
                  </a:lnTo>
                  <a:lnTo>
                    <a:pt x="321119" y="611136"/>
                  </a:lnTo>
                  <a:lnTo>
                    <a:pt x="321119" y="202933"/>
                  </a:lnTo>
                  <a:lnTo>
                    <a:pt x="0"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7" name="object 484"/>
            <p:cNvSpPr/>
            <p:nvPr/>
          </p:nvSpPr>
          <p:spPr>
            <a:xfrm>
              <a:off x="14511959" y="1107658"/>
              <a:ext cx="321310" cy="611505"/>
            </a:xfrm>
            <a:custGeom>
              <a:avLst/>
              <a:gdLst/>
              <a:ahLst/>
              <a:cxnLst/>
              <a:rect l="l" t="t" r="r" b="b"/>
              <a:pathLst>
                <a:path w="321309" h="611505">
                  <a:moveTo>
                    <a:pt x="321119" y="202933"/>
                  </a:moveTo>
                  <a:lnTo>
                    <a:pt x="321119" y="611136"/>
                  </a:lnTo>
                  <a:lnTo>
                    <a:pt x="0" y="404926"/>
                  </a:lnTo>
                  <a:lnTo>
                    <a:pt x="0" y="0"/>
                  </a:lnTo>
                  <a:lnTo>
                    <a:pt x="321119" y="202933"/>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28" name="object 485"/>
            <p:cNvSpPr/>
            <p:nvPr/>
          </p:nvSpPr>
          <p:spPr>
            <a:xfrm>
              <a:off x="14833079" y="1194437"/>
              <a:ext cx="203835" cy="525145"/>
            </a:xfrm>
            <a:custGeom>
              <a:avLst/>
              <a:gdLst/>
              <a:ahLst/>
              <a:cxnLst/>
              <a:rect l="l" t="t" r="r" b="b"/>
              <a:pathLst>
                <a:path w="203834" h="525144">
                  <a:moveTo>
                    <a:pt x="202069" y="0"/>
                  </a:moveTo>
                  <a:lnTo>
                    <a:pt x="0" y="116154"/>
                  </a:lnTo>
                  <a:lnTo>
                    <a:pt x="0" y="524357"/>
                  </a:lnTo>
                  <a:lnTo>
                    <a:pt x="444" y="524624"/>
                  </a:lnTo>
                  <a:lnTo>
                    <a:pt x="203720" y="403263"/>
                  </a:lnTo>
                  <a:lnTo>
                    <a:pt x="203720" y="977"/>
                  </a:lnTo>
                  <a:lnTo>
                    <a:pt x="202069"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9" name="object 486"/>
            <p:cNvSpPr/>
            <p:nvPr/>
          </p:nvSpPr>
          <p:spPr>
            <a:xfrm>
              <a:off x="14833079" y="1194437"/>
              <a:ext cx="203835" cy="525145"/>
            </a:xfrm>
            <a:custGeom>
              <a:avLst/>
              <a:gdLst/>
              <a:ahLst/>
              <a:cxnLst/>
              <a:rect l="l" t="t" r="r" b="b"/>
              <a:pathLst>
                <a:path w="203834" h="525144">
                  <a:moveTo>
                    <a:pt x="0" y="116154"/>
                  </a:moveTo>
                  <a:lnTo>
                    <a:pt x="0" y="524357"/>
                  </a:lnTo>
                  <a:lnTo>
                    <a:pt x="444" y="524624"/>
                  </a:lnTo>
                  <a:lnTo>
                    <a:pt x="203720" y="403263"/>
                  </a:lnTo>
                  <a:lnTo>
                    <a:pt x="203720" y="977"/>
                  </a:lnTo>
                  <a:lnTo>
                    <a:pt x="202069" y="0"/>
                  </a:lnTo>
                  <a:lnTo>
                    <a:pt x="0" y="116154"/>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0" name="object 487"/>
            <p:cNvSpPr/>
            <p:nvPr/>
          </p:nvSpPr>
          <p:spPr>
            <a:xfrm>
              <a:off x="14917700" y="1431585"/>
              <a:ext cx="50800" cy="58419"/>
            </a:xfrm>
            <a:custGeom>
              <a:avLst/>
              <a:gdLst/>
              <a:ahLst/>
              <a:cxnLst/>
              <a:rect l="l" t="t" r="r" b="b"/>
              <a:pathLst>
                <a:path w="50800" h="58419">
                  <a:moveTo>
                    <a:pt x="0" y="43523"/>
                  </a:moveTo>
                  <a:lnTo>
                    <a:pt x="25298" y="3683"/>
                  </a:lnTo>
                  <a:lnTo>
                    <a:pt x="35118" y="0"/>
                  </a:lnTo>
                  <a:lnTo>
                    <a:pt x="43140" y="778"/>
                  </a:lnTo>
                  <a:lnTo>
                    <a:pt x="48549" y="5676"/>
                  </a:lnTo>
                  <a:lnTo>
                    <a:pt x="50533" y="14351"/>
                  </a:lnTo>
                  <a:lnTo>
                    <a:pt x="48549" y="25329"/>
                  </a:lnTo>
                  <a:lnTo>
                    <a:pt x="43140" y="36489"/>
                  </a:lnTo>
                  <a:lnTo>
                    <a:pt x="35118" y="46546"/>
                  </a:lnTo>
                  <a:lnTo>
                    <a:pt x="25298" y="54217"/>
                  </a:lnTo>
                  <a:lnTo>
                    <a:pt x="15451" y="57900"/>
                  </a:lnTo>
                  <a:lnTo>
                    <a:pt x="7410" y="57119"/>
                  </a:lnTo>
                  <a:lnTo>
                    <a:pt x="1988" y="52213"/>
                  </a:lnTo>
                  <a:lnTo>
                    <a:pt x="0" y="43523"/>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1" name="object 488"/>
            <p:cNvSpPr/>
            <p:nvPr/>
          </p:nvSpPr>
          <p:spPr>
            <a:xfrm>
              <a:off x="14885020" y="1310097"/>
              <a:ext cx="115570" cy="66040"/>
            </a:xfrm>
            <a:custGeom>
              <a:avLst/>
              <a:gdLst/>
              <a:ahLst/>
              <a:cxnLst/>
              <a:rect l="l" t="t" r="r" b="b"/>
              <a:pathLst>
                <a:path w="115569" h="66040">
                  <a:moveTo>
                    <a:pt x="0" y="65519"/>
                  </a:moveTo>
                  <a:lnTo>
                    <a:pt x="114947" y="0"/>
                  </a:lnTo>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2" name="object 489"/>
            <p:cNvSpPr/>
            <p:nvPr/>
          </p:nvSpPr>
          <p:spPr>
            <a:xfrm>
              <a:off x="14885020" y="1264641"/>
              <a:ext cx="115570" cy="66040"/>
            </a:xfrm>
            <a:custGeom>
              <a:avLst/>
              <a:gdLst/>
              <a:ahLst/>
              <a:cxnLst/>
              <a:rect l="l" t="t" r="r" b="b"/>
              <a:pathLst>
                <a:path w="115569" h="66040">
                  <a:moveTo>
                    <a:pt x="0" y="65506"/>
                  </a:moveTo>
                  <a:lnTo>
                    <a:pt x="114947" y="0"/>
                  </a:lnTo>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3" name="object 490"/>
            <p:cNvSpPr/>
            <p:nvPr/>
          </p:nvSpPr>
          <p:spPr>
            <a:xfrm>
              <a:off x="14546502" y="1263192"/>
              <a:ext cx="240115" cy="345516"/>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134" name="object 491"/>
            <p:cNvSpPr/>
            <p:nvPr/>
          </p:nvSpPr>
          <p:spPr>
            <a:xfrm>
              <a:off x="14565064" y="1299030"/>
              <a:ext cx="167005" cy="208279"/>
            </a:xfrm>
            <a:custGeom>
              <a:avLst/>
              <a:gdLst/>
              <a:ahLst/>
              <a:cxnLst/>
              <a:rect l="l" t="t" r="r" b="b"/>
              <a:pathLst>
                <a:path w="167005" h="208280">
                  <a:moveTo>
                    <a:pt x="62715" y="162855"/>
                  </a:moveTo>
                  <a:lnTo>
                    <a:pt x="39369" y="162855"/>
                  </a:lnTo>
                  <a:lnTo>
                    <a:pt x="47781" y="168171"/>
                  </a:lnTo>
                  <a:lnTo>
                    <a:pt x="47538" y="207927"/>
                  </a:lnTo>
                  <a:lnTo>
                    <a:pt x="55993" y="184387"/>
                  </a:lnTo>
                  <a:lnTo>
                    <a:pt x="60603" y="170765"/>
                  </a:lnTo>
                  <a:lnTo>
                    <a:pt x="62715" y="162855"/>
                  </a:lnTo>
                  <a:close/>
                </a:path>
                <a:path w="167005" h="208280">
                  <a:moveTo>
                    <a:pt x="99369" y="0"/>
                  </a:moveTo>
                  <a:lnTo>
                    <a:pt x="61686" y="8994"/>
                  </a:lnTo>
                  <a:lnTo>
                    <a:pt x="24668" y="41559"/>
                  </a:lnTo>
                  <a:lnTo>
                    <a:pt x="4580" y="84363"/>
                  </a:lnTo>
                  <a:lnTo>
                    <a:pt x="0" y="127052"/>
                  </a:lnTo>
                  <a:lnTo>
                    <a:pt x="9501" y="159274"/>
                  </a:lnTo>
                  <a:lnTo>
                    <a:pt x="25532" y="167912"/>
                  </a:lnTo>
                  <a:lnTo>
                    <a:pt x="39369" y="162855"/>
                  </a:lnTo>
                  <a:lnTo>
                    <a:pt x="62715" y="162855"/>
                  </a:lnTo>
                  <a:lnTo>
                    <a:pt x="62979" y="161866"/>
                  </a:lnTo>
                  <a:lnTo>
                    <a:pt x="64734" y="152492"/>
                  </a:lnTo>
                  <a:lnTo>
                    <a:pt x="71140" y="141228"/>
                  </a:lnTo>
                  <a:lnTo>
                    <a:pt x="82011" y="130173"/>
                  </a:lnTo>
                  <a:lnTo>
                    <a:pt x="90792" y="119425"/>
                  </a:lnTo>
                  <a:lnTo>
                    <a:pt x="90934" y="109083"/>
                  </a:lnTo>
                  <a:lnTo>
                    <a:pt x="86447" y="98269"/>
                  </a:lnTo>
                  <a:lnTo>
                    <a:pt x="87470" y="87507"/>
                  </a:lnTo>
                  <a:lnTo>
                    <a:pt x="96585" y="79006"/>
                  </a:lnTo>
                  <a:lnTo>
                    <a:pt x="116372" y="74971"/>
                  </a:lnTo>
                  <a:lnTo>
                    <a:pt x="139640" y="71601"/>
                  </a:lnTo>
                  <a:lnTo>
                    <a:pt x="156604" y="64235"/>
                  </a:lnTo>
                  <a:lnTo>
                    <a:pt x="165955" y="53842"/>
                  </a:lnTo>
                  <a:lnTo>
                    <a:pt x="166385" y="41392"/>
                  </a:lnTo>
                  <a:lnTo>
                    <a:pt x="154890" y="25077"/>
                  </a:lnTo>
                  <a:lnTo>
                    <a:pt x="131495" y="8320"/>
                  </a:lnTo>
                  <a:lnTo>
                    <a:pt x="99369" y="0"/>
                  </a:lnTo>
                  <a:close/>
                </a:path>
              </a:pathLst>
            </a:custGeom>
            <a:solidFill>
              <a:srgbClr val="83D2E4"/>
            </a:solidFill>
          </p:spPr>
          <p:txBody>
            <a:bodyPr wrap="square" lIns="0" tIns="0" rIns="0" bIns="0" rtlCol="0"/>
            <a:lstStyle/>
            <a:p>
              <a:endParaRPr>
                <a:solidFill>
                  <a:prstClr val="black"/>
                </a:solidFill>
                <a:latin typeface="Calibri"/>
              </a:endParaRPr>
            </a:p>
          </p:txBody>
        </p:sp>
        <p:sp>
          <p:nvSpPr>
            <p:cNvPr id="135" name="object 492"/>
            <p:cNvSpPr/>
            <p:nvPr/>
          </p:nvSpPr>
          <p:spPr>
            <a:xfrm>
              <a:off x="14588917" y="1347834"/>
              <a:ext cx="75565" cy="105410"/>
            </a:xfrm>
            <a:custGeom>
              <a:avLst/>
              <a:gdLst/>
              <a:ahLst/>
              <a:cxnLst/>
              <a:rect l="l" t="t" r="r" b="b"/>
              <a:pathLst>
                <a:path w="75565" h="105409">
                  <a:moveTo>
                    <a:pt x="15707" y="84632"/>
                  </a:moveTo>
                  <a:lnTo>
                    <a:pt x="13220" y="84632"/>
                  </a:lnTo>
                  <a:lnTo>
                    <a:pt x="15341" y="87807"/>
                  </a:lnTo>
                  <a:lnTo>
                    <a:pt x="17868" y="90246"/>
                  </a:lnTo>
                  <a:lnTo>
                    <a:pt x="20713" y="92049"/>
                  </a:lnTo>
                  <a:lnTo>
                    <a:pt x="18313" y="101726"/>
                  </a:lnTo>
                  <a:lnTo>
                    <a:pt x="31749" y="104825"/>
                  </a:lnTo>
                  <a:lnTo>
                    <a:pt x="32426" y="102120"/>
                  </a:lnTo>
                  <a:lnTo>
                    <a:pt x="30721" y="102120"/>
                  </a:lnTo>
                  <a:lnTo>
                    <a:pt x="20523" y="99745"/>
                  </a:lnTo>
                  <a:lnTo>
                    <a:pt x="22821" y="90538"/>
                  </a:lnTo>
                  <a:lnTo>
                    <a:pt x="19113" y="88391"/>
                  </a:lnTo>
                  <a:lnTo>
                    <a:pt x="16408" y="85724"/>
                  </a:lnTo>
                  <a:lnTo>
                    <a:pt x="15707" y="84632"/>
                  </a:lnTo>
                  <a:close/>
                </a:path>
                <a:path w="75565" h="105409">
                  <a:moveTo>
                    <a:pt x="45008" y="89103"/>
                  </a:moveTo>
                  <a:lnTo>
                    <a:pt x="44322" y="89471"/>
                  </a:lnTo>
                  <a:lnTo>
                    <a:pt x="40766" y="91490"/>
                  </a:lnTo>
                  <a:lnTo>
                    <a:pt x="37198" y="92646"/>
                  </a:lnTo>
                  <a:lnTo>
                    <a:pt x="32994" y="92913"/>
                  </a:lnTo>
                  <a:lnTo>
                    <a:pt x="30721" y="102120"/>
                  </a:lnTo>
                  <a:lnTo>
                    <a:pt x="32426" y="102120"/>
                  </a:lnTo>
                  <a:lnTo>
                    <a:pt x="34162" y="95173"/>
                  </a:lnTo>
                  <a:lnTo>
                    <a:pt x="37414" y="94843"/>
                  </a:lnTo>
                  <a:lnTo>
                    <a:pt x="40741" y="93789"/>
                  </a:lnTo>
                  <a:lnTo>
                    <a:pt x="44030" y="92024"/>
                  </a:lnTo>
                  <a:lnTo>
                    <a:pt x="46102" y="92024"/>
                  </a:lnTo>
                  <a:lnTo>
                    <a:pt x="45008" y="89103"/>
                  </a:lnTo>
                  <a:close/>
                </a:path>
                <a:path w="75565" h="105409">
                  <a:moveTo>
                    <a:pt x="46102" y="92024"/>
                  </a:moveTo>
                  <a:lnTo>
                    <a:pt x="44030" y="92024"/>
                  </a:lnTo>
                  <a:lnTo>
                    <a:pt x="47053" y="100050"/>
                  </a:lnTo>
                  <a:lnTo>
                    <a:pt x="50811" y="96735"/>
                  </a:lnTo>
                  <a:lnTo>
                    <a:pt x="47866" y="96735"/>
                  </a:lnTo>
                  <a:lnTo>
                    <a:pt x="46102" y="92024"/>
                  </a:lnTo>
                  <a:close/>
                </a:path>
                <a:path w="75565" h="105409">
                  <a:moveTo>
                    <a:pt x="69891" y="17779"/>
                  </a:moveTo>
                  <a:lnTo>
                    <a:pt x="67805" y="17779"/>
                  </a:lnTo>
                  <a:lnTo>
                    <a:pt x="72389" y="29908"/>
                  </a:lnTo>
                  <a:lnTo>
                    <a:pt x="66192" y="35369"/>
                  </a:lnTo>
                  <a:lnTo>
                    <a:pt x="67182" y="40855"/>
                  </a:lnTo>
                  <a:lnTo>
                    <a:pt x="67348" y="45643"/>
                  </a:lnTo>
                  <a:lnTo>
                    <a:pt x="66789" y="51434"/>
                  </a:lnTo>
                  <a:lnTo>
                    <a:pt x="73164" y="52920"/>
                  </a:lnTo>
                  <a:lnTo>
                    <a:pt x="69494" y="67614"/>
                  </a:lnTo>
                  <a:lnTo>
                    <a:pt x="62511" y="67614"/>
                  </a:lnTo>
                  <a:lnTo>
                    <a:pt x="60832" y="71716"/>
                  </a:lnTo>
                  <a:lnTo>
                    <a:pt x="58343" y="75996"/>
                  </a:lnTo>
                  <a:lnTo>
                    <a:pt x="55384" y="79768"/>
                  </a:lnTo>
                  <a:lnTo>
                    <a:pt x="54825" y="80454"/>
                  </a:lnTo>
                  <a:lnTo>
                    <a:pt x="57721" y="88087"/>
                  </a:lnTo>
                  <a:lnTo>
                    <a:pt x="47866" y="96735"/>
                  </a:lnTo>
                  <a:lnTo>
                    <a:pt x="50811" y="96735"/>
                  </a:lnTo>
                  <a:lnTo>
                    <a:pt x="59982" y="88645"/>
                  </a:lnTo>
                  <a:lnTo>
                    <a:pt x="56984" y="80644"/>
                  </a:lnTo>
                  <a:lnTo>
                    <a:pt x="59689" y="77101"/>
                  </a:lnTo>
                  <a:lnTo>
                    <a:pt x="61975" y="73101"/>
                  </a:lnTo>
                  <a:lnTo>
                    <a:pt x="63855" y="68795"/>
                  </a:lnTo>
                  <a:lnTo>
                    <a:pt x="70910" y="68795"/>
                  </a:lnTo>
                  <a:lnTo>
                    <a:pt x="71205" y="67614"/>
                  </a:lnTo>
                  <a:lnTo>
                    <a:pt x="69494" y="67614"/>
                  </a:lnTo>
                  <a:lnTo>
                    <a:pt x="63118" y="66128"/>
                  </a:lnTo>
                  <a:lnTo>
                    <a:pt x="71576" y="66128"/>
                  </a:lnTo>
                  <a:lnTo>
                    <a:pt x="75361" y="50977"/>
                  </a:lnTo>
                  <a:lnTo>
                    <a:pt x="68668" y="49390"/>
                  </a:lnTo>
                  <a:lnTo>
                    <a:pt x="69037" y="44894"/>
                  </a:lnTo>
                  <a:lnTo>
                    <a:pt x="68897" y="40462"/>
                  </a:lnTo>
                  <a:lnTo>
                    <a:pt x="68198" y="36182"/>
                  </a:lnTo>
                  <a:lnTo>
                    <a:pt x="74675" y="30441"/>
                  </a:lnTo>
                  <a:lnTo>
                    <a:pt x="69891" y="17779"/>
                  </a:lnTo>
                  <a:close/>
                </a:path>
                <a:path w="75565" h="105409">
                  <a:moveTo>
                    <a:pt x="4851" y="34480"/>
                  </a:moveTo>
                  <a:lnTo>
                    <a:pt x="0" y="53873"/>
                  </a:lnTo>
                  <a:lnTo>
                    <a:pt x="6730" y="55435"/>
                  </a:lnTo>
                  <a:lnTo>
                    <a:pt x="6362" y="59905"/>
                  </a:lnTo>
                  <a:lnTo>
                    <a:pt x="6502" y="64325"/>
                  </a:lnTo>
                  <a:lnTo>
                    <a:pt x="7200" y="68668"/>
                  </a:lnTo>
                  <a:lnTo>
                    <a:pt x="698" y="74371"/>
                  </a:lnTo>
                  <a:lnTo>
                    <a:pt x="6756" y="90373"/>
                  </a:lnTo>
                  <a:lnTo>
                    <a:pt x="10489" y="87058"/>
                  </a:lnTo>
                  <a:lnTo>
                    <a:pt x="7594" y="87058"/>
                  </a:lnTo>
                  <a:lnTo>
                    <a:pt x="3009" y="74929"/>
                  </a:lnTo>
                  <a:lnTo>
                    <a:pt x="9207" y="69481"/>
                  </a:lnTo>
                  <a:lnTo>
                    <a:pt x="8216" y="63957"/>
                  </a:lnTo>
                  <a:lnTo>
                    <a:pt x="8051" y="59181"/>
                  </a:lnTo>
                  <a:lnTo>
                    <a:pt x="8610" y="53416"/>
                  </a:lnTo>
                  <a:lnTo>
                    <a:pt x="2235" y="51930"/>
                  </a:lnTo>
                  <a:lnTo>
                    <a:pt x="5892" y="37210"/>
                  </a:lnTo>
                  <a:lnTo>
                    <a:pt x="12885" y="37210"/>
                  </a:lnTo>
                  <a:lnTo>
                    <a:pt x="13355" y="36055"/>
                  </a:lnTo>
                  <a:lnTo>
                    <a:pt x="11569" y="36055"/>
                  </a:lnTo>
                  <a:lnTo>
                    <a:pt x="4851" y="34480"/>
                  </a:lnTo>
                  <a:close/>
                </a:path>
                <a:path w="75565" h="105409">
                  <a:moveTo>
                    <a:pt x="13766" y="81610"/>
                  </a:moveTo>
                  <a:lnTo>
                    <a:pt x="7594" y="87058"/>
                  </a:lnTo>
                  <a:lnTo>
                    <a:pt x="10489" y="87058"/>
                  </a:lnTo>
                  <a:lnTo>
                    <a:pt x="13220" y="84632"/>
                  </a:lnTo>
                  <a:lnTo>
                    <a:pt x="15707" y="84632"/>
                  </a:lnTo>
                  <a:lnTo>
                    <a:pt x="13766" y="81610"/>
                  </a:lnTo>
                  <a:close/>
                </a:path>
                <a:path w="75565" h="105409">
                  <a:moveTo>
                    <a:pt x="45402" y="21475"/>
                  </a:moveTo>
                  <a:lnTo>
                    <a:pt x="16255" y="47396"/>
                  </a:lnTo>
                  <a:lnTo>
                    <a:pt x="14971" y="59905"/>
                  </a:lnTo>
                  <a:lnTo>
                    <a:pt x="17102" y="70731"/>
                  </a:lnTo>
                  <a:lnTo>
                    <a:pt x="22262" y="78962"/>
                  </a:lnTo>
                  <a:lnTo>
                    <a:pt x="29997" y="83350"/>
                  </a:lnTo>
                  <a:lnTo>
                    <a:pt x="38946" y="82852"/>
                  </a:lnTo>
                  <a:lnTo>
                    <a:pt x="42074" y="80987"/>
                  </a:lnTo>
                  <a:lnTo>
                    <a:pt x="30581" y="80987"/>
                  </a:lnTo>
                  <a:lnTo>
                    <a:pt x="23437" y="76940"/>
                  </a:lnTo>
                  <a:lnTo>
                    <a:pt x="18665" y="69343"/>
                  </a:lnTo>
                  <a:lnTo>
                    <a:pt x="16804" y="59905"/>
                  </a:lnTo>
                  <a:lnTo>
                    <a:pt x="16689" y="59181"/>
                  </a:lnTo>
                  <a:lnTo>
                    <a:pt x="17894" y="47802"/>
                  </a:lnTo>
                  <a:lnTo>
                    <a:pt x="22222" y="37046"/>
                  </a:lnTo>
                  <a:lnTo>
                    <a:pt x="28738" y="28952"/>
                  </a:lnTo>
                  <a:lnTo>
                    <a:pt x="36566" y="24292"/>
                  </a:lnTo>
                  <a:lnTo>
                    <a:pt x="44830" y="23837"/>
                  </a:lnTo>
                  <a:lnTo>
                    <a:pt x="49558" y="23837"/>
                  </a:lnTo>
                  <a:lnTo>
                    <a:pt x="45402" y="21475"/>
                  </a:lnTo>
                  <a:close/>
                </a:path>
                <a:path w="75565" h="105409">
                  <a:moveTo>
                    <a:pt x="49558" y="23837"/>
                  </a:moveTo>
                  <a:lnTo>
                    <a:pt x="44830" y="23837"/>
                  </a:lnTo>
                  <a:lnTo>
                    <a:pt x="51967" y="27884"/>
                  </a:lnTo>
                  <a:lnTo>
                    <a:pt x="56735" y="35490"/>
                  </a:lnTo>
                  <a:lnTo>
                    <a:pt x="58586" y="44894"/>
                  </a:lnTo>
                  <a:lnTo>
                    <a:pt x="58712" y="45643"/>
                  </a:lnTo>
                  <a:lnTo>
                    <a:pt x="57505" y="57048"/>
                  </a:lnTo>
                  <a:lnTo>
                    <a:pt x="53179" y="67793"/>
                  </a:lnTo>
                  <a:lnTo>
                    <a:pt x="46667" y="75885"/>
                  </a:lnTo>
                  <a:lnTo>
                    <a:pt x="38844" y="80544"/>
                  </a:lnTo>
                  <a:lnTo>
                    <a:pt x="30581" y="80987"/>
                  </a:lnTo>
                  <a:lnTo>
                    <a:pt x="42074" y="80987"/>
                  </a:lnTo>
                  <a:lnTo>
                    <a:pt x="60378" y="45643"/>
                  </a:lnTo>
                  <a:lnTo>
                    <a:pt x="60423" y="44894"/>
                  </a:lnTo>
                  <a:lnTo>
                    <a:pt x="58297" y="34099"/>
                  </a:lnTo>
                  <a:lnTo>
                    <a:pt x="53137" y="25871"/>
                  </a:lnTo>
                  <a:lnTo>
                    <a:pt x="49558" y="23837"/>
                  </a:lnTo>
                  <a:close/>
                </a:path>
                <a:path w="75565" h="105409">
                  <a:moveTo>
                    <a:pt x="70910" y="68795"/>
                  </a:moveTo>
                  <a:lnTo>
                    <a:pt x="63855" y="68795"/>
                  </a:lnTo>
                  <a:lnTo>
                    <a:pt x="70523" y="70345"/>
                  </a:lnTo>
                  <a:lnTo>
                    <a:pt x="70910" y="68795"/>
                  </a:lnTo>
                  <a:close/>
                </a:path>
                <a:path w="75565" h="105409">
                  <a:moveTo>
                    <a:pt x="12885" y="37210"/>
                  </a:moveTo>
                  <a:lnTo>
                    <a:pt x="5892" y="37210"/>
                  </a:lnTo>
                  <a:lnTo>
                    <a:pt x="12280" y="38696"/>
                  </a:lnTo>
                  <a:lnTo>
                    <a:pt x="12885" y="37210"/>
                  </a:lnTo>
                  <a:close/>
                </a:path>
                <a:path w="75565" h="105409">
                  <a:moveTo>
                    <a:pt x="28333" y="4800"/>
                  </a:moveTo>
                  <a:lnTo>
                    <a:pt x="15417" y="16205"/>
                  </a:lnTo>
                  <a:lnTo>
                    <a:pt x="18286" y="23837"/>
                  </a:lnTo>
                  <a:lnTo>
                    <a:pt x="18329" y="24292"/>
                  </a:lnTo>
                  <a:lnTo>
                    <a:pt x="15697" y="27749"/>
                  </a:lnTo>
                  <a:lnTo>
                    <a:pt x="13385" y="31711"/>
                  </a:lnTo>
                  <a:lnTo>
                    <a:pt x="11569" y="36055"/>
                  </a:lnTo>
                  <a:lnTo>
                    <a:pt x="13355" y="36055"/>
                  </a:lnTo>
                  <a:lnTo>
                    <a:pt x="14554" y="33108"/>
                  </a:lnTo>
                  <a:lnTo>
                    <a:pt x="17043" y="28828"/>
                  </a:lnTo>
                  <a:lnTo>
                    <a:pt x="20573" y="24358"/>
                  </a:lnTo>
                  <a:lnTo>
                    <a:pt x="17691" y="16763"/>
                  </a:lnTo>
                  <a:lnTo>
                    <a:pt x="27520" y="8089"/>
                  </a:lnTo>
                  <a:lnTo>
                    <a:pt x="29581" y="8089"/>
                  </a:lnTo>
                  <a:lnTo>
                    <a:pt x="28333" y="4800"/>
                  </a:lnTo>
                  <a:close/>
                </a:path>
                <a:path w="75565" h="105409">
                  <a:moveTo>
                    <a:pt x="55404" y="2730"/>
                  </a:moveTo>
                  <a:lnTo>
                    <a:pt x="44678" y="2730"/>
                  </a:lnTo>
                  <a:lnTo>
                    <a:pt x="54876" y="5079"/>
                  </a:lnTo>
                  <a:lnTo>
                    <a:pt x="52577" y="14312"/>
                  </a:lnTo>
                  <a:lnTo>
                    <a:pt x="56286" y="16459"/>
                  </a:lnTo>
                  <a:lnTo>
                    <a:pt x="58991" y="19126"/>
                  </a:lnTo>
                  <a:lnTo>
                    <a:pt x="61633" y="23215"/>
                  </a:lnTo>
                  <a:lnTo>
                    <a:pt x="65079" y="20180"/>
                  </a:lnTo>
                  <a:lnTo>
                    <a:pt x="62166" y="20180"/>
                  </a:lnTo>
                  <a:lnTo>
                    <a:pt x="60032" y="17081"/>
                  </a:lnTo>
                  <a:lnTo>
                    <a:pt x="57530" y="14566"/>
                  </a:lnTo>
                  <a:lnTo>
                    <a:pt x="54673" y="12801"/>
                  </a:lnTo>
                  <a:lnTo>
                    <a:pt x="57099" y="3124"/>
                  </a:lnTo>
                  <a:lnTo>
                    <a:pt x="55404" y="2730"/>
                  </a:lnTo>
                  <a:close/>
                </a:path>
                <a:path w="75565" h="105409">
                  <a:moveTo>
                    <a:pt x="68643" y="14477"/>
                  </a:moveTo>
                  <a:lnTo>
                    <a:pt x="62166" y="20180"/>
                  </a:lnTo>
                  <a:lnTo>
                    <a:pt x="65079" y="20180"/>
                  </a:lnTo>
                  <a:lnTo>
                    <a:pt x="67805" y="17779"/>
                  </a:lnTo>
                  <a:lnTo>
                    <a:pt x="69891" y="17779"/>
                  </a:lnTo>
                  <a:lnTo>
                    <a:pt x="68643" y="14477"/>
                  </a:lnTo>
                  <a:close/>
                </a:path>
                <a:path w="75565" h="105409">
                  <a:moveTo>
                    <a:pt x="29581" y="8089"/>
                  </a:moveTo>
                  <a:lnTo>
                    <a:pt x="27520" y="8089"/>
                  </a:lnTo>
                  <a:lnTo>
                    <a:pt x="30378" y="15747"/>
                  </a:lnTo>
                  <a:lnTo>
                    <a:pt x="31064" y="15341"/>
                  </a:lnTo>
                  <a:lnTo>
                    <a:pt x="34658" y="13322"/>
                  </a:lnTo>
                  <a:lnTo>
                    <a:pt x="36284" y="12801"/>
                  </a:lnTo>
                  <a:lnTo>
                    <a:pt x="31368" y="12801"/>
                  </a:lnTo>
                  <a:lnTo>
                    <a:pt x="29581" y="8089"/>
                  </a:lnTo>
                  <a:close/>
                </a:path>
                <a:path w="75565" h="105409">
                  <a:moveTo>
                    <a:pt x="43649" y="0"/>
                  </a:moveTo>
                  <a:lnTo>
                    <a:pt x="41236" y="9677"/>
                  </a:lnTo>
                  <a:lnTo>
                    <a:pt x="38011" y="9969"/>
                  </a:lnTo>
                  <a:lnTo>
                    <a:pt x="34683" y="11036"/>
                  </a:lnTo>
                  <a:lnTo>
                    <a:pt x="31368" y="12801"/>
                  </a:lnTo>
                  <a:lnTo>
                    <a:pt x="36284" y="12801"/>
                  </a:lnTo>
                  <a:lnTo>
                    <a:pt x="38226" y="12179"/>
                  </a:lnTo>
                  <a:lnTo>
                    <a:pt x="41706" y="11950"/>
                  </a:lnTo>
                  <a:lnTo>
                    <a:pt x="42379" y="11937"/>
                  </a:lnTo>
                  <a:lnTo>
                    <a:pt x="44678" y="2730"/>
                  </a:lnTo>
                  <a:lnTo>
                    <a:pt x="55404" y="2730"/>
                  </a:lnTo>
                  <a:lnTo>
                    <a:pt x="43649" y="0"/>
                  </a:lnTo>
                  <a:close/>
                </a:path>
              </a:pathLst>
            </a:custGeom>
            <a:solidFill>
              <a:srgbClr val="EE876B"/>
            </a:solidFill>
          </p:spPr>
          <p:txBody>
            <a:bodyPr wrap="square" lIns="0" tIns="0" rIns="0" bIns="0" rtlCol="0"/>
            <a:lstStyle/>
            <a:p>
              <a:endParaRPr>
                <a:solidFill>
                  <a:prstClr val="black"/>
                </a:solidFill>
                <a:latin typeface="Calibri"/>
              </a:endParaRPr>
            </a:p>
          </p:txBody>
        </p:sp>
        <p:sp>
          <p:nvSpPr>
            <p:cNvPr id="136" name="object 493"/>
            <p:cNvSpPr/>
            <p:nvPr/>
          </p:nvSpPr>
          <p:spPr>
            <a:xfrm>
              <a:off x="14653566" y="1301940"/>
              <a:ext cx="46849" cy="65290"/>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grpSp>
        <p:nvGrpSpPr>
          <p:cNvPr id="151" name="Group 150"/>
          <p:cNvGrpSpPr/>
          <p:nvPr/>
        </p:nvGrpSpPr>
        <p:grpSpPr>
          <a:xfrm>
            <a:off x="4953000" y="228600"/>
            <a:ext cx="647941" cy="818889"/>
            <a:chOff x="2628455" y="903706"/>
            <a:chExt cx="647941" cy="818889"/>
          </a:xfrm>
        </p:grpSpPr>
        <p:sp>
          <p:nvSpPr>
            <p:cNvPr id="152" name="object 461"/>
            <p:cNvSpPr/>
            <p:nvPr/>
          </p:nvSpPr>
          <p:spPr>
            <a:xfrm>
              <a:off x="2628455" y="903706"/>
              <a:ext cx="647941" cy="81888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53" name="object 462"/>
            <p:cNvSpPr/>
            <p:nvPr/>
          </p:nvSpPr>
          <p:spPr>
            <a:xfrm>
              <a:off x="2676793" y="973016"/>
              <a:ext cx="425114" cy="53815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54" name="object 463"/>
            <p:cNvSpPr/>
            <p:nvPr/>
          </p:nvSpPr>
          <p:spPr>
            <a:xfrm>
              <a:off x="2738892" y="1024262"/>
              <a:ext cx="425126" cy="53817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55" name="object 464"/>
            <p:cNvSpPr/>
            <p:nvPr/>
          </p:nvSpPr>
          <p:spPr>
            <a:xfrm>
              <a:off x="2803384" y="1080668"/>
              <a:ext cx="425127" cy="538159"/>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56" name="object 465"/>
            <p:cNvSpPr/>
            <p:nvPr/>
          </p:nvSpPr>
          <p:spPr>
            <a:xfrm>
              <a:off x="2708384" y="1223726"/>
              <a:ext cx="48260" cy="231140"/>
            </a:xfrm>
            <a:custGeom>
              <a:avLst/>
              <a:gdLst/>
              <a:ahLst/>
              <a:cxnLst/>
              <a:rect l="l" t="t" r="r" b="b"/>
              <a:pathLst>
                <a:path w="48260" h="231140">
                  <a:moveTo>
                    <a:pt x="47863" y="0"/>
                  </a:moveTo>
                  <a:lnTo>
                    <a:pt x="45298" y="0"/>
                  </a:lnTo>
                  <a:lnTo>
                    <a:pt x="37000" y="6776"/>
                  </a:lnTo>
                  <a:lnTo>
                    <a:pt x="9943" y="42251"/>
                  </a:lnTo>
                  <a:lnTo>
                    <a:pt x="0" y="66751"/>
                  </a:lnTo>
                  <a:lnTo>
                    <a:pt x="16736" y="66751"/>
                  </a:lnTo>
                  <a:lnTo>
                    <a:pt x="16736" y="215656"/>
                  </a:lnTo>
                  <a:lnTo>
                    <a:pt x="28508" y="231089"/>
                  </a:lnTo>
                  <a:lnTo>
                    <a:pt x="47863" y="231089"/>
                  </a:lnTo>
                  <a:lnTo>
                    <a:pt x="47863"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57" name="object 466"/>
            <p:cNvSpPr/>
            <p:nvPr/>
          </p:nvSpPr>
          <p:spPr>
            <a:xfrm>
              <a:off x="2823394" y="1222764"/>
              <a:ext cx="160655" cy="238760"/>
            </a:xfrm>
            <a:custGeom>
              <a:avLst/>
              <a:gdLst/>
              <a:ahLst/>
              <a:cxnLst/>
              <a:rect l="l" t="t" r="r" b="b"/>
              <a:pathLst>
                <a:path w="160655" h="238759">
                  <a:moveTo>
                    <a:pt x="79349" y="0"/>
                  </a:moveTo>
                  <a:lnTo>
                    <a:pt x="37012" y="13203"/>
                  </a:lnTo>
                  <a:lnTo>
                    <a:pt x="10172" y="52819"/>
                  </a:lnTo>
                  <a:lnTo>
                    <a:pt x="580" y="101603"/>
                  </a:lnTo>
                  <a:lnTo>
                    <a:pt x="0" y="121831"/>
                  </a:lnTo>
                  <a:lnTo>
                    <a:pt x="1014" y="144930"/>
                  </a:lnTo>
                  <a:lnTo>
                    <a:pt x="9507" y="185621"/>
                  </a:lnTo>
                  <a:lnTo>
                    <a:pt x="42694" y="229277"/>
                  </a:lnTo>
                  <a:lnTo>
                    <a:pt x="79159" y="238366"/>
                  </a:lnTo>
                  <a:lnTo>
                    <a:pt x="100711" y="235587"/>
                  </a:lnTo>
                  <a:lnTo>
                    <a:pt x="119019" y="227250"/>
                  </a:lnTo>
                  <a:lnTo>
                    <a:pt x="134082" y="213356"/>
                  </a:lnTo>
                  <a:lnTo>
                    <a:pt x="135028" y="211797"/>
                  </a:lnTo>
                  <a:lnTo>
                    <a:pt x="79006" y="211797"/>
                  </a:lnTo>
                  <a:lnTo>
                    <a:pt x="65937" y="209735"/>
                  </a:lnTo>
                  <a:lnTo>
                    <a:pt x="39141" y="178879"/>
                  </a:lnTo>
                  <a:lnTo>
                    <a:pt x="32040" y="138713"/>
                  </a:lnTo>
                  <a:lnTo>
                    <a:pt x="31572" y="121831"/>
                  </a:lnTo>
                  <a:lnTo>
                    <a:pt x="32311" y="99696"/>
                  </a:lnTo>
                  <a:lnTo>
                    <a:pt x="43446" y="50507"/>
                  </a:lnTo>
                  <a:lnTo>
                    <a:pt x="81114" y="26225"/>
                  </a:lnTo>
                  <a:lnTo>
                    <a:pt x="136740" y="26225"/>
                  </a:lnTo>
                  <a:lnTo>
                    <a:pt x="132886" y="20836"/>
                  </a:lnTo>
                  <a:lnTo>
                    <a:pt x="118152" y="9256"/>
                  </a:lnTo>
                  <a:lnTo>
                    <a:pt x="100302" y="2313"/>
                  </a:lnTo>
                  <a:lnTo>
                    <a:pt x="79349" y="0"/>
                  </a:lnTo>
                  <a:close/>
                </a:path>
                <a:path w="160655" h="238759">
                  <a:moveTo>
                    <a:pt x="136740" y="26225"/>
                  </a:moveTo>
                  <a:lnTo>
                    <a:pt x="81114" y="26225"/>
                  </a:lnTo>
                  <a:lnTo>
                    <a:pt x="93985" y="27824"/>
                  </a:lnTo>
                  <a:lnTo>
                    <a:pt x="104570" y="32619"/>
                  </a:lnTo>
                  <a:lnTo>
                    <a:pt x="126166" y="80770"/>
                  </a:lnTo>
                  <a:lnTo>
                    <a:pt x="128612" y="116801"/>
                  </a:lnTo>
                  <a:lnTo>
                    <a:pt x="127775" y="142011"/>
                  </a:lnTo>
                  <a:lnTo>
                    <a:pt x="115150" y="191706"/>
                  </a:lnTo>
                  <a:lnTo>
                    <a:pt x="79006" y="211797"/>
                  </a:lnTo>
                  <a:lnTo>
                    <a:pt x="135028" y="211797"/>
                  </a:lnTo>
                  <a:lnTo>
                    <a:pt x="152110" y="177434"/>
                  </a:lnTo>
                  <a:lnTo>
                    <a:pt x="159168" y="138325"/>
                  </a:lnTo>
                  <a:lnTo>
                    <a:pt x="160045" y="115684"/>
                  </a:lnTo>
                  <a:lnTo>
                    <a:pt x="159073" y="92069"/>
                  </a:lnTo>
                  <a:lnTo>
                    <a:pt x="156157" y="71094"/>
                  </a:lnTo>
                  <a:lnTo>
                    <a:pt x="151296" y="52758"/>
                  </a:lnTo>
                  <a:lnTo>
                    <a:pt x="144487" y="37058"/>
                  </a:lnTo>
                  <a:lnTo>
                    <a:pt x="136740" y="2622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58" name="object 467"/>
            <p:cNvSpPr/>
            <p:nvPr/>
          </p:nvSpPr>
          <p:spPr>
            <a:xfrm>
              <a:off x="2790086" y="1236446"/>
              <a:ext cx="72390" cy="72390"/>
            </a:xfrm>
            <a:custGeom>
              <a:avLst/>
              <a:gdLst/>
              <a:ahLst/>
              <a:cxnLst/>
              <a:rect l="l" t="t" r="r" b="b"/>
              <a:pathLst>
                <a:path w="72389" h="72390">
                  <a:moveTo>
                    <a:pt x="49952" y="2772"/>
                  </a:moveTo>
                  <a:lnTo>
                    <a:pt x="61841" y="10761"/>
                  </a:lnTo>
                  <a:lnTo>
                    <a:pt x="69483" y="22303"/>
                  </a:lnTo>
                  <a:lnTo>
                    <a:pt x="72246" y="35870"/>
                  </a:lnTo>
                  <a:lnTo>
                    <a:pt x="69497" y="49939"/>
                  </a:lnTo>
                  <a:lnTo>
                    <a:pt x="61491" y="61835"/>
                  </a:lnTo>
                  <a:lnTo>
                    <a:pt x="49947" y="69478"/>
                  </a:lnTo>
                  <a:lnTo>
                    <a:pt x="36377" y="72235"/>
                  </a:lnTo>
                  <a:lnTo>
                    <a:pt x="22292" y="69472"/>
                  </a:lnTo>
                  <a:lnTo>
                    <a:pt x="10394" y="61473"/>
                  </a:lnTo>
                  <a:lnTo>
                    <a:pt x="2756" y="49935"/>
                  </a:lnTo>
                  <a:lnTo>
                    <a:pt x="0" y="36370"/>
                  </a:lnTo>
                  <a:lnTo>
                    <a:pt x="2746" y="22292"/>
                  </a:lnTo>
                  <a:lnTo>
                    <a:pt x="10753" y="10390"/>
                  </a:lnTo>
                  <a:lnTo>
                    <a:pt x="22296" y="2749"/>
                  </a:lnTo>
                  <a:lnTo>
                    <a:pt x="35866" y="0"/>
                  </a:lnTo>
                  <a:lnTo>
                    <a:pt x="49952" y="2772"/>
                  </a:lnTo>
                  <a:close/>
                </a:path>
              </a:pathLst>
            </a:custGeom>
            <a:ln w="3175">
              <a:solidFill>
                <a:srgbClr val="EE876B"/>
              </a:solidFill>
            </a:ln>
          </p:spPr>
          <p:txBody>
            <a:bodyPr wrap="square" lIns="0" tIns="0" rIns="0" bIns="0" rtlCol="0"/>
            <a:lstStyle/>
            <a:p>
              <a:endParaRPr>
                <a:solidFill>
                  <a:prstClr val="black"/>
                </a:solidFill>
                <a:latin typeface="Calibri"/>
              </a:endParaRPr>
            </a:p>
          </p:txBody>
        </p:sp>
        <p:sp>
          <p:nvSpPr>
            <p:cNvPr id="159" name="object 468"/>
            <p:cNvSpPr/>
            <p:nvPr/>
          </p:nvSpPr>
          <p:spPr>
            <a:xfrm>
              <a:off x="2766467" y="1212828"/>
              <a:ext cx="120014" cy="120014"/>
            </a:xfrm>
            <a:custGeom>
              <a:avLst/>
              <a:gdLst/>
              <a:ahLst/>
              <a:cxnLst/>
              <a:rect l="l" t="t" r="r" b="b"/>
              <a:pathLst>
                <a:path w="120014" h="120015">
                  <a:moveTo>
                    <a:pt x="92354" y="7962"/>
                  </a:moveTo>
                  <a:lnTo>
                    <a:pt x="73253" y="50"/>
                  </a:lnTo>
                  <a:lnTo>
                    <a:pt x="68872" y="10617"/>
                  </a:lnTo>
                  <a:lnTo>
                    <a:pt x="62826" y="9474"/>
                  </a:lnTo>
                  <a:lnTo>
                    <a:pt x="56730" y="9563"/>
                  </a:lnTo>
                  <a:lnTo>
                    <a:pt x="50850" y="10655"/>
                  </a:lnTo>
                  <a:lnTo>
                    <a:pt x="46456" y="0"/>
                  </a:lnTo>
                  <a:lnTo>
                    <a:pt x="27317" y="7823"/>
                  </a:lnTo>
                  <a:lnTo>
                    <a:pt x="31661" y="18465"/>
                  </a:lnTo>
                  <a:lnTo>
                    <a:pt x="26593" y="21894"/>
                  </a:lnTo>
                  <a:lnTo>
                    <a:pt x="22123" y="26238"/>
                  </a:lnTo>
                  <a:lnTo>
                    <a:pt x="18554" y="31470"/>
                  </a:lnTo>
                  <a:lnTo>
                    <a:pt x="7962" y="27089"/>
                  </a:lnTo>
                  <a:lnTo>
                    <a:pt x="50" y="46202"/>
                  </a:lnTo>
                  <a:lnTo>
                    <a:pt x="10617" y="50596"/>
                  </a:lnTo>
                  <a:lnTo>
                    <a:pt x="9474" y="56667"/>
                  </a:lnTo>
                  <a:lnTo>
                    <a:pt x="9601" y="62750"/>
                  </a:lnTo>
                  <a:lnTo>
                    <a:pt x="10668" y="68643"/>
                  </a:lnTo>
                  <a:lnTo>
                    <a:pt x="0" y="72999"/>
                  </a:lnTo>
                  <a:lnTo>
                    <a:pt x="7835" y="92138"/>
                  </a:lnTo>
                  <a:lnTo>
                    <a:pt x="18453" y="87807"/>
                  </a:lnTo>
                  <a:lnTo>
                    <a:pt x="21882" y="92875"/>
                  </a:lnTo>
                  <a:lnTo>
                    <a:pt x="26263" y="97370"/>
                  </a:lnTo>
                  <a:lnTo>
                    <a:pt x="31483" y="100939"/>
                  </a:lnTo>
                  <a:lnTo>
                    <a:pt x="27089" y="111505"/>
                  </a:lnTo>
                  <a:lnTo>
                    <a:pt x="46215" y="119418"/>
                  </a:lnTo>
                  <a:lnTo>
                    <a:pt x="50596" y="108838"/>
                  </a:lnTo>
                  <a:lnTo>
                    <a:pt x="56680" y="109956"/>
                  </a:lnTo>
                  <a:lnTo>
                    <a:pt x="62776" y="109880"/>
                  </a:lnTo>
                  <a:lnTo>
                    <a:pt x="68630" y="108813"/>
                  </a:lnTo>
                  <a:lnTo>
                    <a:pt x="72999" y="119481"/>
                  </a:lnTo>
                  <a:lnTo>
                    <a:pt x="92176" y="111632"/>
                  </a:lnTo>
                  <a:lnTo>
                    <a:pt x="87833" y="101003"/>
                  </a:lnTo>
                  <a:lnTo>
                    <a:pt x="92887" y="97574"/>
                  </a:lnTo>
                  <a:lnTo>
                    <a:pt x="97358" y="93217"/>
                  </a:lnTo>
                  <a:lnTo>
                    <a:pt x="100952" y="87985"/>
                  </a:lnTo>
                  <a:lnTo>
                    <a:pt x="111518" y="92367"/>
                  </a:lnTo>
                  <a:lnTo>
                    <a:pt x="119430" y="73240"/>
                  </a:lnTo>
                  <a:lnTo>
                    <a:pt x="108839" y="68884"/>
                  </a:lnTo>
                  <a:lnTo>
                    <a:pt x="109982" y="62801"/>
                  </a:lnTo>
                  <a:lnTo>
                    <a:pt x="109880" y="56730"/>
                  </a:lnTo>
                  <a:lnTo>
                    <a:pt x="108813" y="50838"/>
                  </a:lnTo>
                  <a:lnTo>
                    <a:pt x="119481" y="46481"/>
                  </a:lnTo>
                  <a:lnTo>
                    <a:pt x="111645" y="27304"/>
                  </a:lnTo>
                  <a:lnTo>
                    <a:pt x="101028" y="31673"/>
                  </a:lnTo>
                  <a:lnTo>
                    <a:pt x="97561" y="26606"/>
                  </a:lnTo>
                  <a:lnTo>
                    <a:pt x="93218" y="22097"/>
                  </a:lnTo>
                  <a:lnTo>
                    <a:pt x="87985" y="18529"/>
                  </a:lnTo>
                  <a:lnTo>
                    <a:pt x="92354" y="7962"/>
                  </a:lnTo>
                  <a:close/>
                </a:path>
              </a:pathLst>
            </a:custGeom>
            <a:ln w="3175">
              <a:solidFill>
                <a:srgbClr val="EE876B"/>
              </a:solidFill>
            </a:ln>
          </p:spPr>
          <p:txBody>
            <a:bodyPr wrap="square" lIns="0" tIns="0" rIns="0" bIns="0" rtlCol="0"/>
            <a:lstStyle/>
            <a:p>
              <a:endParaRPr>
                <a:solidFill>
                  <a:prstClr val="black"/>
                </a:solidFill>
                <a:latin typeface="Calibri"/>
              </a:endParaRPr>
            </a:p>
          </p:txBody>
        </p:sp>
        <p:sp>
          <p:nvSpPr>
            <p:cNvPr id="160" name="object 469"/>
            <p:cNvSpPr/>
            <p:nvPr/>
          </p:nvSpPr>
          <p:spPr>
            <a:xfrm>
              <a:off x="2906214" y="1257660"/>
              <a:ext cx="59055" cy="59055"/>
            </a:xfrm>
            <a:custGeom>
              <a:avLst/>
              <a:gdLst/>
              <a:ahLst/>
              <a:cxnLst/>
              <a:rect l="l" t="t" r="r" b="b"/>
              <a:pathLst>
                <a:path w="59055" h="59055">
                  <a:moveTo>
                    <a:pt x="38624" y="1316"/>
                  </a:moveTo>
                  <a:lnTo>
                    <a:pt x="48876" y="7080"/>
                  </a:lnTo>
                  <a:lnTo>
                    <a:pt x="55888" y="16014"/>
                  </a:lnTo>
                  <a:lnTo>
                    <a:pt x="59050" y="26928"/>
                  </a:lnTo>
                  <a:lnTo>
                    <a:pt x="57750" y="38628"/>
                  </a:lnTo>
                  <a:lnTo>
                    <a:pt x="51970" y="48865"/>
                  </a:lnTo>
                  <a:lnTo>
                    <a:pt x="43028" y="55864"/>
                  </a:lnTo>
                  <a:lnTo>
                    <a:pt x="32119" y="59008"/>
                  </a:lnTo>
                  <a:lnTo>
                    <a:pt x="20438" y="57678"/>
                  </a:lnTo>
                  <a:lnTo>
                    <a:pt x="10177" y="51927"/>
                  </a:lnTo>
                  <a:lnTo>
                    <a:pt x="3159" y="42999"/>
                  </a:lnTo>
                  <a:lnTo>
                    <a:pt x="0" y="32091"/>
                  </a:lnTo>
                  <a:lnTo>
                    <a:pt x="1312" y="20404"/>
                  </a:lnTo>
                  <a:lnTo>
                    <a:pt x="7077" y="10154"/>
                  </a:lnTo>
                  <a:lnTo>
                    <a:pt x="16015" y="3149"/>
                  </a:lnTo>
                  <a:lnTo>
                    <a:pt x="26929" y="0"/>
                  </a:lnTo>
                  <a:lnTo>
                    <a:pt x="38624" y="1316"/>
                  </a:lnTo>
                  <a:close/>
                </a:path>
              </a:pathLst>
            </a:custGeom>
            <a:ln w="3175">
              <a:solidFill>
                <a:srgbClr val="4F67B0"/>
              </a:solidFill>
            </a:ln>
          </p:spPr>
          <p:txBody>
            <a:bodyPr wrap="square" lIns="0" tIns="0" rIns="0" bIns="0" rtlCol="0"/>
            <a:lstStyle/>
            <a:p>
              <a:endParaRPr>
                <a:solidFill>
                  <a:prstClr val="black"/>
                </a:solidFill>
                <a:latin typeface="Calibri"/>
              </a:endParaRPr>
            </a:p>
          </p:txBody>
        </p:sp>
        <p:sp>
          <p:nvSpPr>
            <p:cNvPr id="161" name="object 470"/>
            <p:cNvSpPr/>
            <p:nvPr/>
          </p:nvSpPr>
          <p:spPr>
            <a:xfrm>
              <a:off x="2886063" y="1237500"/>
              <a:ext cx="99695" cy="99695"/>
            </a:xfrm>
            <a:custGeom>
              <a:avLst/>
              <a:gdLst/>
              <a:ahLst/>
              <a:cxnLst/>
              <a:rect l="l" t="t" r="r" b="b"/>
              <a:pathLst>
                <a:path w="99694" h="99694">
                  <a:moveTo>
                    <a:pt x="72936" y="5207"/>
                  </a:moveTo>
                  <a:lnTo>
                    <a:pt x="56794" y="0"/>
                  </a:lnTo>
                  <a:lnTo>
                    <a:pt x="53911" y="8928"/>
                  </a:lnTo>
                  <a:lnTo>
                    <a:pt x="48882" y="8420"/>
                  </a:lnTo>
                  <a:lnTo>
                    <a:pt x="43903" y="8864"/>
                  </a:lnTo>
                  <a:lnTo>
                    <a:pt x="39179" y="10147"/>
                  </a:lnTo>
                  <a:lnTo>
                    <a:pt x="34886" y="1727"/>
                  </a:lnTo>
                  <a:lnTo>
                    <a:pt x="19761" y="9385"/>
                  </a:lnTo>
                  <a:lnTo>
                    <a:pt x="24028" y="17767"/>
                  </a:lnTo>
                  <a:lnTo>
                    <a:pt x="20104" y="20916"/>
                  </a:lnTo>
                  <a:lnTo>
                    <a:pt x="16738" y="24790"/>
                  </a:lnTo>
                  <a:lnTo>
                    <a:pt x="14147" y="29286"/>
                  </a:lnTo>
                  <a:lnTo>
                    <a:pt x="5219" y="26377"/>
                  </a:lnTo>
                  <a:lnTo>
                    <a:pt x="0" y="42532"/>
                  </a:lnTo>
                  <a:lnTo>
                    <a:pt x="8928" y="45453"/>
                  </a:lnTo>
                  <a:lnTo>
                    <a:pt x="8394" y="50469"/>
                  </a:lnTo>
                  <a:lnTo>
                    <a:pt x="8890" y="55448"/>
                  </a:lnTo>
                  <a:lnTo>
                    <a:pt x="10134" y="60172"/>
                  </a:lnTo>
                  <a:lnTo>
                    <a:pt x="1727" y="64439"/>
                  </a:lnTo>
                  <a:lnTo>
                    <a:pt x="9410" y="79578"/>
                  </a:lnTo>
                  <a:lnTo>
                    <a:pt x="17767" y="75336"/>
                  </a:lnTo>
                  <a:lnTo>
                    <a:pt x="20942" y="79248"/>
                  </a:lnTo>
                  <a:lnTo>
                    <a:pt x="24815" y="82613"/>
                  </a:lnTo>
                  <a:lnTo>
                    <a:pt x="29286" y="85204"/>
                  </a:lnTo>
                  <a:lnTo>
                    <a:pt x="26428" y="94132"/>
                  </a:lnTo>
                  <a:lnTo>
                    <a:pt x="42557" y="99352"/>
                  </a:lnTo>
                  <a:lnTo>
                    <a:pt x="45478" y="90411"/>
                  </a:lnTo>
                  <a:lnTo>
                    <a:pt x="50469" y="90932"/>
                  </a:lnTo>
                  <a:lnTo>
                    <a:pt x="55473" y="90449"/>
                  </a:lnTo>
                  <a:lnTo>
                    <a:pt x="60210" y="89192"/>
                  </a:lnTo>
                  <a:lnTo>
                    <a:pt x="64452" y="97612"/>
                  </a:lnTo>
                  <a:lnTo>
                    <a:pt x="79616" y="89941"/>
                  </a:lnTo>
                  <a:lnTo>
                    <a:pt x="75349" y="81546"/>
                  </a:lnTo>
                  <a:lnTo>
                    <a:pt x="79260" y="78397"/>
                  </a:lnTo>
                  <a:lnTo>
                    <a:pt x="82638" y="74561"/>
                  </a:lnTo>
                  <a:lnTo>
                    <a:pt x="85217" y="70027"/>
                  </a:lnTo>
                  <a:lnTo>
                    <a:pt x="94132" y="72923"/>
                  </a:lnTo>
                  <a:lnTo>
                    <a:pt x="99339" y="56794"/>
                  </a:lnTo>
                  <a:lnTo>
                    <a:pt x="90424" y="53911"/>
                  </a:lnTo>
                  <a:lnTo>
                    <a:pt x="90944" y="48856"/>
                  </a:lnTo>
                  <a:lnTo>
                    <a:pt x="90449" y="43903"/>
                  </a:lnTo>
                  <a:lnTo>
                    <a:pt x="89192" y="39179"/>
                  </a:lnTo>
                  <a:lnTo>
                    <a:pt x="97624" y="34912"/>
                  </a:lnTo>
                  <a:lnTo>
                    <a:pt x="89954" y="19735"/>
                  </a:lnTo>
                  <a:lnTo>
                    <a:pt x="81572" y="24003"/>
                  </a:lnTo>
                  <a:lnTo>
                    <a:pt x="78422" y="20091"/>
                  </a:lnTo>
                  <a:lnTo>
                    <a:pt x="74549" y="16700"/>
                  </a:lnTo>
                  <a:lnTo>
                    <a:pt x="70065" y="14135"/>
                  </a:lnTo>
                  <a:lnTo>
                    <a:pt x="72936" y="5207"/>
                  </a:lnTo>
                  <a:close/>
                </a:path>
              </a:pathLst>
            </a:custGeom>
            <a:ln w="3175">
              <a:solidFill>
                <a:srgbClr val="4F67B0"/>
              </a:solidFill>
            </a:ln>
          </p:spPr>
          <p:txBody>
            <a:bodyPr wrap="square" lIns="0" tIns="0" rIns="0" bIns="0" rtlCol="0"/>
            <a:lstStyle/>
            <a:p>
              <a:endParaRPr>
                <a:solidFill>
                  <a:prstClr val="black"/>
                </a:solidFill>
                <a:latin typeface="Calibri"/>
              </a:endParaRPr>
            </a:p>
          </p:txBody>
        </p:sp>
        <p:sp>
          <p:nvSpPr>
            <p:cNvPr id="162" name="object 471"/>
            <p:cNvSpPr/>
            <p:nvPr/>
          </p:nvSpPr>
          <p:spPr>
            <a:xfrm>
              <a:off x="2710921" y="1195863"/>
              <a:ext cx="304800" cy="304800"/>
            </a:xfrm>
            <a:custGeom>
              <a:avLst/>
              <a:gdLst/>
              <a:ahLst/>
              <a:cxnLst/>
              <a:rect l="l" t="t" r="r" b="b"/>
              <a:pathLst>
                <a:path w="304800" h="304800">
                  <a:moveTo>
                    <a:pt x="43269" y="43269"/>
                  </a:moveTo>
                  <a:lnTo>
                    <a:pt x="14423" y="83242"/>
                  </a:lnTo>
                  <a:lnTo>
                    <a:pt x="0" y="128649"/>
                  </a:lnTo>
                  <a:lnTo>
                    <a:pt x="0" y="175870"/>
                  </a:lnTo>
                  <a:lnTo>
                    <a:pt x="14423" y="221286"/>
                  </a:lnTo>
                  <a:lnTo>
                    <a:pt x="43269" y="261277"/>
                  </a:lnTo>
                  <a:lnTo>
                    <a:pt x="83250" y="290117"/>
                  </a:lnTo>
                  <a:lnTo>
                    <a:pt x="128662" y="304537"/>
                  </a:lnTo>
                  <a:lnTo>
                    <a:pt x="175884" y="304537"/>
                  </a:lnTo>
                  <a:lnTo>
                    <a:pt x="221296" y="290117"/>
                  </a:lnTo>
                  <a:lnTo>
                    <a:pt x="261277" y="261277"/>
                  </a:lnTo>
                  <a:lnTo>
                    <a:pt x="290111" y="221286"/>
                  </a:lnTo>
                  <a:lnTo>
                    <a:pt x="304528" y="175870"/>
                  </a:lnTo>
                  <a:lnTo>
                    <a:pt x="304528" y="128649"/>
                  </a:lnTo>
                  <a:lnTo>
                    <a:pt x="290111" y="83242"/>
                  </a:lnTo>
                  <a:lnTo>
                    <a:pt x="261277" y="43269"/>
                  </a:lnTo>
                  <a:lnTo>
                    <a:pt x="221296" y="14423"/>
                  </a:lnTo>
                  <a:lnTo>
                    <a:pt x="175884" y="0"/>
                  </a:lnTo>
                  <a:lnTo>
                    <a:pt x="128662" y="0"/>
                  </a:lnTo>
                  <a:lnTo>
                    <a:pt x="83250" y="14423"/>
                  </a:lnTo>
                  <a:lnTo>
                    <a:pt x="43269" y="43269"/>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63" name="object 472"/>
            <p:cNvSpPr/>
            <p:nvPr/>
          </p:nvSpPr>
          <p:spPr>
            <a:xfrm>
              <a:off x="2684880" y="1169806"/>
              <a:ext cx="356870" cy="356870"/>
            </a:xfrm>
            <a:custGeom>
              <a:avLst/>
              <a:gdLst/>
              <a:ahLst/>
              <a:cxnLst/>
              <a:rect l="l" t="t" r="r" b="b"/>
              <a:pathLst>
                <a:path w="356869" h="356869">
                  <a:moveTo>
                    <a:pt x="304488" y="304479"/>
                  </a:moveTo>
                  <a:lnTo>
                    <a:pt x="266465" y="333456"/>
                  </a:lnTo>
                  <a:lnTo>
                    <a:pt x="223596" y="350842"/>
                  </a:lnTo>
                  <a:lnTo>
                    <a:pt x="178304" y="356638"/>
                  </a:lnTo>
                  <a:lnTo>
                    <a:pt x="133015" y="350842"/>
                  </a:lnTo>
                  <a:lnTo>
                    <a:pt x="90152" y="333456"/>
                  </a:lnTo>
                  <a:lnTo>
                    <a:pt x="52139" y="304479"/>
                  </a:lnTo>
                  <a:lnTo>
                    <a:pt x="23173" y="266459"/>
                  </a:lnTo>
                  <a:lnTo>
                    <a:pt x="5793" y="223596"/>
                  </a:lnTo>
                  <a:lnTo>
                    <a:pt x="0" y="178314"/>
                  </a:lnTo>
                  <a:lnTo>
                    <a:pt x="5793" y="133034"/>
                  </a:lnTo>
                  <a:lnTo>
                    <a:pt x="23173" y="90177"/>
                  </a:lnTo>
                  <a:lnTo>
                    <a:pt x="52139" y="52168"/>
                  </a:lnTo>
                  <a:lnTo>
                    <a:pt x="90160" y="23185"/>
                  </a:lnTo>
                  <a:lnTo>
                    <a:pt x="133025" y="5796"/>
                  </a:lnTo>
                  <a:lnTo>
                    <a:pt x="178311" y="0"/>
                  </a:lnTo>
                  <a:lnTo>
                    <a:pt x="223594" y="5796"/>
                  </a:lnTo>
                  <a:lnTo>
                    <a:pt x="266452" y="23185"/>
                  </a:lnTo>
                  <a:lnTo>
                    <a:pt x="304463" y="52168"/>
                  </a:lnTo>
                  <a:lnTo>
                    <a:pt x="333442" y="90177"/>
                  </a:lnTo>
                  <a:lnTo>
                    <a:pt x="350833" y="133034"/>
                  </a:lnTo>
                  <a:lnTo>
                    <a:pt x="356635" y="178314"/>
                  </a:lnTo>
                  <a:lnTo>
                    <a:pt x="350845" y="223596"/>
                  </a:lnTo>
                  <a:lnTo>
                    <a:pt x="333464" y="266459"/>
                  </a:lnTo>
                  <a:lnTo>
                    <a:pt x="304488" y="304479"/>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64" name="object 473"/>
            <p:cNvSpPr/>
            <p:nvPr/>
          </p:nvSpPr>
          <p:spPr>
            <a:xfrm>
              <a:off x="2802320" y="1362517"/>
              <a:ext cx="96520" cy="96520"/>
            </a:xfrm>
            <a:custGeom>
              <a:avLst/>
              <a:gdLst/>
              <a:ahLst/>
              <a:cxnLst/>
              <a:rect l="l" t="t" r="r" b="b"/>
              <a:pathLst>
                <a:path w="96519" h="96519">
                  <a:moveTo>
                    <a:pt x="66542" y="3675"/>
                  </a:moveTo>
                  <a:lnTo>
                    <a:pt x="82405" y="14337"/>
                  </a:lnTo>
                  <a:lnTo>
                    <a:pt x="92591" y="29717"/>
                  </a:lnTo>
                  <a:lnTo>
                    <a:pt x="96266" y="47791"/>
                  </a:lnTo>
                  <a:lnTo>
                    <a:pt x="92590" y="66540"/>
                  </a:lnTo>
                  <a:lnTo>
                    <a:pt x="81944" y="82392"/>
                  </a:lnTo>
                  <a:lnTo>
                    <a:pt x="66571" y="92569"/>
                  </a:lnTo>
                  <a:lnTo>
                    <a:pt x="48488" y="96240"/>
                  </a:lnTo>
                  <a:lnTo>
                    <a:pt x="29712" y="92575"/>
                  </a:lnTo>
                  <a:lnTo>
                    <a:pt x="13853" y="81903"/>
                  </a:lnTo>
                  <a:lnTo>
                    <a:pt x="3672" y="66526"/>
                  </a:lnTo>
                  <a:lnTo>
                    <a:pt x="0" y="48461"/>
                  </a:lnTo>
                  <a:lnTo>
                    <a:pt x="3664" y="29723"/>
                  </a:lnTo>
                  <a:lnTo>
                    <a:pt x="14327" y="13860"/>
                  </a:lnTo>
                  <a:lnTo>
                    <a:pt x="29707" y="3674"/>
                  </a:lnTo>
                  <a:lnTo>
                    <a:pt x="47786" y="0"/>
                  </a:lnTo>
                  <a:lnTo>
                    <a:pt x="66542" y="3675"/>
                  </a:lnTo>
                  <a:close/>
                </a:path>
              </a:pathLst>
            </a:custGeom>
            <a:ln w="3175">
              <a:solidFill>
                <a:srgbClr val="009547"/>
              </a:solidFill>
            </a:ln>
          </p:spPr>
          <p:txBody>
            <a:bodyPr wrap="square" lIns="0" tIns="0" rIns="0" bIns="0" rtlCol="0"/>
            <a:lstStyle/>
            <a:p>
              <a:endParaRPr>
                <a:solidFill>
                  <a:prstClr val="black"/>
                </a:solidFill>
                <a:latin typeface="Calibri"/>
              </a:endParaRPr>
            </a:p>
          </p:txBody>
        </p:sp>
        <p:sp>
          <p:nvSpPr>
            <p:cNvPr id="165" name="object 474"/>
            <p:cNvSpPr/>
            <p:nvPr/>
          </p:nvSpPr>
          <p:spPr>
            <a:xfrm>
              <a:off x="2770856" y="1331065"/>
              <a:ext cx="159385" cy="159385"/>
            </a:xfrm>
            <a:custGeom>
              <a:avLst/>
              <a:gdLst/>
              <a:ahLst/>
              <a:cxnLst/>
              <a:rect l="l" t="t" r="r" b="b"/>
              <a:pathLst>
                <a:path w="159385" h="159384">
                  <a:moveTo>
                    <a:pt x="123063" y="10617"/>
                  </a:moveTo>
                  <a:lnTo>
                    <a:pt x="97586" y="50"/>
                  </a:lnTo>
                  <a:lnTo>
                    <a:pt x="91782" y="14147"/>
                  </a:lnTo>
                  <a:lnTo>
                    <a:pt x="83718" y="12623"/>
                  </a:lnTo>
                  <a:lnTo>
                    <a:pt x="75603" y="12750"/>
                  </a:lnTo>
                  <a:lnTo>
                    <a:pt x="67741" y="14173"/>
                  </a:lnTo>
                  <a:lnTo>
                    <a:pt x="61963" y="0"/>
                  </a:lnTo>
                  <a:lnTo>
                    <a:pt x="36410" y="10401"/>
                  </a:lnTo>
                  <a:lnTo>
                    <a:pt x="42189" y="24574"/>
                  </a:lnTo>
                  <a:lnTo>
                    <a:pt x="35471" y="29146"/>
                  </a:lnTo>
                  <a:lnTo>
                    <a:pt x="29489" y="34975"/>
                  </a:lnTo>
                  <a:lnTo>
                    <a:pt x="24726" y="41922"/>
                  </a:lnTo>
                  <a:lnTo>
                    <a:pt x="10655" y="36093"/>
                  </a:lnTo>
                  <a:lnTo>
                    <a:pt x="76" y="61544"/>
                  </a:lnTo>
                  <a:lnTo>
                    <a:pt x="14160" y="67411"/>
                  </a:lnTo>
                  <a:lnTo>
                    <a:pt x="12649" y="75476"/>
                  </a:lnTo>
                  <a:lnTo>
                    <a:pt x="12776" y="83591"/>
                  </a:lnTo>
                  <a:lnTo>
                    <a:pt x="14211" y="91439"/>
                  </a:lnTo>
                  <a:lnTo>
                    <a:pt x="0" y="97243"/>
                  </a:lnTo>
                  <a:lnTo>
                    <a:pt x="10439" y="122745"/>
                  </a:lnTo>
                  <a:lnTo>
                    <a:pt x="24638" y="116954"/>
                  </a:lnTo>
                  <a:lnTo>
                    <a:pt x="29222" y="123723"/>
                  </a:lnTo>
                  <a:lnTo>
                    <a:pt x="35001" y="129692"/>
                  </a:lnTo>
                  <a:lnTo>
                    <a:pt x="41948" y="134442"/>
                  </a:lnTo>
                  <a:lnTo>
                    <a:pt x="36118" y="148539"/>
                  </a:lnTo>
                  <a:lnTo>
                    <a:pt x="61595" y="159092"/>
                  </a:lnTo>
                  <a:lnTo>
                    <a:pt x="67449" y="144983"/>
                  </a:lnTo>
                  <a:lnTo>
                    <a:pt x="75514" y="146494"/>
                  </a:lnTo>
                  <a:lnTo>
                    <a:pt x="83616" y="146380"/>
                  </a:lnTo>
                  <a:lnTo>
                    <a:pt x="91478" y="144957"/>
                  </a:lnTo>
                  <a:lnTo>
                    <a:pt x="97256" y="159156"/>
                  </a:lnTo>
                  <a:lnTo>
                    <a:pt x="122783" y="148716"/>
                  </a:lnTo>
                  <a:lnTo>
                    <a:pt x="116979" y="134569"/>
                  </a:lnTo>
                  <a:lnTo>
                    <a:pt x="123748" y="129984"/>
                  </a:lnTo>
                  <a:lnTo>
                    <a:pt x="129730" y="124167"/>
                  </a:lnTo>
                  <a:lnTo>
                    <a:pt x="134493" y="117220"/>
                  </a:lnTo>
                  <a:lnTo>
                    <a:pt x="148577" y="123062"/>
                  </a:lnTo>
                  <a:lnTo>
                    <a:pt x="159105" y="97574"/>
                  </a:lnTo>
                  <a:lnTo>
                    <a:pt x="145008" y="91719"/>
                  </a:lnTo>
                  <a:lnTo>
                    <a:pt x="146545" y="83654"/>
                  </a:lnTo>
                  <a:lnTo>
                    <a:pt x="146431" y="75539"/>
                  </a:lnTo>
                  <a:lnTo>
                    <a:pt x="144983" y="67716"/>
                  </a:lnTo>
                  <a:lnTo>
                    <a:pt x="159194" y="61887"/>
                  </a:lnTo>
                  <a:lnTo>
                    <a:pt x="148729" y="36372"/>
                  </a:lnTo>
                  <a:lnTo>
                    <a:pt x="134594" y="42176"/>
                  </a:lnTo>
                  <a:lnTo>
                    <a:pt x="130009" y="35420"/>
                  </a:lnTo>
                  <a:lnTo>
                    <a:pt x="124180" y="29463"/>
                  </a:lnTo>
                  <a:lnTo>
                    <a:pt x="117233" y="24688"/>
                  </a:lnTo>
                  <a:lnTo>
                    <a:pt x="123063" y="10617"/>
                  </a:lnTo>
                  <a:close/>
                </a:path>
              </a:pathLst>
            </a:custGeom>
            <a:ln w="3175">
              <a:solidFill>
                <a:srgbClr val="009547"/>
              </a:solidFill>
            </a:ln>
          </p:spPr>
          <p:txBody>
            <a:bodyPr wrap="square" lIns="0" tIns="0" rIns="0" bIns="0" rtlCol="0"/>
            <a:lstStyle/>
            <a:p>
              <a:endParaRPr>
                <a:solidFill>
                  <a:prstClr val="black"/>
                </a:solidFill>
                <a:latin typeface="Calibri"/>
              </a:endParaRPr>
            </a:p>
          </p:txBody>
        </p:sp>
      </p:grpSp>
      <p:grpSp>
        <p:nvGrpSpPr>
          <p:cNvPr id="166" name="Group 165"/>
          <p:cNvGrpSpPr/>
          <p:nvPr/>
        </p:nvGrpSpPr>
        <p:grpSpPr>
          <a:xfrm>
            <a:off x="3657600" y="1600200"/>
            <a:ext cx="569188" cy="733907"/>
            <a:chOff x="1593113" y="988085"/>
            <a:chExt cx="569188" cy="733907"/>
          </a:xfrm>
        </p:grpSpPr>
        <p:sp>
          <p:nvSpPr>
            <p:cNvPr id="167" name="object 455"/>
            <p:cNvSpPr/>
            <p:nvPr/>
          </p:nvSpPr>
          <p:spPr>
            <a:xfrm>
              <a:off x="1593113" y="988085"/>
              <a:ext cx="569188" cy="733907"/>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168" name="object 456"/>
            <p:cNvSpPr/>
            <p:nvPr/>
          </p:nvSpPr>
          <p:spPr>
            <a:xfrm>
              <a:off x="1645898" y="1063744"/>
              <a:ext cx="464120" cy="587550"/>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69" name="object 457"/>
            <p:cNvSpPr/>
            <p:nvPr/>
          </p:nvSpPr>
          <p:spPr>
            <a:xfrm>
              <a:off x="1628251" y="1252420"/>
              <a:ext cx="226060" cy="226060"/>
            </a:xfrm>
            <a:custGeom>
              <a:avLst/>
              <a:gdLst/>
              <a:ahLst/>
              <a:cxnLst/>
              <a:rect l="l" t="t" r="r" b="b"/>
              <a:pathLst>
                <a:path w="226060" h="226059">
                  <a:moveTo>
                    <a:pt x="33070" y="33051"/>
                  </a:moveTo>
                  <a:lnTo>
                    <a:pt x="8267" y="70430"/>
                  </a:lnTo>
                  <a:lnTo>
                    <a:pt x="0" y="112990"/>
                  </a:lnTo>
                  <a:lnTo>
                    <a:pt x="8267" y="155547"/>
                  </a:lnTo>
                  <a:lnTo>
                    <a:pt x="33070" y="192919"/>
                  </a:lnTo>
                  <a:lnTo>
                    <a:pt x="70446" y="217715"/>
                  </a:lnTo>
                  <a:lnTo>
                    <a:pt x="112999" y="225980"/>
                  </a:lnTo>
                  <a:lnTo>
                    <a:pt x="155555" y="217715"/>
                  </a:lnTo>
                  <a:lnTo>
                    <a:pt x="192938" y="192919"/>
                  </a:lnTo>
                  <a:lnTo>
                    <a:pt x="217720" y="155547"/>
                  </a:lnTo>
                  <a:lnTo>
                    <a:pt x="225980" y="112990"/>
                  </a:lnTo>
                  <a:lnTo>
                    <a:pt x="217720" y="70430"/>
                  </a:lnTo>
                  <a:lnTo>
                    <a:pt x="192938" y="33051"/>
                  </a:lnTo>
                  <a:lnTo>
                    <a:pt x="155555" y="8262"/>
                  </a:lnTo>
                  <a:lnTo>
                    <a:pt x="112999" y="0"/>
                  </a:lnTo>
                  <a:lnTo>
                    <a:pt x="70446" y="8262"/>
                  </a:lnTo>
                  <a:lnTo>
                    <a:pt x="33070" y="33051"/>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70" name="object 458"/>
            <p:cNvSpPr/>
            <p:nvPr/>
          </p:nvSpPr>
          <p:spPr>
            <a:xfrm>
              <a:off x="1610487" y="1234637"/>
              <a:ext cx="261620" cy="261620"/>
            </a:xfrm>
            <a:custGeom>
              <a:avLst/>
              <a:gdLst/>
              <a:ahLst/>
              <a:cxnLst/>
              <a:rect l="l" t="t" r="r" b="b"/>
              <a:pathLst>
                <a:path w="261619" h="261619">
                  <a:moveTo>
                    <a:pt x="223288" y="223262"/>
                  </a:moveTo>
                  <a:lnTo>
                    <a:pt x="180035" y="251959"/>
                  </a:lnTo>
                  <a:lnTo>
                    <a:pt x="130779" y="261524"/>
                  </a:lnTo>
                  <a:lnTo>
                    <a:pt x="81522" y="251959"/>
                  </a:lnTo>
                  <a:lnTo>
                    <a:pt x="38261" y="223262"/>
                  </a:lnTo>
                  <a:lnTo>
                    <a:pt x="9561" y="180013"/>
                  </a:lnTo>
                  <a:lnTo>
                    <a:pt x="0" y="130757"/>
                  </a:lnTo>
                  <a:lnTo>
                    <a:pt x="9569" y="81504"/>
                  </a:lnTo>
                  <a:lnTo>
                    <a:pt x="38261" y="38261"/>
                  </a:lnTo>
                  <a:lnTo>
                    <a:pt x="81518" y="9565"/>
                  </a:lnTo>
                  <a:lnTo>
                    <a:pt x="130770" y="0"/>
                  </a:lnTo>
                  <a:lnTo>
                    <a:pt x="180024" y="9565"/>
                  </a:lnTo>
                  <a:lnTo>
                    <a:pt x="223288" y="38261"/>
                  </a:lnTo>
                  <a:lnTo>
                    <a:pt x="251970" y="81504"/>
                  </a:lnTo>
                  <a:lnTo>
                    <a:pt x="261531" y="130757"/>
                  </a:lnTo>
                  <a:lnTo>
                    <a:pt x="251970" y="180013"/>
                  </a:lnTo>
                  <a:lnTo>
                    <a:pt x="223288" y="223262"/>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71" name="object 459"/>
            <p:cNvSpPr/>
            <p:nvPr/>
          </p:nvSpPr>
          <p:spPr>
            <a:xfrm>
              <a:off x="1636504" y="1281377"/>
              <a:ext cx="33020" cy="156210"/>
            </a:xfrm>
            <a:custGeom>
              <a:avLst/>
              <a:gdLst/>
              <a:ahLst/>
              <a:cxnLst/>
              <a:rect l="l" t="t" r="r" b="b"/>
              <a:pathLst>
                <a:path w="33019" h="156209">
                  <a:moveTo>
                    <a:pt x="32634" y="0"/>
                  </a:moveTo>
                  <a:lnTo>
                    <a:pt x="30908" y="0"/>
                  </a:lnTo>
                  <a:lnTo>
                    <a:pt x="25290" y="4586"/>
                  </a:lnTo>
                  <a:lnTo>
                    <a:pt x="644" y="41728"/>
                  </a:lnTo>
                  <a:lnTo>
                    <a:pt x="0" y="45046"/>
                  </a:lnTo>
                  <a:lnTo>
                    <a:pt x="11641" y="45046"/>
                  </a:lnTo>
                  <a:lnTo>
                    <a:pt x="11641" y="142890"/>
                  </a:lnTo>
                  <a:lnTo>
                    <a:pt x="20284" y="155917"/>
                  </a:lnTo>
                  <a:lnTo>
                    <a:pt x="32634" y="155917"/>
                  </a:lnTo>
                  <a:lnTo>
                    <a:pt x="32634"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72" name="object 460"/>
            <p:cNvSpPr/>
            <p:nvPr/>
          </p:nvSpPr>
          <p:spPr>
            <a:xfrm>
              <a:off x="1714438" y="1280723"/>
              <a:ext cx="108585" cy="161290"/>
            </a:xfrm>
            <a:custGeom>
              <a:avLst/>
              <a:gdLst/>
              <a:ahLst/>
              <a:cxnLst/>
              <a:rect l="l" t="t" r="r" b="b"/>
              <a:pathLst>
                <a:path w="108585" h="161290">
                  <a:moveTo>
                    <a:pt x="53559" y="0"/>
                  </a:moveTo>
                  <a:lnTo>
                    <a:pt x="14620" y="20054"/>
                  </a:lnTo>
                  <a:lnTo>
                    <a:pt x="1687" y="56659"/>
                  </a:lnTo>
                  <a:lnTo>
                    <a:pt x="0" y="82219"/>
                  </a:lnTo>
                  <a:lnTo>
                    <a:pt x="685" y="97799"/>
                  </a:lnTo>
                  <a:lnTo>
                    <a:pt x="11433" y="136359"/>
                  </a:lnTo>
                  <a:lnTo>
                    <a:pt x="53419" y="160858"/>
                  </a:lnTo>
                  <a:lnTo>
                    <a:pt x="67969" y="158982"/>
                  </a:lnTo>
                  <a:lnTo>
                    <a:pt x="80324" y="153355"/>
                  </a:lnTo>
                  <a:lnTo>
                    <a:pt x="90488" y="143981"/>
                  </a:lnTo>
                  <a:lnTo>
                    <a:pt x="91130" y="142925"/>
                  </a:lnTo>
                  <a:lnTo>
                    <a:pt x="53305" y="142925"/>
                  </a:lnTo>
                  <a:lnTo>
                    <a:pt x="44504" y="141533"/>
                  </a:lnTo>
                  <a:lnTo>
                    <a:pt x="22582" y="103809"/>
                  </a:lnTo>
                  <a:lnTo>
                    <a:pt x="21314" y="82219"/>
                  </a:lnTo>
                  <a:lnTo>
                    <a:pt x="21812" y="67280"/>
                  </a:lnTo>
                  <a:lnTo>
                    <a:pt x="33934" y="26897"/>
                  </a:lnTo>
                  <a:lnTo>
                    <a:pt x="54740" y="17703"/>
                  </a:lnTo>
                  <a:lnTo>
                    <a:pt x="92289" y="17703"/>
                  </a:lnTo>
                  <a:lnTo>
                    <a:pt x="89690" y="14064"/>
                  </a:lnTo>
                  <a:lnTo>
                    <a:pt x="79751" y="6246"/>
                  </a:lnTo>
                  <a:lnTo>
                    <a:pt x="67704" y="1560"/>
                  </a:lnTo>
                  <a:lnTo>
                    <a:pt x="53559" y="0"/>
                  </a:lnTo>
                  <a:close/>
                </a:path>
                <a:path w="108585" h="161290">
                  <a:moveTo>
                    <a:pt x="92289" y="17703"/>
                  </a:moveTo>
                  <a:lnTo>
                    <a:pt x="54740" y="17703"/>
                  </a:lnTo>
                  <a:lnTo>
                    <a:pt x="63432" y="18782"/>
                  </a:lnTo>
                  <a:lnTo>
                    <a:pt x="70574" y="22015"/>
                  </a:lnTo>
                  <a:lnTo>
                    <a:pt x="86383" y="66068"/>
                  </a:lnTo>
                  <a:lnTo>
                    <a:pt x="86771" y="78066"/>
                  </a:lnTo>
                  <a:lnTo>
                    <a:pt x="86682" y="82219"/>
                  </a:lnTo>
                  <a:lnTo>
                    <a:pt x="81689" y="121105"/>
                  </a:lnTo>
                  <a:lnTo>
                    <a:pt x="53305" y="142925"/>
                  </a:lnTo>
                  <a:lnTo>
                    <a:pt x="91130" y="142925"/>
                  </a:lnTo>
                  <a:lnTo>
                    <a:pt x="105642" y="107240"/>
                  </a:lnTo>
                  <a:lnTo>
                    <a:pt x="108016" y="78066"/>
                  </a:lnTo>
                  <a:lnTo>
                    <a:pt x="107361" y="62128"/>
                  </a:lnTo>
                  <a:lnTo>
                    <a:pt x="105394" y="47975"/>
                  </a:lnTo>
                  <a:lnTo>
                    <a:pt x="102112" y="35606"/>
                  </a:lnTo>
                  <a:lnTo>
                    <a:pt x="97514" y="25019"/>
                  </a:lnTo>
                  <a:lnTo>
                    <a:pt x="92289" y="17703"/>
                  </a:lnTo>
                  <a:close/>
                </a:path>
              </a:pathLst>
            </a:custGeom>
            <a:solidFill>
              <a:srgbClr val="FFFFFF"/>
            </a:solidFill>
          </p:spPr>
          <p:txBody>
            <a:bodyPr wrap="square" lIns="0" tIns="0" rIns="0" bIns="0" rtlCol="0"/>
            <a:lstStyle/>
            <a:p>
              <a:endParaRPr>
                <a:solidFill>
                  <a:prstClr val="black"/>
                </a:solidFill>
                <a:latin typeface="Calibri"/>
              </a:endParaRPr>
            </a:p>
          </p:txBody>
        </p:sp>
      </p:grpSp>
      <p:cxnSp>
        <p:nvCxnSpPr>
          <p:cNvPr id="177" name="Straight Connector 17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rgbClr val="1F497D">
                    <a:lumMod val="75000"/>
                  </a:srgbClr>
                </a:solidFill>
                <a:latin typeface="Calibri"/>
                <a:cs typeface="Tahoma"/>
              </a:rPr>
              <a:t>Benjamin Harvey, Ph.D., EMSE 6992 </a:t>
            </a:r>
            <a:r>
              <a:rPr lang="mr-IN" sz="2800" dirty="0" smtClean="0">
                <a:solidFill>
                  <a:srgbClr val="1F497D">
                    <a:lumMod val="75000"/>
                  </a:srgbClr>
                </a:solidFill>
                <a:latin typeface="Mangal"/>
                <a:cs typeface="Tahoma"/>
              </a:rPr>
              <a:t>–</a:t>
            </a:r>
            <a:r>
              <a:rPr lang="en-US" sz="2800" dirty="0" smtClean="0">
                <a:solidFill>
                  <a:srgbClr val="1F497D">
                    <a:lumMod val="75000"/>
                  </a:srgbClr>
                </a:solidFill>
                <a:latin typeface="Calibri"/>
                <a:cs typeface="Tahoma"/>
              </a:rPr>
              <a:t> Introduction to Data Analytics </a:t>
            </a:r>
            <a:endParaRPr lang="en-US" sz="2800" dirty="0">
              <a:solidFill>
                <a:srgbClr val="1F497D">
                  <a:lumMod val="75000"/>
                </a:srgbClr>
              </a:solidFill>
              <a:latin typeface="Calibri"/>
              <a:cs typeface="Tahoma"/>
            </a:endParaRPr>
          </a:p>
        </p:txBody>
      </p:sp>
      <p:sp>
        <p:nvSpPr>
          <p:cNvPr id="146" name="Rectangle 145"/>
          <p:cNvSpPr/>
          <p:nvPr/>
        </p:nvSpPr>
        <p:spPr>
          <a:xfrm>
            <a:off x="12192000" y="8915400"/>
            <a:ext cx="2826221" cy="384721"/>
          </a:xfrm>
          <a:prstGeom prst="rect">
            <a:avLst/>
          </a:prstGeom>
        </p:spPr>
        <p:txBody>
          <a:bodyPr wrap="none">
            <a:spAutoFit/>
          </a:bodyPr>
          <a:lstStyle/>
          <a:p>
            <a:r>
              <a:rPr lang="en-US" dirty="0" smtClean="0">
                <a:solidFill>
                  <a:prstClr val="black"/>
                </a:solidFill>
                <a:latin typeface="Calibri"/>
              </a:rPr>
              <a:t>Source: </a:t>
            </a:r>
            <a:r>
              <a:rPr lang="en-US" dirty="0" err="1" smtClean="0">
                <a:solidFill>
                  <a:prstClr val="black"/>
                </a:solidFill>
                <a:latin typeface="Calibri"/>
              </a:rPr>
              <a:t>www.arcitura.com</a:t>
            </a:r>
            <a:endParaRPr lang="en-US" dirty="0">
              <a:solidFill>
                <a:prstClr val="black"/>
              </a:solidFill>
              <a:latin typeface="Calibri"/>
            </a:endParaRPr>
          </a:p>
        </p:txBody>
      </p:sp>
      <p:sp>
        <p:nvSpPr>
          <p:cNvPr id="85" name="TextBox 84"/>
          <p:cNvSpPr txBox="1"/>
          <p:nvPr/>
        </p:nvSpPr>
        <p:spPr>
          <a:xfrm>
            <a:off x="381000" y="5334000"/>
            <a:ext cx="5334000" cy="1754327"/>
          </a:xfrm>
          <a:prstGeom prst="rect">
            <a:avLst/>
          </a:prstGeom>
          <a:noFill/>
        </p:spPr>
        <p:txBody>
          <a:bodyPr wrap="square" rtlCol="0">
            <a:spAutoFit/>
          </a:bodyPr>
          <a:lstStyle/>
          <a:p>
            <a:r>
              <a:rPr lang="en-US" sz="3600" b="1" dirty="0" smtClean="0">
                <a:solidFill>
                  <a:srgbClr val="17375E"/>
                </a:solidFill>
                <a:latin typeface="Calibri"/>
              </a:rPr>
              <a:t>Data Science Model</a:t>
            </a:r>
          </a:p>
          <a:p>
            <a:r>
              <a:rPr lang="en-US" sz="3600" dirty="0">
                <a:solidFill>
                  <a:srgbClr val="17375E"/>
                </a:solidFill>
                <a:latin typeface="Calibri"/>
              </a:rPr>
              <a:t> </a:t>
            </a:r>
            <a:r>
              <a:rPr lang="en-US" sz="3600" dirty="0" smtClean="0">
                <a:solidFill>
                  <a:srgbClr val="17375E"/>
                </a:solidFill>
                <a:latin typeface="Calibri"/>
              </a:rPr>
              <a:t>- Shows the “Big Picture”</a:t>
            </a:r>
          </a:p>
          <a:p>
            <a:r>
              <a:rPr lang="en-US" sz="3600" dirty="0">
                <a:solidFill>
                  <a:srgbClr val="17375E"/>
                </a:solidFill>
                <a:latin typeface="Calibri"/>
              </a:rPr>
              <a:t> </a:t>
            </a:r>
            <a:r>
              <a:rPr lang="en-US" sz="3600" dirty="0" smtClean="0">
                <a:solidFill>
                  <a:srgbClr val="17375E"/>
                </a:solidFill>
                <a:latin typeface="Calibri"/>
              </a:rPr>
              <a:t>- Dependencies</a:t>
            </a:r>
            <a:endParaRPr lang="en-US" sz="3600" dirty="0">
              <a:solidFill>
                <a:srgbClr val="17375E"/>
              </a:solidFill>
              <a:latin typeface="Calibri"/>
            </a:endParaRPr>
          </a:p>
        </p:txBody>
      </p:sp>
    </p:spTree>
    <p:extLst>
      <p:ext uri="{BB962C8B-B14F-4D97-AF65-F5344CB8AC3E}">
        <p14:creationId xmlns:p14="http://schemas.microsoft.com/office/powerpoint/2010/main" val="7077363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normAutofit fontScale="90000"/>
          </a:bodyPr>
          <a:lstStyle/>
          <a:p>
            <a:r>
              <a:rPr lang="en-US" dirty="0">
                <a:solidFill>
                  <a:srgbClr val="17375E"/>
                </a:solidFill>
              </a:rPr>
              <a:t>Motivation and Drivers for Big Data Adoption</a:t>
            </a:r>
            <a:endParaRPr lang="en-US" dirty="0"/>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2" name="object 2"/>
          <p:cNvSpPr/>
          <p:nvPr/>
        </p:nvSpPr>
        <p:spPr>
          <a:xfrm>
            <a:off x="1676400" y="1752600"/>
            <a:ext cx="12192000" cy="7315200"/>
          </a:xfrm>
          <a:prstGeom prst="rect">
            <a:avLst/>
          </a:prstGeom>
          <a:blipFill>
            <a:blip r:embed="rId4" cstate="print"/>
            <a:stretch>
              <a:fillRect/>
            </a:stretch>
          </a:blipFill>
        </p:spPr>
        <p:txBody>
          <a:bodyPr wrap="square" lIns="0" tIns="0" rIns="0" bIns="0" rtlCol="0"/>
          <a:lstStyle/>
          <a:p>
            <a:endParaRPr kern="1200"/>
          </a:p>
        </p:txBody>
      </p:sp>
      <p:sp>
        <p:nvSpPr>
          <p:cNvPr id="16" name="Rectangle 15"/>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3" name="Rectangle 2"/>
          <p:cNvSpPr/>
          <p:nvPr/>
        </p:nvSpPr>
        <p:spPr>
          <a:xfrm>
            <a:off x="533400" y="8382000"/>
            <a:ext cx="14706600" cy="533907"/>
          </a:xfrm>
          <a:prstGeom prst="rect">
            <a:avLst/>
          </a:prstGeom>
        </p:spPr>
        <p:txBody>
          <a:bodyPr wrap="square">
            <a:spAutoFit/>
          </a:bodyPr>
          <a:lstStyle/>
          <a:p>
            <a:pPr marL="163830" marR="137795" algn="ctr">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2.1 </a:t>
            </a:r>
            <a:r>
              <a:rPr lang="en-US" sz="2000" spc="-10" dirty="0">
                <a:latin typeface="Times New Roman"/>
                <a:cs typeface="Times New Roman"/>
              </a:rPr>
              <a:t>The </a:t>
            </a:r>
            <a:r>
              <a:rPr lang="en-US" sz="2000" spc="-15" dirty="0">
                <a:latin typeface="Times New Roman"/>
                <a:cs typeface="Times New Roman"/>
              </a:rPr>
              <a:t>DIKW </a:t>
            </a:r>
            <a:r>
              <a:rPr lang="en-US" sz="2000" spc="-10" dirty="0">
                <a:latin typeface="Times New Roman"/>
                <a:cs typeface="Times New Roman"/>
              </a:rPr>
              <a:t>pyramid shows how data can </a:t>
            </a:r>
            <a:r>
              <a:rPr lang="en-US" sz="2000" spc="-5" dirty="0">
                <a:latin typeface="Times New Roman"/>
                <a:cs typeface="Times New Roman"/>
              </a:rPr>
              <a:t>be </a:t>
            </a:r>
            <a:r>
              <a:rPr lang="en-US" sz="2000" spc="-10" dirty="0">
                <a:latin typeface="Times New Roman"/>
                <a:cs typeface="Times New Roman"/>
              </a:rPr>
              <a:t>enriched with context to create  information, information can </a:t>
            </a:r>
            <a:r>
              <a:rPr lang="en-US" sz="2000" spc="-5" dirty="0">
                <a:latin typeface="Times New Roman"/>
                <a:cs typeface="Times New Roman"/>
              </a:rPr>
              <a:t>be </a:t>
            </a:r>
            <a:r>
              <a:rPr lang="en-US" sz="2000" spc="-10" dirty="0">
                <a:latin typeface="Times New Roman"/>
                <a:cs typeface="Times New Roman"/>
              </a:rPr>
              <a:t>supplied with meaning to create knowledge and  knowledge can </a:t>
            </a:r>
            <a:r>
              <a:rPr lang="en-US" sz="2000" spc="-5" dirty="0">
                <a:latin typeface="Times New Roman"/>
                <a:cs typeface="Times New Roman"/>
              </a:rPr>
              <a:t>be </a:t>
            </a:r>
            <a:r>
              <a:rPr lang="en-US" sz="2000" spc="-10" dirty="0">
                <a:latin typeface="Times New Roman"/>
                <a:cs typeface="Times New Roman"/>
              </a:rPr>
              <a:t>integrated to form</a:t>
            </a:r>
            <a:r>
              <a:rPr lang="en-US" sz="2000" spc="60" dirty="0">
                <a:latin typeface="Times New Roman"/>
                <a:cs typeface="Times New Roman"/>
              </a:rPr>
              <a:t> </a:t>
            </a:r>
            <a:r>
              <a:rPr lang="en-US" sz="2000" spc="-10" dirty="0">
                <a:latin typeface="Times New Roman"/>
                <a:cs typeface="Times New Roman"/>
              </a:rPr>
              <a:t>wisdom.</a:t>
            </a:r>
            <a:endParaRPr lang="en-US" sz="2000" dirty="0">
              <a:latin typeface="Times New Roman"/>
              <a:cs typeface="Times New Roman"/>
            </a:endParaRPr>
          </a:p>
        </p:txBody>
      </p:sp>
      <p:sp>
        <p:nvSpPr>
          <p:cNvPr id="8" name="TextBox 7"/>
          <p:cNvSpPr txBox="1"/>
          <p:nvPr/>
        </p:nvSpPr>
        <p:spPr>
          <a:xfrm>
            <a:off x="685800" y="2057400"/>
            <a:ext cx="4648200" cy="1261884"/>
          </a:xfrm>
          <a:prstGeom prst="rect">
            <a:avLst/>
          </a:prstGeom>
          <a:noFill/>
        </p:spPr>
        <p:txBody>
          <a:bodyPr wrap="square" rtlCol="0">
            <a:spAutoFit/>
          </a:bodyPr>
          <a:lstStyle/>
          <a:p>
            <a:pPr marL="342900" indent="-342900">
              <a:buFont typeface="Arial"/>
              <a:buChar char="•"/>
            </a:pPr>
            <a:r>
              <a:rPr lang="en-US" dirty="0" smtClean="0"/>
              <a:t>Latitude </a:t>
            </a:r>
            <a:r>
              <a:rPr lang="mr-IN" dirty="0" smtClean="0"/>
              <a:t>–</a:t>
            </a:r>
            <a:r>
              <a:rPr lang="en-US" dirty="0" smtClean="0"/>
              <a:t> Longitude</a:t>
            </a:r>
          </a:p>
          <a:p>
            <a:pPr marL="342900" indent="-342900">
              <a:buFont typeface="Arial"/>
              <a:buChar char="•"/>
            </a:pPr>
            <a:r>
              <a:rPr lang="en-US" dirty="0" smtClean="0"/>
              <a:t>Jacksonville FL</a:t>
            </a:r>
          </a:p>
          <a:p>
            <a:pPr marL="342900" indent="-342900">
              <a:buFont typeface="Arial"/>
              <a:buChar char="•"/>
            </a:pPr>
            <a:r>
              <a:rPr lang="en-US" dirty="0" smtClean="0"/>
              <a:t>Benjamin Harvey </a:t>
            </a:r>
            <a:r>
              <a:rPr lang="mr-IN" dirty="0" smtClean="0"/>
              <a:t>–</a:t>
            </a:r>
            <a:r>
              <a:rPr lang="en-US" dirty="0" smtClean="0"/>
              <a:t> 10668 Pine Rd </a:t>
            </a:r>
            <a:r>
              <a:rPr lang="en-US" dirty="0" err="1" smtClean="0"/>
              <a:t>Jax</a:t>
            </a:r>
            <a:r>
              <a:rPr lang="en-US" dirty="0" smtClean="0"/>
              <a:t> FL </a:t>
            </a:r>
          </a:p>
          <a:p>
            <a:pPr marL="342900" indent="-342900">
              <a:buFont typeface="Arial"/>
              <a:buChar char="•"/>
            </a:pPr>
            <a:r>
              <a:rPr lang="en-US" dirty="0" smtClean="0"/>
              <a:t>Ben will be at home at 6pm today</a:t>
            </a:r>
            <a:endParaRPr lang="en-US" dirty="0"/>
          </a:p>
        </p:txBody>
      </p:sp>
    </p:spTree>
    <p:extLst>
      <p:ext uri="{BB962C8B-B14F-4D97-AF65-F5344CB8AC3E}">
        <p14:creationId xmlns:p14="http://schemas.microsoft.com/office/powerpoint/2010/main" val="418276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normAutofit fontScale="90000"/>
          </a:bodyPr>
          <a:lstStyle/>
          <a:p>
            <a:r>
              <a:rPr lang="en-US" dirty="0">
                <a:solidFill>
                  <a:srgbClr val="17375E"/>
                </a:solidFill>
              </a:rPr>
              <a:t>Motivation and Drivers for Big Data Adoption</a:t>
            </a:r>
            <a:endParaRPr lang="en-US" dirty="0"/>
          </a:p>
        </p:txBody>
      </p:sp>
      <p:sp>
        <p:nvSpPr>
          <p:cNvPr id="3" name="Content Placeholder 2"/>
          <p:cNvSpPr>
            <a:spLocks noGrp="1"/>
          </p:cNvSpPr>
          <p:nvPr>
            <p:ph idx="1"/>
          </p:nvPr>
        </p:nvSpPr>
        <p:spPr>
          <a:xfrm>
            <a:off x="777240" y="1905000"/>
            <a:ext cx="13990320" cy="7543800"/>
          </a:xfrm>
        </p:spPr>
        <p:txBody>
          <a:bodyPr>
            <a:normAutofit fontScale="85000" lnSpcReduction="20000"/>
          </a:bodyPr>
          <a:lstStyle/>
          <a:p>
            <a:pPr marL="0" indent="0">
              <a:buNone/>
            </a:pPr>
            <a:r>
              <a:rPr lang="en-US" dirty="0" smtClean="0">
                <a:solidFill>
                  <a:srgbClr val="17375E"/>
                </a:solidFill>
              </a:rPr>
              <a:t>Business Architecture:</a:t>
            </a:r>
          </a:p>
          <a:p>
            <a:r>
              <a:rPr lang="en-US" dirty="0" smtClean="0">
                <a:solidFill>
                  <a:srgbClr val="17375E"/>
                </a:solidFill>
              </a:rPr>
              <a:t>Provides a means of blueprinting or concretely expressing the design and the processes of the business</a:t>
            </a:r>
          </a:p>
          <a:p>
            <a:r>
              <a:rPr lang="en-US" dirty="0" smtClean="0">
                <a:solidFill>
                  <a:srgbClr val="17375E"/>
                </a:solidFill>
              </a:rPr>
              <a:t>Helps and organization align its strategic vision, goals, objectives with its underlying execution.</a:t>
            </a:r>
          </a:p>
          <a:p>
            <a:r>
              <a:rPr lang="en-US" dirty="0" smtClean="0">
                <a:solidFill>
                  <a:srgbClr val="17375E"/>
                </a:solidFill>
              </a:rPr>
              <a:t>Layered system:</a:t>
            </a:r>
          </a:p>
          <a:p>
            <a:r>
              <a:rPr lang="en-US" dirty="0" smtClean="0">
                <a:solidFill>
                  <a:srgbClr val="17375E"/>
                </a:solidFill>
              </a:rPr>
              <a:t>Strategic Layer</a:t>
            </a:r>
            <a:r>
              <a:rPr lang="mr-IN" dirty="0" smtClean="0">
                <a:solidFill>
                  <a:srgbClr val="17375E"/>
                </a:solidFill>
              </a:rPr>
              <a:t>–</a:t>
            </a:r>
            <a:r>
              <a:rPr lang="en-US" dirty="0" smtClean="0">
                <a:solidFill>
                  <a:srgbClr val="17375E"/>
                </a:solidFill>
              </a:rPr>
              <a:t> C-Level Executives and Advisory Groups</a:t>
            </a:r>
          </a:p>
          <a:p>
            <a:r>
              <a:rPr lang="en-US" dirty="0" smtClean="0">
                <a:solidFill>
                  <a:srgbClr val="17375E"/>
                </a:solidFill>
              </a:rPr>
              <a:t>Managerial Layer </a:t>
            </a:r>
            <a:r>
              <a:rPr lang="mr-IN" dirty="0" smtClean="0">
                <a:solidFill>
                  <a:srgbClr val="17375E"/>
                </a:solidFill>
              </a:rPr>
              <a:t>–</a:t>
            </a:r>
            <a:r>
              <a:rPr lang="en-US" dirty="0" smtClean="0">
                <a:solidFill>
                  <a:srgbClr val="17375E"/>
                </a:solidFill>
              </a:rPr>
              <a:t> seeks to steer the organization in alignment with the strategy</a:t>
            </a:r>
          </a:p>
          <a:p>
            <a:r>
              <a:rPr lang="en-US" dirty="0" smtClean="0">
                <a:solidFill>
                  <a:srgbClr val="17375E"/>
                </a:solidFill>
              </a:rPr>
              <a:t>Operations Layer </a:t>
            </a:r>
            <a:r>
              <a:rPr lang="mr-IN" dirty="0" smtClean="0">
                <a:solidFill>
                  <a:srgbClr val="17375E"/>
                </a:solidFill>
              </a:rPr>
              <a:t>–</a:t>
            </a:r>
            <a:r>
              <a:rPr lang="en-US" dirty="0" smtClean="0">
                <a:solidFill>
                  <a:srgbClr val="17375E"/>
                </a:solidFill>
              </a:rPr>
              <a:t> where a business executes its core processes and delivers value to its customers</a:t>
            </a: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788932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6" name="object 3"/>
          <p:cNvSpPr/>
          <p:nvPr/>
        </p:nvSpPr>
        <p:spPr>
          <a:xfrm>
            <a:off x="1600200" y="1371600"/>
            <a:ext cx="12496800" cy="7660524"/>
          </a:xfrm>
          <a:prstGeom prst="rect">
            <a:avLst/>
          </a:prstGeom>
          <a:blipFill>
            <a:blip r:embed="rId4" cstate="print"/>
            <a:stretch>
              <a:fillRect/>
            </a:stretch>
          </a:blipFill>
        </p:spPr>
        <p:txBody>
          <a:bodyPr wrap="square" lIns="0" tIns="0" rIns="0" bIns="0" rtlCol="0"/>
          <a:lstStyle/>
          <a:p>
            <a:endParaRPr/>
          </a:p>
        </p:txBody>
      </p:sp>
      <p:sp>
        <p:nvSpPr>
          <p:cNvPr id="3" name="TextBox 2"/>
          <p:cNvSpPr txBox="1"/>
          <p:nvPr/>
        </p:nvSpPr>
        <p:spPr>
          <a:xfrm>
            <a:off x="7010400" y="3429000"/>
            <a:ext cx="2514600" cy="461665"/>
          </a:xfrm>
          <a:prstGeom prst="rect">
            <a:avLst/>
          </a:prstGeom>
          <a:noFill/>
        </p:spPr>
        <p:txBody>
          <a:bodyPr wrap="square" rtlCol="0">
            <a:spAutoFit/>
          </a:bodyPr>
          <a:lstStyle/>
          <a:p>
            <a:r>
              <a:rPr lang="en-US" sz="2400" b="1" dirty="0" smtClean="0"/>
              <a:t>(Know-Why)</a:t>
            </a:r>
            <a:endParaRPr lang="en-US" sz="2400" b="1" dirty="0"/>
          </a:p>
        </p:txBody>
      </p:sp>
      <p:sp>
        <p:nvSpPr>
          <p:cNvPr id="17" name="TextBox 16"/>
          <p:cNvSpPr txBox="1"/>
          <p:nvPr/>
        </p:nvSpPr>
        <p:spPr>
          <a:xfrm>
            <a:off x="7010400" y="4948535"/>
            <a:ext cx="2514600" cy="461665"/>
          </a:xfrm>
          <a:prstGeom prst="rect">
            <a:avLst/>
          </a:prstGeom>
          <a:noFill/>
        </p:spPr>
        <p:txBody>
          <a:bodyPr wrap="square" rtlCol="0">
            <a:spAutoFit/>
          </a:bodyPr>
          <a:lstStyle/>
          <a:p>
            <a:r>
              <a:rPr lang="en-US" sz="2400" b="1" dirty="0" smtClean="0"/>
              <a:t>(Know-How)</a:t>
            </a:r>
            <a:endParaRPr lang="en-US" sz="2400" b="1" dirty="0"/>
          </a:p>
        </p:txBody>
      </p:sp>
      <p:sp>
        <p:nvSpPr>
          <p:cNvPr id="18" name="TextBox 17"/>
          <p:cNvSpPr txBox="1"/>
          <p:nvPr/>
        </p:nvSpPr>
        <p:spPr>
          <a:xfrm>
            <a:off x="6934200" y="6400800"/>
            <a:ext cx="2514600" cy="461665"/>
          </a:xfrm>
          <a:prstGeom prst="rect">
            <a:avLst/>
          </a:prstGeom>
          <a:noFill/>
        </p:spPr>
        <p:txBody>
          <a:bodyPr wrap="square" rtlCol="0">
            <a:spAutoFit/>
          </a:bodyPr>
          <a:lstStyle/>
          <a:p>
            <a:r>
              <a:rPr lang="en-US" sz="2400" b="1" dirty="0" smtClean="0"/>
              <a:t>(Know-What)</a:t>
            </a:r>
            <a:endParaRPr lang="en-US" sz="2400" b="1" dirty="0"/>
          </a:p>
        </p:txBody>
      </p:sp>
      <p:sp>
        <p:nvSpPr>
          <p:cNvPr id="19" name="TextBox 18"/>
          <p:cNvSpPr txBox="1"/>
          <p:nvPr/>
        </p:nvSpPr>
        <p:spPr>
          <a:xfrm>
            <a:off x="6934200" y="7848600"/>
            <a:ext cx="2514600" cy="461665"/>
          </a:xfrm>
          <a:prstGeom prst="rect">
            <a:avLst/>
          </a:prstGeom>
          <a:noFill/>
        </p:spPr>
        <p:txBody>
          <a:bodyPr wrap="square" rtlCol="0">
            <a:spAutoFit/>
          </a:bodyPr>
          <a:lstStyle/>
          <a:p>
            <a:r>
              <a:rPr lang="en-US" sz="2400" b="1" dirty="0" smtClean="0"/>
              <a:t>(Know-Nothing)</a:t>
            </a:r>
            <a:endParaRPr lang="en-US" sz="2400" b="1" dirty="0"/>
          </a:p>
        </p:txBody>
      </p:sp>
      <p:sp>
        <p:nvSpPr>
          <p:cNvPr id="20" name="Rectangle 19"/>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2" name="Title 1"/>
          <p:cNvSpPr>
            <a:spLocks noGrp="1"/>
          </p:cNvSpPr>
          <p:nvPr>
            <p:ph type="title"/>
          </p:nvPr>
        </p:nvSpPr>
        <p:spPr>
          <a:xfrm>
            <a:off x="777240" y="0"/>
            <a:ext cx="13990320" cy="1676400"/>
          </a:xfrm>
        </p:spPr>
        <p:txBody>
          <a:bodyPr>
            <a:normAutofit fontScale="90000"/>
          </a:bodyPr>
          <a:lstStyle/>
          <a:p>
            <a:r>
              <a:rPr lang="en-US" dirty="0">
                <a:solidFill>
                  <a:srgbClr val="17375E"/>
                </a:solidFill>
              </a:rPr>
              <a:t>Motivation and Drivers for Big Data Adoption</a:t>
            </a:r>
            <a:endParaRPr lang="en-US" dirty="0"/>
          </a:p>
        </p:txBody>
      </p:sp>
      <p:sp>
        <p:nvSpPr>
          <p:cNvPr id="8" name="Rectangle 7"/>
          <p:cNvSpPr/>
          <p:nvPr/>
        </p:nvSpPr>
        <p:spPr>
          <a:xfrm>
            <a:off x="2819400" y="8458200"/>
            <a:ext cx="10515600" cy="321028"/>
          </a:xfrm>
          <a:prstGeom prst="rect">
            <a:avLst/>
          </a:prstGeom>
        </p:spPr>
        <p:txBody>
          <a:bodyPr wrap="square">
            <a:spAutoFit/>
          </a:bodyPr>
          <a:lstStyle/>
          <a:p>
            <a:pPr marL="2627630" marR="5080" indent="-2615565">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2.3 </a:t>
            </a:r>
            <a:r>
              <a:rPr lang="en-US" sz="2000" spc="-10" dirty="0">
                <a:latin typeface="Times New Roman"/>
                <a:cs typeface="Times New Roman"/>
              </a:rPr>
              <a:t>The creation </a:t>
            </a:r>
            <a:r>
              <a:rPr lang="en-US" sz="2000" spc="-5" dirty="0">
                <a:latin typeface="Times New Roman"/>
                <a:cs typeface="Times New Roman"/>
              </a:rPr>
              <a:t>of a </a:t>
            </a:r>
            <a:r>
              <a:rPr lang="en-US" sz="2000" spc="-10" dirty="0">
                <a:latin typeface="Times New Roman"/>
                <a:cs typeface="Times New Roman"/>
              </a:rPr>
              <a:t>virtuous cycle to align an organization across layers via </a:t>
            </a:r>
            <a:r>
              <a:rPr lang="en-US" sz="2000" spc="-5" dirty="0">
                <a:latin typeface="Times New Roman"/>
                <a:cs typeface="Times New Roman"/>
              </a:rPr>
              <a:t>a  </a:t>
            </a:r>
            <a:r>
              <a:rPr lang="en-US" sz="2000" spc="-10" dirty="0">
                <a:latin typeface="Times New Roman"/>
                <a:cs typeface="Times New Roman"/>
              </a:rPr>
              <a:t>feedback</a:t>
            </a:r>
            <a:r>
              <a:rPr lang="en-US" sz="2000" spc="-55" dirty="0">
                <a:latin typeface="Times New Roman"/>
                <a:cs typeface="Times New Roman"/>
              </a:rPr>
              <a:t> </a:t>
            </a:r>
            <a:r>
              <a:rPr lang="en-US" sz="2000" spc="-10" dirty="0">
                <a:latin typeface="Times New Roman"/>
                <a:cs typeface="Times New Roman"/>
              </a:rPr>
              <a:t>loop.</a:t>
            </a:r>
            <a:endParaRPr lang="en-US" sz="2000" dirty="0">
              <a:latin typeface="Times New Roman"/>
              <a:cs typeface="Times New Roman"/>
            </a:endParaRPr>
          </a:p>
        </p:txBody>
      </p:sp>
    </p:spTree>
    <p:extLst>
      <p:ext uri="{BB962C8B-B14F-4D97-AF65-F5344CB8AC3E}">
        <p14:creationId xmlns:p14="http://schemas.microsoft.com/office/powerpoint/2010/main" val="144683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7260" y="3048000"/>
            <a:ext cx="13769340" cy="2156038"/>
          </a:xfrm>
        </p:spPr>
        <p:txBody>
          <a:bodyPr>
            <a:normAutofit fontScale="90000"/>
          </a:bodyPr>
          <a:lstStyle/>
          <a:p>
            <a:r>
              <a:rPr lang="en-US" dirty="0" smtClean="0">
                <a:solidFill>
                  <a:srgbClr val="17375E"/>
                </a:solidFill>
              </a:rPr>
              <a:t>Lecture 2: Understanding Big Data and Motivation/Drivers for Big Data Adoption</a:t>
            </a:r>
            <a:endParaRPr lang="en-US" dirty="0">
              <a:solidFill>
                <a:srgbClr val="17375E"/>
              </a:solidFill>
            </a:endParaRPr>
          </a:p>
        </p:txBody>
      </p:sp>
      <p:sp>
        <p:nvSpPr>
          <p:cNvPr id="3" name="Subtitle 2"/>
          <p:cNvSpPr>
            <a:spLocks noGrp="1"/>
          </p:cNvSpPr>
          <p:nvPr>
            <p:ph type="subTitle" idx="1"/>
          </p:nvPr>
        </p:nvSpPr>
        <p:spPr/>
        <p:txBody>
          <a:bodyPr>
            <a:normAutofit fontScale="62500" lnSpcReduction="20000"/>
          </a:bodyPr>
          <a:lstStyle/>
          <a:p>
            <a:r>
              <a:rPr lang="en-US" dirty="0" smtClean="0">
                <a:solidFill>
                  <a:schemeClr val="bg2">
                    <a:lumMod val="50000"/>
                  </a:schemeClr>
                </a:solidFill>
              </a:rPr>
              <a:t>Benjamin Simeon Harvey (Ben)</a:t>
            </a:r>
            <a:endParaRPr lang="en-US" dirty="0">
              <a:solidFill>
                <a:schemeClr val="bg2">
                  <a:lumMod val="50000"/>
                </a:schemeClr>
              </a:solidFill>
            </a:endParaRPr>
          </a:p>
          <a:p>
            <a:r>
              <a:rPr lang="en-US" dirty="0" smtClean="0">
                <a:solidFill>
                  <a:schemeClr val="bg2">
                    <a:lumMod val="50000"/>
                  </a:schemeClr>
                </a:solidFill>
              </a:rPr>
              <a:t>Adjunct Faculty, </a:t>
            </a:r>
            <a:r>
              <a:rPr lang="en-US" dirty="0">
                <a:solidFill>
                  <a:schemeClr val="bg2">
                    <a:lumMod val="50000"/>
                  </a:schemeClr>
                </a:solidFill>
              </a:rPr>
              <a:t>EMSE Department</a:t>
            </a:r>
          </a:p>
          <a:p>
            <a:r>
              <a:rPr lang="en-US" dirty="0">
                <a:solidFill>
                  <a:schemeClr val="bg2">
                    <a:lumMod val="50000"/>
                  </a:schemeClr>
                </a:solidFill>
              </a:rPr>
              <a:t>The George Washington University</a:t>
            </a:r>
          </a:p>
          <a:p>
            <a:r>
              <a:rPr lang="en-US" dirty="0">
                <a:solidFill>
                  <a:schemeClr val="bg2">
                    <a:lumMod val="50000"/>
                  </a:schemeClr>
                </a:solidFill>
              </a:rPr>
              <a:t>E-mail: </a:t>
            </a:r>
            <a:r>
              <a:rPr lang="en-US" dirty="0" err="1" smtClean="0">
                <a:solidFill>
                  <a:schemeClr val="bg2">
                    <a:lumMod val="50000"/>
                  </a:schemeClr>
                </a:solidFill>
              </a:rPr>
              <a:t>bsharve@nsa.gov</a:t>
            </a:r>
            <a:endParaRPr lang="en-US" dirty="0">
              <a:solidFill>
                <a:schemeClr val="bg2">
                  <a:lumMod val="50000"/>
                </a:schemeClr>
              </a:solidFill>
            </a:endParaRPr>
          </a:p>
          <a:p>
            <a:r>
              <a:rPr lang="en-US" dirty="0">
                <a:solidFill>
                  <a:schemeClr val="bg2">
                    <a:lumMod val="50000"/>
                  </a:schemeClr>
                </a:solidFill>
              </a:rPr>
              <a:t>Web: </a:t>
            </a:r>
            <a:r>
              <a:rPr lang="en-US" dirty="0" smtClean="0">
                <a:solidFill>
                  <a:schemeClr val="bg2">
                    <a:lumMod val="50000"/>
                  </a:schemeClr>
                </a:solidFill>
              </a:rPr>
              <a:t>TBD</a:t>
            </a:r>
            <a:endParaRPr lang="en-US" dirty="0">
              <a:solidFill>
                <a:schemeClr val="bg2">
                  <a:lumMod val="50000"/>
                </a:schemeClr>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17401786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normAutofit fontScale="90000"/>
          </a:bodyPr>
          <a:lstStyle/>
          <a:p>
            <a:r>
              <a:rPr lang="en-US" dirty="0">
                <a:solidFill>
                  <a:srgbClr val="17375E"/>
                </a:solidFill>
              </a:rPr>
              <a:t>Motivation and Drivers for Big Data Adoption</a:t>
            </a:r>
            <a:endParaRPr lang="en-US" dirty="0"/>
          </a:p>
        </p:txBody>
      </p:sp>
      <p:sp>
        <p:nvSpPr>
          <p:cNvPr id="3" name="Content Placeholder 2"/>
          <p:cNvSpPr>
            <a:spLocks noGrp="1"/>
          </p:cNvSpPr>
          <p:nvPr>
            <p:ph idx="1"/>
          </p:nvPr>
        </p:nvSpPr>
        <p:spPr>
          <a:xfrm>
            <a:off x="777240" y="1905000"/>
            <a:ext cx="13990320" cy="7543800"/>
          </a:xfrm>
        </p:spPr>
        <p:txBody>
          <a:bodyPr>
            <a:normAutofit fontScale="92500" lnSpcReduction="10000"/>
          </a:bodyPr>
          <a:lstStyle/>
          <a:p>
            <a:pPr marL="0" indent="0">
              <a:buNone/>
            </a:pPr>
            <a:r>
              <a:rPr lang="en-US" dirty="0" smtClean="0">
                <a:solidFill>
                  <a:srgbClr val="17375E"/>
                </a:solidFill>
              </a:rPr>
              <a:t>Business Process Management:</a:t>
            </a:r>
          </a:p>
          <a:p>
            <a:r>
              <a:rPr lang="en-US" dirty="0" smtClean="0">
                <a:solidFill>
                  <a:srgbClr val="17375E"/>
                </a:solidFill>
              </a:rPr>
              <a:t>A business process is a description of how work is performed in an organization. It describes all work-related activities and their relationships, aligned with the organizational actors and resources responsible for conducting them.</a:t>
            </a:r>
          </a:p>
          <a:p>
            <a:r>
              <a:rPr lang="en-US" dirty="0" smtClean="0">
                <a:solidFill>
                  <a:srgbClr val="17375E"/>
                </a:solidFill>
              </a:rPr>
              <a:t>When the combination of Big Data analytic results and goal-driven behavior are used together, process execution can become adaptive to the marketplace and responsive to environmental conditions.</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27392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pic>
        <p:nvPicPr>
          <p:cNvPr id="8" name="Picture 7"/>
          <p:cNvPicPr>
            <a:picLocks noChangeAspect="1"/>
          </p:cNvPicPr>
          <p:nvPr/>
        </p:nvPicPr>
        <p:blipFill rotWithShape="1">
          <a:blip r:embed="rId4"/>
          <a:srcRect l="2338" t="21030" r="3506" b="3563"/>
          <a:stretch/>
        </p:blipFill>
        <p:spPr>
          <a:xfrm>
            <a:off x="685800" y="1828800"/>
            <a:ext cx="14097000" cy="7203872"/>
          </a:xfrm>
          <a:prstGeom prst="rect">
            <a:avLst/>
          </a:prstGeom>
        </p:spPr>
      </p:pic>
      <p:sp>
        <p:nvSpPr>
          <p:cNvPr id="3" name="TextBox 2"/>
          <p:cNvSpPr txBox="1"/>
          <p:nvPr/>
        </p:nvSpPr>
        <p:spPr>
          <a:xfrm>
            <a:off x="1422400" y="8763000"/>
            <a:ext cx="14097000" cy="677108"/>
          </a:xfrm>
          <a:prstGeom prst="rect">
            <a:avLst/>
          </a:prstGeom>
          <a:noFill/>
        </p:spPr>
        <p:txBody>
          <a:bodyPr wrap="square" rtlCol="0">
            <a:spAutoFit/>
          </a:bodyPr>
          <a:lstStyle/>
          <a:p>
            <a:pPr algn="ctr"/>
            <a:r>
              <a:rPr lang="en-US" b="1" dirty="0" smtClean="0"/>
              <a:t>Figure</a:t>
            </a:r>
            <a:r>
              <a:rPr lang="en-US" dirty="0" smtClean="0"/>
              <a:t>: BPMN four model types</a:t>
            </a:r>
          </a:p>
          <a:p>
            <a:r>
              <a:rPr lang="en-US" dirty="0" smtClean="0"/>
              <a:t>Source</a:t>
            </a:r>
            <a:r>
              <a:rPr lang="en-US" dirty="0"/>
              <a:t>: http://</a:t>
            </a:r>
            <a:r>
              <a:rPr lang="en-US" dirty="0" err="1"/>
              <a:t>www.ariscommunity.com</a:t>
            </a:r>
            <a:r>
              <a:rPr lang="en-US" dirty="0"/>
              <a:t>/users/</a:t>
            </a:r>
            <a:r>
              <a:rPr lang="en-US" dirty="0" err="1"/>
              <a:t>roland-woldt</a:t>
            </a:r>
            <a:r>
              <a:rPr lang="en-US" dirty="0"/>
              <a:t>/2011-01-28-learning-bpmn-2-which-models-are-available-bpmn</a:t>
            </a:r>
          </a:p>
        </p:txBody>
      </p:sp>
      <p:sp>
        <p:nvSpPr>
          <p:cNvPr id="2" name="Title 1"/>
          <p:cNvSpPr>
            <a:spLocks noGrp="1"/>
          </p:cNvSpPr>
          <p:nvPr>
            <p:ph type="title"/>
          </p:nvPr>
        </p:nvSpPr>
        <p:spPr>
          <a:xfrm>
            <a:off x="777240" y="228600"/>
            <a:ext cx="13990320" cy="1676400"/>
          </a:xfrm>
        </p:spPr>
        <p:txBody>
          <a:bodyPr>
            <a:normAutofit fontScale="90000"/>
          </a:bodyPr>
          <a:lstStyle/>
          <a:p>
            <a:r>
              <a:rPr lang="en-US" dirty="0">
                <a:solidFill>
                  <a:srgbClr val="17375E"/>
                </a:solidFill>
              </a:rPr>
              <a:t>Motivation and Drivers for Big Data Adoption</a:t>
            </a:r>
            <a:endParaRPr lang="en-US" dirty="0"/>
          </a:p>
        </p:txBody>
      </p:sp>
    </p:spTree>
    <p:extLst>
      <p:ext uri="{BB962C8B-B14F-4D97-AF65-F5344CB8AC3E}">
        <p14:creationId xmlns:p14="http://schemas.microsoft.com/office/powerpoint/2010/main" val="2120127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28600"/>
            <a:ext cx="13990320" cy="1676400"/>
          </a:xfrm>
        </p:spPr>
        <p:txBody>
          <a:bodyPr>
            <a:normAutofit fontScale="90000"/>
          </a:bodyPr>
          <a:lstStyle/>
          <a:p>
            <a:r>
              <a:rPr lang="en-US" dirty="0">
                <a:solidFill>
                  <a:srgbClr val="17375E"/>
                </a:solidFill>
              </a:rPr>
              <a:t>Motivation and Drivers for Big Data Adoption</a:t>
            </a:r>
            <a:endParaRPr lang="en-US" dirty="0"/>
          </a:p>
        </p:txBody>
      </p:sp>
      <p:sp>
        <p:nvSpPr>
          <p:cNvPr id="3" name="Content Placeholder 2"/>
          <p:cNvSpPr>
            <a:spLocks noGrp="1"/>
          </p:cNvSpPr>
          <p:nvPr>
            <p:ph idx="1"/>
          </p:nvPr>
        </p:nvSpPr>
        <p:spPr>
          <a:xfrm>
            <a:off x="777240" y="2057400"/>
            <a:ext cx="13990320" cy="7543800"/>
          </a:xfrm>
        </p:spPr>
        <p:txBody>
          <a:bodyPr>
            <a:normAutofit lnSpcReduction="10000"/>
          </a:bodyPr>
          <a:lstStyle/>
          <a:p>
            <a:pPr marL="0" indent="0">
              <a:buNone/>
            </a:pPr>
            <a:r>
              <a:rPr lang="en-US" dirty="0" smtClean="0">
                <a:solidFill>
                  <a:srgbClr val="17375E"/>
                </a:solidFill>
              </a:rPr>
              <a:t>Information and </a:t>
            </a:r>
            <a:r>
              <a:rPr lang="en-US" dirty="0">
                <a:solidFill>
                  <a:srgbClr val="17375E"/>
                </a:solidFill>
              </a:rPr>
              <a:t>C</a:t>
            </a:r>
            <a:r>
              <a:rPr lang="en-US" dirty="0" smtClean="0">
                <a:solidFill>
                  <a:srgbClr val="17375E"/>
                </a:solidFill>
              </a:rPr>
              <a:t>ommunications Technology</a:t>
            </a:r>
          </a:p>
          <a:p>
            <a:r>
              <a:rPr lang="en-US" dirty="0" smtClean="0">
                <a:solidFill>
                  <a:srgbClr val="17375E"/>
                </a:solidFill>
              </a:rPr>
              <a:t>ICT developments that have accelerated the pace of Big Data adoption include:</a:t>
            </a:r>
          </a:p>
          <a:p>
            <a:pPr lvl="1"/>
            <a:r>
              <a:rPr lang="en-US" dirty="0" smtClean="0">
                <a:solidFill>
                  <a:srgbClr val="17375E"/>
                </a:solidFill>
              </a:rPr>
              <a:t>Data analytics and data science</a:t>
            </a:r>
          </a:p>
          <a:p>
            <a:pPr lvl="1"/>
            <a:r>
              <a:rPr lang="en-US" dirty="0" smtClean="0">
                <a:solidFill>
                  <a:srgbClr val="17375E"/>
                </a:solidFill>
              </a:rPr>
              <a:t>Digitization</a:t>
            </a:r>
          </a:p>
          <a:p>
            <a:pPr lvl="1"/>
            <a:r>
              <a:rPr lang="en-US" dirty="0" smtClean="0">
                <a:solidFill>
                  <a:srgbClr val="17375E"/>
                </a:solidFill>
              </a:rPr>
              <a:t>Affordable technology and commodity hardware</a:t>
            </a:r>
          </a:p>
          <a:p>
            <a:pPr lvl="1"/>
            <a:r>
              <a:rPr lang="en-US" dirty="0" smtClean="0">
                <a:solidFill>
                  <a:srgbClr val="17375E"/>
                </a:solidFill>
              </a:rPr>
              <a:t>Social media</a:t>
            </a:r>
          </a:p>
          <a:p>
            <a:pPr lvl="1"/>
            <a:r>
              <a:rPr lang="en-US" dirty="0" smtClean="0">
                <a:solidFill>
                  <a:srgbClr val="17375E"/>
                </a:solidFill>
              </a:rPr>
              <a:t>Hyper-connected communities and devices</a:t>
            </a:r>
          </a:p>
          <a:p>
            <a:pPr lvl="1"/>
            <a:r>
              <a:rPr lang="en-US" dirty="0" smtClean="0">
                <a:solidFill>
                  <a:srgbClr val="17375E"/>
                </a:solidFill>
              </a:rPr>
              <a:t>Cloud computing</a:t>
            </a: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723546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28600"/>
            <a:ext cx="13990320" cy="1676400"/>
          </a:xfrm>
        </p:spPr>
        <p:txBody>
          <a:bodyPr>
            <a:normAutofit fontScale="90000"/>
          </a:bodyPr>
          <a:lstStyle/>
          <a:p>
            <a:r>
              <a:rPr lang="en-US" dirty="0">
                <a:solidFill>
                  <a:srgbClr val="17375E"/>
                </a:solidFill>
              </a:rPr>
              <a:t>Information and Communications Technology</a:t>
            </a:r>
            <a:endParaRPr lang="en-US" dirty="0"/>
          </a:p>
        </p:txBody>
      </p:sp>
      <p:sp>
        <p:nvSpPr>
          <p:cNvPr id="3" name="Content Placeholder 2"/>
          <p:cNvSpPr>
            <a:spLocks noGrp="1"/>
          </p:cNvSpPr>
          <p:nvPr>
            <p:ph idx="1"/>
          </p:nvPr>
        </p:nvSpPr>
        <p:spPr>
          <a:xfrm>
            <a:off x="777240" y="2057400"/>
            <a:ext cx="13990320" cy="7543800"/>
          </a:xfrm>
        </p:spPr>
        <p:txBody>
          <a:bodyPr>
            <a:normAutofit fontScale="70000" lnSpcReduction="20000"/>
          </a:bodyPr>
          <a:lstStyle/>
          <a:p>
            <a:r>
              <a:rPr lang="en-US" dirty="0" smtClean="0">
                <a:solidFill>
                  <a:srgbClr val="17375E"/>
                </a:solidFill>
              </a:rPr>
              <a:t>Data analytics and data science</a:t>
            </a:r>
          </a:p>
          <a:p>
            <a:pPr lvl="1"/>
            <a:r>
              <a:rPr lang="en-US" dirty="0" smtClean="0">
                <a:solidFill>
                  <a:srgbClr val="17375E"/>
                </a:solidFill>
              </a:rPr>
              <a:t>Enterprises are collecting, procuring, storing, curating, and processing increasing quantities of data to find new insights that can drive more efficient and effective operations.</a:t>
            </a:r>
          </a:p>
          <a:p>
            <a:pPr lvl="1"/>
            <a:r>
              <a:rPr lang="en-US" dirty="0" smtClean="0">
                <a:solidFill>
                  <a:srgbClr val="17375E"/>
                </a:solidFill>
              </a:rPr>
              <a:t>Companies are looking for new ways to gain a competitive edge by using Data Science tools and technologies to extract meaningful information and insights.</a:t>
            </a:r>
          </a:p>
          <a:p>
            <a:r>
              <a:rPr lang="en-US" dirty="0" smtClean="0">
                <a:solidFill>
                  <a:srgbClr val="17375E"/>
                </a:solidFill>
              </a:rPr>
              <a:t>Digitization</a:t>
            </a:r>
          </a:p>
          <a:p>
            <a:pPr lvl="1"/>
            <a:r>
              <a:rPr lang="en-US" dirty="0" smtClean="0">
                <a:solidFill>
                  <a:srgbClr val="17375E"/>
                </a:solidFill>
              </a:rPr>
              <a:t>Businesses have replaced physical mediums as the de facto communications and delivery mechanisms.</a:t>
            </a:r>
          </a:p>
          <a:p>
            <a:pPr lvl="1"/>
            <a:r>
              <a:rPr lang="en-US" dirty="0" smtClean="0">
                <a:solidFill>
                  <a:srgbClr val="17375E"/>
                </a:solidFill>
              </a:rPr>
              <a:t>This allows for the opportunity to collect secondary data for analysis</a:t>
            </a:r>
          </a:p>
          <a:p>
            <a:r>
              <a:rPr lang="en-US" dirty="0" smtClean="0">
                <a:solidFill>
                  <a:srgbClr val="17375E"/>
                </a:solidFill>
              </a:rPr>
              <a:t>Affordable technology and commodity hardware</a:t>
            </a:r>
          </a:p>
          <a:p>
            <a:pPr lvl="1"/>
            <a:r>
              <a:rPr lang="en-US" dirty="0" smtClean="0">
                <a:solidFill>
                  <a:srgbClr val="17375E"/>
                </a:solidFill>
              </a:rPr>
              <a:t>Technology capable of storing and processing large quantities of diverse data has become increasingly affordable. </a:t>
            </a:r>
          </a:p>
          <a:p>
            <a:pPr lvl="1"/>
            <a:r>
              <a:rPr lang="en-US" dirty="0" smtClean="0">
                <a:solidFill>
                  <a:srgbClr val="17375E"/>
                </a:solidFill>
              </a:rPr>
              <a:t>Big data solutions also often leverage open-source software that executes on commodity hardware, further reducing costs.</a:t>
            </a: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880667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17375E"/>
                </a:solidFill>
              </a:rPr>
              <a:t>Information and Communications Technology</a:t>
            </a:r>
            <a:endParaRPr lang="en-US" dirty="0">
              <a:solidFill>
                <a:srgbClr val="17375E"/>
              </a:solidFill>
            </a:endParaRPr>
          </a:p>
        </p:txBody>
      </p:sp>
      <p:sp>
        <p:nvSpPr>
          <p:cNvPr id="4" name="object 2"/>
          <p:cNvSpPr/>
          <p:nvPr/>
        </p:nvSpPr>
        <p:spPr>
          <a:xfrm>
            <a:off x="838200" y="2819400"/>
            <a:ext cx="6400800" cy="5340953"/>
          </a:xfrm>
          <a:prstGeom prst="rect">
            <a:avLst/>
          </a:prstGeom>
          <a:blipFill>
            <a:blip r:embed="rId2" cstate="print"/>
            <a:stretch>
              <a:fillRect/>
            </a:stretch>
          </a:blipFill>
        </p:spPr>
        <p:txBody>
          <a:bodyPr wrap="square" lIns="0" tIns="0" rIns="0" bIns="0" rtlCol="0"/>
          <a:lstStyle/>
          <a:p>
            <a:endParaRPr kern="1200"/>
          </a:p>
        </p:txBody>
      </p:sp>
      <p:sp>
        <p:nvSpPr>
          <p:cNvPr id="5" name="object 2"/>
          <p:cNvSpPr/>
          <p:nvPr/>
        </p:nvSpPr>
        <p:spPr>
          <a:xfrm>
            <a:off x="7848600" y="3124200"/>
            <a:ext cx="6645600" cy="5039596"/>
          </a:xfrm>
          <a:prstGeom prst="rect">
            <a:avLst/>
          </a:prstGeom>
          <a:blipFill>
            <a:blip r:embed="rId3" cstate="print"/>
            <a:stretch>
              <a:fillRect/>
            </a:stretch>
          </a:blipFill>
        </p:spPr>
        <p:txBody>
          <a:bodyPr wrap="square" lIns="0" tIns="0" rIns="0" bIns="0" rtlCol="0"/>
          <a:lstStyle/>
          <a:p>
            <a:endParaRPr kern="1200"/>
          </a:p>
        </p:txBody>
      </p:sp>
      <p:sp>
        <p:nvSpPr>
          <p:cNvPr id="6" name="TextBox 5"/>
          <p:cNvSpPr txBox="1"/>
          <p:nvPr/>
        </p:nvSpPr>
        <p:spPr>
          <a:xfrm>
            <a:off x="685800" y="8153400"/>
            <a:ext cx="6858000" cy="677108"/>
          </a:xfrm>
          <a:prstGeom prst="rect">
            <a:avLst/>
          </a:prstGeom>
          <a:noFill/>
        </p:spPr>
        <p:txBody>
          <a:bodyPr wrap="square" rtlCol="0">
            <a:spAutoFit/>
          </a:bodyPr>
          <a:lstStyle/>
          <a:p>
            <a:r>
              <a:rPr lang="en-US" b="1" dirty="0" smtClean="0"/>
              <a:t>Figure 2.4 </a:t>
            </a:r>
            <a:r>
              <a:rPr lang="en-US" dirty="0" smtClean="0"/>
              <a:t>Examples of digitization including online banking, on-demand television and streaming video.</a:t>
            </a:r>
            <a:endParaRPr lang="en-US" dirty="0"/>
          </a:p>
        </p:txBody>
      </p:sp>
      <p:sp>
        <p:nvSpPr>
          <p:cNvPr id="7" name="TextBox 6"/>
          <p:cNvSpPr txBox="1"/>
          <p:nvPr/>
        </p:nvSpPr>
        <p:spPr>
          <a:xfrm>
            <a:off x="8305800" y="8153400"/>
            <a:ext cx="7239000" cy="677108"/>
          </a:xfrm>
          <a:prstGeom prst="rect">
            <a:avLst/>
          </a:prstGeom>
          <a:noFill/>
        </p:spPr>
        <p:txBody>
          <a:bodyPr wrap="square" rtlCol="0">
            <a:spAutoFit/>
          </a:bodyPr>
          <a:lstStyle/>
          <a:p>
            <a:r>
              <a:rPr lang="en-US" b="1" dirty="0" smtClean="0"/>
              <a:t>Figure 2.5 </a:t>
            </a:r>
            <a:r>
              <a:rPr lang="en-US" dirty="0" smtClean="0"/>
              <a:t>Data storage prices have dropped dramatically from more than $10,000 to less than $0.10 per GB over the decades.</a:t>
            </a:r>
            <a:endParaRPr lang="en-US" dirty="0"/>
          </a:p>
        </p:txBody>
      </p: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pic>
        <p:nvPicPr>
          <p:cNvPr id="9" name="Picture 8"/>
          <p:cNvPicPr>
            <a:picLocks noChangeAspect="1"/>
          </p:cNvPicPr>
          <p:nvPr/>
        </p:nvPicPr>
        <p:blipFill>
          <a:blip r:embed="rId4"/>
          <a:stretch>
            <a:fillRect/>
          </a:stretch>
        </p:blipFill>
        <p:spPr>
          <a:xfrm>
            <a:off x="13716000" y="304800"/>
            <a:ext cx="1270000" cy="952500"/>
          </a:xfrm>
          <a:prstGeom prst="rect">
            <a:avLst/>
          </a:prstGeom>
        </p:spPr>
      </p:pic>
      <p:cxnSp>
        <p:nvCxnSpPr>
          <p:cNvPr id="10" name="Straight Connector 9"/>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58906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28600"/>
            <a:ext cx="13990320" cy="1676400"/>
          </a:xfrm>
        </p:spPr>
        <p:txBody>
          <a:bodyPr>
            <a:normAutofit fontScale="90000"/>
          </a:bodyPr>
          <a:lstStyle/>
          <a:p>
            <a:r>
              <a:rPr lang="en-US" dirty="0">
                <a:solidFill>
                  <a:srgbClr val="17375E"/>
                </a:solidFill>
              </a:rPr>
              <a:t>Information and Communications Technology</a:t>
            </a:r>
            <a:endParaRPr lang="en-US" dirty="0"/>
          </a:p>
        </p:txBody>
      </p:sp>
      <p:sp>
        <p:nvSpPr>
          <p:cNvPr id="3" name="Content Placeholder 2"/>
          <p:cNvSpPr>
            <a:spLocks noGrp="1"/>
          </p:cNvSpPr>
          <p:nvPr>
            <p:ph idx="1"/>
          </p:nvPr>
        </p:nvSpPr>
        <p:spPr>
          <a:xfrm>
            <a:off x="777240" y="1905000"/>
            <a:ext cx="13990320" cy="7543800"/>
          </a:xfrm>
        </p:spPr>
        <p:txBody>
          <a:bodyPr>
            <a:normAutofit fontScale="70000" lnSpcReduction="20000"/>
          </a:bodyPr>
          <a:lstStyle/>
          <a:p>
            <a:r>
              <a:rPr lang="en-US" dirty="0" smtClean="0">
                <a:solidFill>
                  <a:srgbClr val="17375E"/>
                </a:solidFill>
              </a:rPr>
              <a:t>Social media</a:t>
            </a:r>
          </a:p>
          <a:p>
            <a:pPr lvl="1"/>
            <a:r>
              <a:rPr lang="en-US" dirty="0" smtClean="0">
                <a:solidFill>
                  <a:srgbClr val="17375E"/>
                </a:solidFill>
              </a:rPr>
              <a:t>The emergence of social media has empowered costumers to provide feedback in near real-time via open and public mediums.</a:t>
            </a:r>
          </a:p>
          <a:p>
            <a:pPr lvl="1"/>
            <a:r>
              <a:rPr lang="en-US" dirty="0" smtClean="0">
                <a:solidFill>
                  <a:srgbClr val="17375E"/>
                </a:solidFill>
              </a:rPr>
              <a:t>The shift has forced businesses utilize CRM’s to analyze customer feedback on their service and product offerings</a:t>
            </a:r>
          </a:p>
          <a:p>
            <a:r>
              <a:rPr lang="en-US" dirty="0" smtClean="0">
                <a:solidFill>
                  <a:srgbClr val="17375E"/>
                </a:solidFill>
              </a:rPr>
              <a:t>Hyper-connected communities and devices</a:t>
            </a:r>
          </a:p>
          <a:p>
            <a:pPr lvl="1"/>
            <a:r>
              <a:rPr lang="en-US" dirty="0" smtClean="0">
                <a:solidFill>
                  <a:srgbClr val="17375E"/>
                </a:solidFill>
              </a:rPr>
              <a:t>The broadening coverage of the Internet and the proliferation of cellular, Wi-Fi and sensor networks has enabled more people and their devices to be continuously active in virtual communities.</a:t>
            </a:r>
          </a:p>
          <a:p>
            <a:pPr lvl="1"/>
            <a:r>
              <a:rPr lang="en-US" dirty="0" err="1" smtClean="0">
                <a:solidFill>
                  <a:srgbClr val="17375E"/>
                </a:solidFill>
              </a:rPr>
              <a:t>IoT</a:t>
            </a:r>
            <a:r>
              <a:rPr lang="en-US" dirty="0">
                <a:solidFill>
                  <a:srgbClr val="17375E"/>
                </a:solidFill>
              </a:rPr>
              <a:t> </a:t>
            </a:r>
            <a:r>
              <a:rPr lang="mr-IN" dirty="0" smtClean="0">
                <a:solidFill>
                  <a:srgbClr val="17375E"/>
                </a:solidFill>
              </a:rPr>
              <a:t>–</a:t>
            </a:r>
            <a:r>
              <a:rPr lang="en-US" dirty="0" smtClean="0">
                <a:solidFill>
                  <a:srgbClr val="17375E"/>
                </a:solidFill>
              </a:rPr>
              <a:t> a vast collection of smart Internet-connected devices</a:t>
            </a:r>
          </a:p>
          <a:p>
            <a:pPr lvl="1"/>
            <a:r>
              <a:rPr lang="en-US" dirty="0" err="1" smtClean="0">
                <a:solidFill>
                  <a:srgbClr val="17375E"/>
                </a:solidFill>
              </a:rPr>
              <a:t>IoE</a:t>
            </a:r>
            <a:r>
              <a:rPr lang="en-US" dirty="0" smtClean="0">
                <a:solidFill>
                  <a:srgbClr val="17375E"/>
                </a:solidFill>
              </a:rPr>
              <a:t> </a:t>
            </a:r>
            <a:r>
              <a:rPr lang="mr-IN" dirty="0" smtClean="0">
                <a:solidFill>
                  <a:srgbClr val="17375E"/>
                </a:solidFill>
              </a:rPr>
              <a:t>–</a:t>
            </a:r>
            <a:r>
              <a:rPr lang="en-US" dirty="0" smtClean="0">
                <a:solidFill>
                  <a:srgbClr val="17375E"/>
                </a:solidFill>
              </a:rPr>
              <a:t> combines the services provided by smart connected devices of the </a:t>
            </a:r>
            <a:r>
              <a:rPr lang="en-US" dirty="0" err="1" smtClean="0">
                <a:solidFill>
                  <a:srgbClr val="17375E"/>
                </a:solidFill>
              </a:rPr>
              <a:t>IoT</a:t>
            </a:r>
            <a:r>
              <a:rPr lang="en-US" dirty="0">
                <a:solidFill>
                  <a:srgbClr val="17375E"/>
                </a:solidFill>
              </a:rPr>
              <a:t> </a:t>
            </a:r>
            <a:r>
              <a:rPr lang="en-US" dirty="0" smtClean="0">
                <a:solidFill>
                  <a:srgbClr val="17375E"/>
                </a:solidFill>
              </a:rPr>
              <a:t>into meaningful business processes that posses the ability to provide unique differentiating value propositions.</a:t>
            </a:r>
          </a:p>
          <a:p>
            <a:r>
              <a:rPr lang="en-US" dirty="0" smtClean="0">
                <a:solidFill>
                  <a:srgbClr val="17375E"/>
                </a:solidFill>
              </a:rPr>
              <a:t>Cloud computing</a:t>
            </a:r>
          </a:p>
          <a:p>
            <a:pPr lvl="1"/>
            <a:r>
              <a:rPr lang="en-US" dirty="0" smtClean="0">
                <a:solidFill>
                  <a:srgbClr val="17375E"/>
                </a:solidFill>
              </a:rPr>
              <a:t>Cloud computing advancements have led to the creating of environments that are capable of providing highly scalable, parallel, distributed on-demand IT resources.</a:t>
            </a:r>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3" name="Picture 12"/>
          <p:cNvPicPr>
            <a:picLocks noChangeAspect="1"/>
          </p:cNvPicPr>
          <p:nvPr/>
        </p:nvPicPr>
        <p:blipFill>
          <a:blip r:embed="rId3"/>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880667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17375E"/>
                </a:solidFill>
              </a:rPr>
              <a:t>Information and Communications Technology</a:t>
            </a:r>
            <a:endParaRPr lang="en-US" dirty="0"/>
          </a:p>
        </p:txBody>
      </p:sp>
      <p:sp>
        <p:nvSpPr>
          <p:cNvPr id="4" name="object 3"/>
          <p:cNvSpPr/>
          <p:nvPr/>
        </p:nvSpPr>
        <p:spPr>
          <a:xfrm>
            <a:off x="8305800" y="3200400"/>
            <a:ext cx="7060381" cy="4114800"/>
          </a:xfrm>
          <a:prstGeom prst="rect">
            <a:avLst/>
          </a:prstGeom>
          <a:blipFill>
            <a:blip r:embed="rId2" cstate="print"/>
            <a:stretch>
              <a:fillRect/>
            </a:stretch>
          </a:blipFill>
        </p:spPr>
        <p:txBody>
          <a:bodyPr wrap="square" lIns="0" tIns="0" rIns="0" bIns="0" rtlCol="0"/>
          <a:lstStyle/>
          <a:p>
            <a:endParaRPr kern="1200"/>
          </a:p>
        </p:txBody>
      </p:sp>
      <p:sp>
        <p:nvSpPr>
          <p:cNvPr id="5" name="object 3"/>
          <p:cNvSpPr/>
          <p:nvPr/>
        </p:nvSpPr>
        <p:spPr>
          <a:xfrm>
            <a:off x="762000" y="2057400"/>
            <a:ext cx="7239000" cy="6248400"/>
          </a:xfrm>
          <a:prstGeom prst="rect">
            <a:avLst/>
          </a:prstGeom>
          <a:blipFill>
            <a:blip r:embed="rId3" cstate="print"/>
            <a:stretch>
              <a:fillRect/>
            </a:stretch>
          </a:blipFill>
        </p:spPr>
        <p:txBody>
          <a:bodyPr wrap="square" lIns="0" tIns="0" rIns="0" bIns="0" rtlCol="0"/>
          <a:lstStyle/>
          <a:p>
            <a:endParaRPr kern="1200"/>
          </a:p>
        </p:txBody>
      </p:sp>
      <p:pic>
        <p:nvPicPr>
          <p:cNvPr id="6" name="Picture 5"/>
          <p:cNvPicPr>
            <a:picLocks noChangeAspect="1"/>
          </p:cNvPicPr>
          <p:nvPr/>
        </p:nvPicPr>
        <p:blipFill>
          <a:blip r:embed="rId4"/>
          <a:stretch>
            <a:fillRect/>
          </a:stretch>
        </p:blipFill>
        <p:spPr>
          <a:xfrm>
            <a:off x="13716000" y="304800"/>
            <a:ext cx="1270000" cy="952500"/>
          </a:xfrm>
          <a:prstGeom prst="rect">
            <a:avLst/>
          </a:prstGeom>
        </p:spPr>
      </p:pic>
      <p:cxnSp>
        <p:nvCxnSpPr>
          <p:cNvPr id="7" name="Straight Connector 6"/>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3" name="Rectangle 2"/>
          <p:cNvSpPr/>
          <p:nvPr/>
        </p:nvSpPr>
        <p:spPr>
          <a:xfrm>
            <a:off x="685800" y="8462205"/>
            <a:ext cx="7772400" cy="986595"/>
          </a:xfrm>
          <a:prstGeom prst="rect">
            <a:avLst/>
          </a:prstGeom>
        </p:spPr>
        <p:txBody>
          <a:bodyPr>
            <a:spAutoFit/>
          </a:bodyPr>
          <a:lstStyle/>
          <a:p>
            <a:pPr marL="670560" marR="68580" indent="-424815">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2.7 </a:t>
            </a:r>
            <a:r>
              <a:rPr lang="en-US" sz="2000" spc="-10" dirty="0">
                <a:latin typeface="Times New Roman"/>
                <a:cs typeface="Times New Roman"/>
              </a:rPr>
              <a:t>The cloud can </a:t>
            </a:r>
            <a:r>
              <a:rPr lang="en-US" sz="2000" spc="-5" dirty="0">
                <a:latin typeface="Times New Roman"/>
                <a:cs typeface="Times New Roman"/>
              </a:rPr>
              <a:t>be </a:t>
            </a:r>
            <a:r>
              <a:rPr lang="en-US" sz="2000" spc="-10" dirty="0">
                <a:latin typeface="Times New Roman"/>
                <a:cs typeface="Times New Roman"/>
              </a:rPr>
              <a:t>used to complete on-demand data analysis at the end </a:t>
            </a:r>
            <a:r>
              <a:rPr lang="en-US" sz="2000" spc="-5" dirty="0">
                <a:latin typeface="Times New Roman"/>
                <a:cs typeface="Times New Roman"/>
              </a:rPr>
              <a:t>of  </a:t>
            </a:r>
            <a:r>
              <a:rPr lang="en-US" sz="2000" spc="-10" dirty="0">
                <a:latin typeface="Times New Roman"/>
                <a:cs typeface="Times New Roman"/>
              </a:rPr>
              <a:t>each month </a:t>
            </a:r>
            <a:r>
              <a:rPr lang="en-US" sz="2000" spc="-5" dirty="0">
                <a:latin typeface="Times New Roman"/>
                <a:cs typeface="Times New Roman"/>
              </a:rPr>
              <a:t>or </a:t>
            </a:r>
            <a:r>
              <a:rPr lang="en-US" sz="2000" spc="-10" dirty="0">
                <a:latin typeface="Times New Roman"/>
                <a:cs typeface="Times New Roman"/>
              </a:rPr>
              <a:t>enable the scaling </a:t>
            </a:r>
            <a:r>
              <a:rPr lang="en-US" sz="2000" spc="-5" dirty="0">
                <a:latin typeface="Times New Roman"/>
                <a:cs typeface="Times New Roman"/>
              </a:rPr>
              <a:t>out of </a:t>
            </a:r>
            <a:r>
              <a:rPr lang="en-US" sz="2000" spc="-10" dirty="0">
                <a:latin typeface="Times New Roman"/>
                <a:cs typeface="Times New Roman"/>
              </a:rPr>
              <a:t>systems with an increase in</a:t>
            </a:r>
            <a:r>
              <a:rPr lang="en-US" sz="2000" spc="204" dirty="0">
                <a:latin typeface="Times New Roman"/>
                <a:cs typeface="Times New Roman"/>
              </a:rPr>
              <a:t> </a:t>
            </a:r>
            <a:r>
              <a:rPr lang="en-US" sz="2000" spc="-10" dirty="0">
                <a:latin typeface="Times New Roman"/>
                <a:cs typeface="Times New Roman"/>
              </a:rPr>
              <a:t>load.</a:t>
            </a:r>
            <a:endParaRPr lang="en-US" sz="2000" dirty="0">
              <a:latin typeface="Times New Roman"/>
              <a:cs typeface="Times New Roman"/>
            </a:endParaRPr>
          </a:p>
          <a:p>
            <a:pPr marL="670560" marR="68580" indent="-424815">
              <a:lnSpc>
                <a:spcPts val="1660"/>
              </a:lnSpc>
              <a:spcBef>
                <a:spcPts val="210"/>
              </a:spcBef>
            </a:pPr>
            <a:endParaRPr lang="en-US" sz="2000" dirty="0">
              <a:latin typeface="Times New Roman"/>
              <a:cs typeface="Times New Roman"/>
            </a:endParaRPr>
          </a:p>
        </p:txBody>
      </p:sp>
      <p:sp>
        <p:nvSpPr>
          <p:cNvPr id="9" name="Rectangle 8"/>
          <p:cNvSpPr/>
          <p:nvPr/>
        </p:nvSpPr>
        <p:spPr>
          <a:xfrm>
            <a:off x="1371600" y="92164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10" name="Rectangle 9"/>
          <p:cNvSpPr/>
          <p:nvPr/>
        </p:nvSpPr>
        <p:spPr>
          <a:xfrm>
            <a:off x="8153400" y="8473414"/>
            <a:ext cx="7772400" cy="746786"/>
          </a:xfrm>
          <a:prstGeom prst="rect">
            <a:avLst/>
          </a:prstGeom>
        </p:spPr>
        <p:txBody>
          <a:bodyPr>
            <a:spAutoFit/>
          </a:bodyPr>
          <a:lstStyle/>
          <a:p>
            <a:pPr marL="381635" marR="357505" indent="-6985">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2.6 </a:t>
            </a:r>
            <a:r>
              <a:rPr lang="en-US" sz="2000" spc="-10" dirty="0">
                <a:latin typeface="Times New Roman"/>
                <a:cs typeface="Times New Roman"/>
              </a:rPr>
              <a:t>Hyper-connected communities and devices include television, mobile  computing, RFIDs, refrigerators, GPS devices, mobile devices and smart</a:t>
            </a:r>
            <a:r>
              <a:rPr lang="en-US" sz="2000" spc="180" dirty="0">
                <a:latin typeface="Times New Roman"/>
                <a:cs typeface="Times New Roman"/>
              </a:rPr>
              <a:t> </a:t>
            </a:r>
            <a:r>
              <a:rPr lang="en-US" sz="2000" spc="-10" dirty="0">
                <a:latin typeface="Times New Roman"/>
                <a:cs typeface="Times New Roman"/>
              </a:rPr>
              <a:t>meters.</a:t>
            </a:r>
            <a:endParaRPr lang="en-US" sz="2000" dirty="0">
              <a:latin typeface="Times New Roman"/>
              <a:cs typeface="Times New Roman"/>
            </a:endParaRPr>
          </a:p>
        </p:txBody>
      </p:sp>
    </p:spTree>
    <p:extLst>
      <p:ext uri="{BB962C8B-B14F-4D97-AF65-F5344CB8AC3E}">
        <p14:creationId xmlns:p14="http://schemas.microsoft.com/office/powerpoint/2010/main" val="110343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98444" y="99943"/>
            <a:ext cx="7746356" cy="4676505"/>
          </a:xfrm>
          <a:prstGeom prst="rect">
            <a:avLst/>
          </a:prstGeom>
        </p:spPr>
      </p:pic>
      <p:pic>
        <p:nvPicPr>
          <p:cNvPr id="5" name="Picture 4"/>
          <p:cNvPicPr>
            <a:picLocks noChangeAspect="1"/>
          </p:cNvPicPr>
          <p:nvPr/>
        </p:nvPicPr>
        <p:blipFill>
          <a:blip r:embed="rId3"/>
          <a:stretch>
            <a:fillRect/>
          </a:stretch>
        </p:blipFill>
        <p:spPr>
          <a:xfrm>
            <a:off x="3041281" y="5035105"/>
            <a:ext cx="9054853" cy="5023295"/>
          </a:xfrm>
          <a:prstGeom prst="rect">
            <a:avLst/>
          </a:prstGeom>
        </p:spPr>
      </p:pic>
      <p:pic>
        <p:nvPicPr>
          <p:cNvPr id="7" name="Picture 6"/>
          <p:cNvPicPr>
            <a:picLocks noChangeAspect="1"/>
          </p:cNvPicPr>
          <p:nvPr/>
        </p:nvPicPr>
        <p:blipFill>
          <a:blip r:embed="rId4"/>
          <a:stretch>
            <a:fillRect/>
          </a:stretch>
        </p:blipFill>
        <p:spPr>
          <a:xfrm>
            <a:off x="5541438" y="7048315"/>
            <a:ext cx="1725308" cy="1116375"/>
          </a:xfrm>
          <a:prstGeom prst="rect">
            <a:avLst/>
          </a:prstGeom>
        </p:spPr>
      </p:pic>
      <p:pic>
        <p:nvPicPr>
          <p:cNvPr id="8" name="Picture 7"/>
          <p:cNvPicPr>
            <a:picLocks noChangeAspect="1"/>
          </p:cNvPicPr>
          <p:nvPr/>
        </p:nvPicPr>
        <p:blipFill>
          <a:blip r:embed="rId5"/>
          <a:stretch>
            <a:fillRect/>
          </a:stretch>
        </p:blipFill>
        <p:spPr>
          <a:xfrm>
            <a:off x="6349170" y="7517085"/>
            <a:ext cx="1201703" cy="937542"/>
          </a:xfrm>
          <a:prstGeom prst="rect">
            <a:avLst/>
          </a:prstGeom>
        </p:spPr>
      </p:pic>
      <p:pic>
        <p:nvPicPr>
          <p:cNvPr id="9" name="Picture 8"/>
          <p:cNvPicPr>
            <a:picLocks noChangeAspect="1"/>
          </p:cNvPicPr>
          <p:nvPr/>
        </p:nvPicPr>
        <p:blipFill>
          <a:blip r:embed="rId6"/>
          <a:stretch>
            <a:fillRect/>
          </a:stretch>
        </p:blipFill>
        <p:spPr>
          <a:xfrm>
            <a:off x="10651066" y="7210351"/>
            <a:ext cx="3724275" cy="954338"/>
          </a:xfrm>
          <a:prstGeom prst="rect">
            <a:avLst/>
          </a:prstGeom>
        </p:spPr>
      </p:pic>
      <p:pic>
        <p:nvPicPr>
          <p:cNvPr id="10" name="Picture 9"/>
          <p:cNvPicPr>
            <a:picLocks noChangeAspect="1"/>
          </p:cNvPicPr>
          <p:nvPr/>
        </p:nvPicPr>
        <p:blipFill>
          <a:blip r:embed="rId7"/>
          <a:stretch>
            <a:fillRect/>
          </a:stretch>
        </p:blipFill>
        <p:spPr>
          <a:xfrm>
            <a:off x="8078261" y="7228372"/>
            <a:ext cx="1640009" cy="1226255"/>
          </a:xfrm>
          <a:prstGeom prst="rect">
            <a:avLst/>
          </a:prstGeom>
        </p:spPr>
      </p:pic>
      <p:pic>
        <p:nvPicPr>
          <p:cNvPr id="11" name="Picture 10"/>
          <p:cNvPicPr>
            <a:picLocks noChangeAspect="1"/>
          </p:cNvPicPr>
          <p:nvPr/>
        </p:nvPicPr>
        <p:blipFill>
          <a:blip r:embed="rId8"/>
          <a:stretch>
            <a:fillRect/>
          </a:stretch>
        </p:blipFill>
        <p:spPr>
          <a:xfrm>
            <a:off x="7320718" y="7048315"/>
            <a:ext cx="1117808" cy="962378"/>
          </a:xfrm>
          <a:prstGeom prst="rect">
            <a:avLst/>
          </a:prstGeom>
        </p:spPr>
      </p:pic>
      <p:pic>
        <p:nvPicPr>
          <p:cNvPr id="12" name="Picture 11"/>
          <p:cNvPicPr>
            <a:picLocks noChangeAspect="1"/>
          </p:cNvPicPr>
          <p:nvPr/>
        </p:nvPicPr>
        <p:blipFill>
          <a:blip r:embed="rId9"/>
          <a:stretch>
            <a:fillRect/>
          </a:stretch>
        </p:blipFill>
        <p:spPr>
          <a:xfrm>
            <a:off x="2591691" y="6829775"/>
            <a:ext cx="3193844" cy="1563917"/>
          </a:xfrm>
          <a:prstGeom prst="rect">
            <a:avLst/>
          </a:prstGeom>
        </p:spPr>
      </p:pic>
      <p:pic>
        <p:nvPicPr>
          <p:cNvPr id="13" name="Picture 12"/>
          <p:cNvPicPr>
            <a:picLocks noChangeAspect="1"/>
          </p:cNvPicPr>
          <p:nvPr/>
        </p:nvPicPr>
        <p:blipFill>
          <a:blip r:embed="rId10"/>
          <a:stretch>
            <a:fillRect/>
          </a:stretch>
        </p:blipFill>
        <p:spPr>
          <a:xfrm>
            <a:off x="9348824" y="7210351"/>
            <a:ext cx="1106165" cy="954338"/>
          </a:xfrm>
          <a:prstGeom prst="rect">
            <a:avLst/>
          </a:prstGeom>
        </p:spPr>
      </p:pic>
      <p:pic>
        <p:nvPicPr>
          <p:cNvPr id="14" name="Picture 13"/>
          <p:cNvPicPr>
            <a:picLocks noChangeAspect="1"/>
          </p:cNvPicPr>
          <p:nvPr/>
        </p:nvPicPr>
        <p:blipFill>
          <a:blip r:embed="rId3"/>
          <a:stretch>
            <a:fillRect/>
          </a:stretch>
        </p:blipFill>
        <p:spPr>
          <a:xfrm>
            <a:off x="-1887" y="99943"/>
            <a:ext cx="7746356" cy="4676505"/>
          </a:xfrm>
          <a:prstGeom prst="rect">
            <a:avLst/>
          </a:prstGeom>
        </p:spPr>
      </p:pic>
      <p:pic>
        <p:nvPicPr>
          <p:cNvPr id="16" name="Picture 15"/>
          <p:cNvPicPr>
            <a:picLocks noChangeAspect="1"/>
          </p:cNvPicPr>
          <p:nvPr/>
        </p:nvPicPr>
        <p:blipFill>
          <a:blip r:embed="rId11"/>
          <a:stretch>
            <a:fillRect/>
          </a:stretch>
        </p:blipFill>
        <p:spPr>
          <a:xfrm>
            <a:off x="353370" y="1659679"/>
            <a:ext cx="1205441" cy="1039988"/>
          </a:xfrm>
          <a:prstGeom prst="rect">
            <a:avLst/>
          </a:prstGeom>
        </p:spPr>
      </p:pic>
      <p:pic>
        <p:nvPicPr>
          <p:cNvPr id="18" name="Picture 17"/>
          <p:cNvPicPr>
            <a:picLocks noChangeAspect="1"/>
          </p:cNvPicPr>
          <p:nvPr/>
        </p:nvPicPr>
        <p:blipFill>
          <a:blip r:embed="rId11"/>
          <a:stretch>
            <a:fillRect/>
          </a:stretch>
        </p:blipFill>
        <p:spPr>
          <a:xfrm>
            <a:off x="6253167" y="2055144"/>
            <a:ext cx="1205441" cy="1039988"/>
          </a:xfrm>
          <a:prstGeom prst="rect">
            <a:avLst/>
          </a:prstGeom>
        </p:spPr>
      </p:pic>
      <p:pic>
        <p:nvPicPr>
          <p:cNvPr id="19" name="Picture 18"/>
          <p:cNvPicPr>
            <a:picLocks noChangeAspect="1"/>
          </p:cNvPicPr>
          <p:nvPr/>
        </p:nvPicPr>
        <p:blipFill>
          <a:blip r:embed="rId11"/>
          <a:stretch>
            <a:fillRect/>
          </a:stretch>
        </p:blipFill>
        <p:spPr>
          <a:xfrm>
            <a:off x="3474973" y="1991454"/>
            <a:ext cx="1205441" cy="1039988"/>
          </a:xfrm>
          <a:prstGeom prst="rect">
            <a:avLst/>
          </a:prstGeom>
        </p:spPr>
      </p:pic>
      <p:pic>
        <p:nvPicPr>
          <p:cNvPr id="21" name="Picture 20"/>
          <p:cNvPicPr>
            <a:picLocks noChangeAspect="1"/>
          </p:cNvPicPr>
          <p:nvPr/>
        </p:nvPicPr>
        <p:blipFill rotWithShape="1">
          <a:blip r:embed="rId12"/>
          <a:srcRect l="36452" t="38166" r="19807" b="31733"/>
          <a:stretch/>
        </p:blipFill>
        <p:spPr>
          <a:xfrm>
            <a:off x="0" y="2556493"/>
            <a:ext cx="2841846" cy="664369"/>
          </a:xfrm>
          <a:prstGeom prst="rect">
            <a:avLst/>
          </a:prstGeom>
        </p:spPr>
      </p:pic>
      <p:pic>
        <p:nvPicPr>
          <p:cNvPr id="23" name="Picture 22"/>
          <p:cNvPicPr>
            <a:picLocks noChangeAspect="1"/>
          </p:cNvPicPr>
          <p:nvPr/>
        </p:nvPicPr>
        <p:blipFill rotWithShape="1">
          <a:blip r:embed="rId12"/>
          <a:srcRect l="20042" t="27160" r="62297" b="36025"/>
          <a:stretch/>
        </p:blipFill>
        <p:spPr>
          <a:xfrm>
            <a:off x="4379567" y="1993175"/>
            <a:ext cx="1168835" cy="827696"/>
          </a:xfrm>
          <a:prstGeom prst="rect">
            <a:avLst/>
          </a:prstGeom>
        </p:spPr>
      </p:pic>
      <p:pic>
        <p:nvPicPr>
          <p:cNvPr id="26" name="Picture 25"/>
          <p:cNvPicPr>
            <a:picLocks noChangeAspect="1"/>
          </p:cNvPicPr>
          <p:nvPr/>
        </p:nvPicPr>
        <p:blipFill>
          <a:blip r:embed="rId11"/>
          <a:stretch>
            <a:fillRect/>
          </a:stretch>
        </p:blipFill>
        <p:spPr>
          <a:xfrm>
            <a:off x="2327840" y="1971950"/>
            <a:ext cx="1088352" cy="938970"/>
          </a:xfrm>
          <a:prstGeom prst="rect">
            <a:avLst/>
          </a:prstGeom>
        </p:spPr>
      </p:pic>
      <p:pic>
        <p:nvPicPr>
          <p:cNvPr id="27" name="Picture 26"/>
          <p:cNvPicPr>
            <a:picLocks noChangeAspect="1"/>
          </p:cNvPicPr>
          <p:nvPr/>
        </p:nvPicPr>
        <p:blipFill>
          <a:blip r:embed="rId11"/>
          <a:stretch>
            <a:fillRect/>
          </a:stretch>
        </p:blipFill>
        <p:spPr>
          <a:xfrm>
            <a:off x="2742840" y="2298134"/>
            <a:ext cx="1088352" cy="938970"/>
          </a:xfrm>
          <a:prstGeom prst="rect">
            <a:avLst/>
          </a:prstGeom>
        </p:spPr>
      </p:pic>
      <p:pic>
        <p:nvPicPr>
          <p:cNvPr id="30" name="Picture 29"/>
          <p:cNvPicPr>
            <a:picLocks noChangeAspect="1"/>
          </p:cNvPicPr>
          <p:nvPr/>
        </p:nvPicPr>
        <p:blipFill>
          <a:blip r:embed="rId13"/>
          <a:stretch>
            <a:fillRect/>
          </a:stretch>
        </p:blipFill>
        <p:spPr>
          <a:xfrm>
            <a:off x="54076" y="4711339"/>
            <a:ext cx="2802669" cy="733457"/>
          </a:xfrm>
          <a:prstGeom prst="rect">
            <a:avLst/>
          </a:prstGeom>
        </p:spPr>
      </p:pic>
      <p:sp>
        <p:nvSpPr>
          <p:cNvPr id="31" name="TextBox 30"/>
          <p:cNvSpPr txBox="1"/>
          <p:nvPr/>
        </p:nvSpPr>
        <p:spPr>
          <a:xfrm>
            <a:off x="1789994" y="1627833"/>
            <a:ext cx="5476751" cy="424732"/>
          </a:xfrm>
          <a:prstGeom prst="rect">
            <a:avLst/>
          </a:prstGeom>
          <a:solidFill>
            <a:schemeClr val="bg1"/>
          </a:solidFill>
        </p:spPr>
        <p:txBody>
          <a:bodyPr wrap="square" lIns="146304" tIns="73152" rIns="146304" bIns="73152" rtlCol="0">
            <a:spAutoFit/>
          </a:bodyPr>
          <a:lstStyle/>
          <a:p>
            <a:pPr defTabSz="1463040"/>
            <a:r>
              <a:rPr lang="en-US" sz="1800" dirty="0">
                <a:solidFill>
                  <a:prstClr val="black"/>
                </a:solidFill>
                <a:latin typeface="Cooper Black"/>
                <a:cs typeface="Cooper Black"/>
              </a:rPr>
              <a:t>Amazon Elastic Elastic </a:t>
            </a:r>
            <a:r>
              <a:rPr lang="en-US" sz="1800" dirty="0" err="1">
                <a:solidFill>
                  <a:prstClr val="black"/>
                </a:solidFill>
                <a:latin typeface="Cooper Black"/>
                <a:cs typeface="Cooper Black"/>
              </a:rPr>
              <a:t>MapReduce</a:t>
            </a:r>
            <a:r>
              <a:rPr lang="en-US" sz="1800" dirty="0">
                <a:solidFill>
                  <a:prstClr val="black"/>
                </a:solidFill>
                <a:latin typeface="Cooper Black"/>
                <a:cs typeface="Cooper Black"/>
              </a:rPr>
              <a:t> (EMR)</a:t>
            </a:r>
          </a:p>
        </p:txBody>
      </p:sp>
      <p:sp>
        <p:nvSpPr>
          <p:cNvPr id="32" name="TextBox 31"/>
          <p:cNvSpPr txBox="1"/>
          <p:nvPr/>
        </p:nvSpPr>
        <p:spPr>
          <a:xfrm>
            <a:off x="9688110" y="1611129"/>
            <a:ext cx="4899597" cy="424732"/>
          </a:xfrm>
          <a:prstGeom prst="rect">
            <a:avLst/>
          </a:prstGeom>
          <a:solidFill>
            <a:schemeClr val="bg1"/>
          </a:solidFill>
        </p:spPr>
        <p:txBody>
          <a:bodyPr wrap="square" lIns="146304" tIns="73152" rIns="146304" bIns="73152" rtlCol="0">
            <a:spAutoFit/>
          </a:bodyPr>
          <a:lstStyle/>
          <a:p>
            <a:pPr defTabSz="1463040"/>
            <a:r>
              <a:rPr lang="en-US" sz="1800" dirty="0">
                <a:solidFill>
                  <a:prstClr val="black"/>
                </a:solidFill>
                <a:latin typeface="Cooper Black"/>
                <a:cs typeface="Cooper Black"/>
              </a:rPr>
              <a:t>Amazon Simple Storage Service (S3)</a:t>
            </a:r>
          </a:p>
        </p:txBody>
      </p:sp>
      <p:sp>
        <p:nvSpPr>
          <p:cNvPr id="33" name="TextBox 32"/>
          <p:cNvSpPr txBox="1"/>
          <p:nvPr/>
        </p:nvSpPr>
        <p:spPr>
          <a:xfrm>
            <a:off x="5298140" y="6669769"/>
            <a:ext cx="4980483" cy="424732"/>
          </a:xfrm>
          <a:prstGeom prst="rect">
            <a:avLst/>
          </a:prstGeom>
          <a:solidFill>
            <a:schemeClr val="bg1"/>
          </a:solidFill>
        </p:spPr>
        <p:txBody>
          <a:bodyPr wrap="square" lIns="146304" tIns="73152" rIns="146304" bIns="73152" rtlCol="0">
            <a:spAutoFit/>
          </a:bodyPr>
          <a:lstStyle/>
          <a:p>
            <a:pPr defTabSz="1463040"/>
            <a:r>
              <a:rPr lang="en-US" sz="1800" dirty="0">
                <a:solidFill>
                  <a:prstClr val="black"/>
                </a:solidFill>
                <a:latin typeface="Cooper Black"/>
                <a:cs typeface="Cooper Black"/>
              </a:rPr>
              <a:t>Amazon Elastic Compute Cloud (EC2)</a:t>
            </a:r>
          </a:p>
        </p:txBody>
      </p:sp>
      <p:sp>
        <p:nvSpPr>
          <p:cNvPr id="34" name="TextBox 33"/>
          <p:cNvSpPr txBox="1"/>
          <p:nvPr/>
        </p:nvSpPr>
        <p:spPr>
          <a:xfrm>
            <a:off x="535571" y="-55402"/>
            <a:ext cx="2038543" cy="840230"/>
          </a:xfrm>
          <a:prstGeom prst="rect">
            <a:avLst/>
          </a:prstGeom>
          <a:noFill/>
        </p:spPr>
        <p:txBody>
          <a:bodyPr wrap="none" lIns="146304" tIns="73152" rIns="146304" bIns="73152" rtlCol="0">
            <a:spAutoFit/>
          </a:bodyPr>
          <a:lstStyle/>
          <a:p>
            <a:pPr defTabSz="1463040"/>
            <a:r>
              <a:rPr lang="en-US" sz="4500" dirty="0">
                <a:solidFill>
                  <a:prstClr val="black">
                    <a:lumMod val="50000"/>
                    <a:lumOff val="50000"/>
                  </a:prstClr>
                </a:solidFill>
                <a:latin typeface="Cooper Black"/>
                <a:cs typeface="Cooper Black"/>
              </a:rPr>
              <a:t>DATA</a:t>
            </a:r>
            <a:endParaRPr lang="en-US" sz="4500" dirty="0">
              <a:solidFill>
                <a:prstClr val="black">
                  <a:lumMod val="50000"/>
                  <a:lumOff val="50000"/>
                </a:prstClr>
              </a:solidFill>
              <a:latin typeface="Palatino Linotype"/>
            </a:endParaRPr>
          </a:p>
        </p:txBody>
      </p:sp>
      <p:sp>
        <p:nvSpPr>
          <p:cNvPr id="35" name="TextBox 34"/>
          <p:cNvSpPr txBox="1"/>
          <p:nvPr/>
        </p:nvSpPr>
        <p:spPr>
          <a:xfrm>
            <a:off x="3884328" y="-56952"/>
            <a:ext cx="2460083" cy="840230"/>
          </a:xfrm>
          <a:prstGeom prst="rect">
            <a:avLst/>
          </a:prstGeom>
          <a:noFill/>
        </p:spPr>
        <p:txBody>
          <a:bodyPr wrap="none" lIns="146304" tIns="73152" rIns="146304" bIns="73152" rtlCol="0">
            <a:spAutoFit/>
          </a:bodyPr>
          <a:lstStyle/>
          <a:p>
            <a:pPr defTabSz="1463040"/>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Palatino Linotype"/>
            </a:endParaRPr>
          </a:p>
        </p:txBody>
      </p:sp>
      <p:sp>
        <p:nvSpPr>
          <p:cNvPr id="36" name="TextBox 35"/>
          <p:cNvSpPr txBox="1"/>
          <p:nvPr/>
        </p:nvSpPr>
        <p:spPr>
          <a:xfrm>
            <a:off x="11671623" y="-55402"/>
            <a:ext cx="2460083" cy="840230"/>
          </a:xfrm>
          <a:prstGeom prst="rect">
            <a:avLst/>
          </a:prstGeom>
          <a:noFill/>
        </p:spPr>
        <p:txBody>
          <a:bodyPr wrap="none" lIns="146304" tIns="73152" rIns="146304" bIns="73152" rtlCol="0">
            <a:spAutoFit/>
          </a:bodyPr>
          <a:lstStyle/>
          <a:p>
            <a:pPr defTabSz="1463040"/>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Palatino Linotype"/>
            </a:endParaRPr>
          </a:p>
        </p:txBody>
      </p:sp>
      <p:sp>
        <p:nvSpPr>
          <p:cNvPr id="37" name="TextBox 36"/>
          <p:cNvSpPr txBox="1"/>
          <p:nvPr/>
        </p:nvSpPr>
        <p:spPr>
          <a:xfrm>
            <a:off x="7031036" y="-56952"/>
            <a:ext cx="3280057" cy="840230"/>
          </a:xfrm>
          <a:prstGeom prst="rect">
            <a:avLst/>
          </a:prstGeom>
          <a:noFill/>
        </p:spPr>
        <p:txBody>
          <a:bodyPr wrap="none" lIns="146304" tIns="73152" rIns="146304" bIns="73152" rtlCol="0">
            <a:spAutoFit/>
          </a:bodyPr>
          <a:lstStyle/>
          <a:p>
            <a:pPr defTabSz="1463040"/>
            <a:r>
              <a:rPr lang="en-US" sz="4500" dirty="0">
                <a:solidFill>
                  <a:prstClr val="black">
                    <a:lumMod val="50000"/>
                    <a:lumOff val="50000"/>
                  </a:prstClr>
                </a:solidFill>
                <a:latin typeface="Cooper Black"/>
                <a:cs typeface="Cooper Black"/>
              </a:rPr>
              <a:t>STORAGE</a:t>
            </a:r>
            <a:endParaRPr lang="en-US" sz="4500" dirty="0">
              <a:solidFill>
                <a:prstClr val="black">
                  <a:lumMod val="50000"/>
                  <a:lumOff val="50000"/>
                </a:prstClr>
              </a:solidFill>
              <a:latin typeface="Palatino Linotype"/>
            </a:endParaRPr>
          </a:p>
        </p:txBody>
      </p:sp>
      <p:sp>
        <p:nvSpPr>
          <p:cNvPr id="38" name="TextBox 37"/>
          <p:cNvSpPr txBox="1"/>
          <p:nvPr/>
        </p:nvSpPr>
        <p:spPr>
          <a:xfrm>
            <a:off x="7595990" y="4908199"/>
            <a:ext cx="2460083" cy="840230"/>
          </a:xfrm>
          <a:prstGeom prst="rect">
            <a:avLst/>
          </a:prstGeom>
          <a:noFill/>
        </p:spPr>
        <p:txBody>
          <a:bodyPr wrap="none" lIns="146304" tIns="73152" rIns="146304" bIns="73152" rtlCol="0">
            <a:spAutoFit/>
          </a:bodyPr>
          <a:lstStyle/>
          <a:p>
            <a:pPr defTabSz="1463040"/>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Palatino Linotype"/>
            </a:endParaRPr>
          </a:p>
        </p:txBody>
      </p:sp>
      <p:sp>
        <p:nvSpPr>
          <p:cNvPr id="39" name="TextBox 38"/>
          <p:cNvSpPr txBox="1"/>
          <p:nvPr/>
        </p:nvSpPr>
        <p:spPr>
          <a:xfrm>
            <a:off x="3306333" y="4898177"/>
            <a:ext cx="2875987" cy="840230"/>
          </a:xfrm>
          <a:prstGeom prst="rect">
            <a:avLst/>
          </a:prstGeom>
          <a:noFill/>
        </p:spPr>
        <p:txBody>
          <a:bodyPr wrap="none" lIns="146304" tIns="73152" rIns="146304" bIns="73152" rtlCol="0">
            <a:spAutoFit/>
          </a:bodyPr>
          <a:lstStyle/>
          <a:p>
            <a:pPr defTabSz="1463040"/>
            <a:r>
              <a:rPr lang="en-US" sz="4500" dirty="0">
                <a:solidFill>
                  <a:prstClr val="black">
                    <a:lumMod val="50000"/>
                    <a:lumOff val="50000"/>
                  </a:prstClr>
                </a:solidFill>
                <a:latin typeface="Cooper Black"/>
                <a:cs typeface="Cooper Black"/>
              </a:rPr>
              <a:t>UTILITY</a:t>
            </a:r>
            <a:endParaRPr lang="en-US" sz="4500" dirty="0">
              <a:solidFill>
                <a:prstClr val="black">
                  <a:lumMod val="50000"/>
                  <a:lumOff val="50000"/>
                </a:prstClr>
              </a:solidFill>
              <a:latin typeface="Palatino Linotype"/>
            </a:endParaRPr>
          </a:p>
        </p:txBody>
      </p:sp>
      <p:pic>
        <p:nvPicPr>
          <p:cNvPr id="20" name="Picture 19"/>
          <p:cNvPicPr>
            <a:picLocks noChangeAspect="1"/>
          </p:cNvPicPr>
          <p:nvPr/>
        </p:nvPicPr>
        <p:blipFill>
          <a:blip r:embed="rId11"/>
          <a:stretch>
            <a:fillRect/>
          </a:stretch>
        </p:blipFill>
        <p:spPr>
          <a:xfrm>
            <a:off x="5214076" y="2180874"/>
            <a:ext cx="1205441" cy="1039988"/>
          </a:xfrm>
          <a:prstGeom prst="rect">
            <a:avLst/>
          </a:prstGeom>
        </p:spPr>
      </p:pic>
      <p:pic>
        <p:nvPicPr>
          <p:cNvPr id="25" name="Picture 24"/>
          <p:cNvPicPr>
            <a:picLocks noChangeAspect="1"/>
          </p:cNvPicPr>
          <p:nvPr/>
        </p:nvPicPr>
        <p:blipFill>
          <a:blip r:embed="rId14"/>
          <a:stretch>
            <a:fillRect/>
          </a:stretch>
        </p:blipFill>
        <p:spPr>
          <a:xfrm>
            <a:off x="4908235" y="2894996"/>
            <a:ext cx="2948745" cy="779105"/>
          </a:xfrm>
          <a:prstGeom prst="rect">
            <a:avLst/>
          </a:prstGeom>
        </p:spPr>
      </p:pic>
      <p:pic>
        <p:nvPicPr>
          <p:cNvPr id="40" name="Picture 39"/>
          <p:cNvPicPr>
            <a:picLocks noChangeAspect="1"/>
          </p:cNvPicPr>
          <p:nvPr/>
        </p:nvPicPr>
        <p:blipFill>
          <a:blip r:embed="rId15"/>
          <a:stretch>
            <a:fillRect/>
          </a:stretch>
        </p:blipFill>
        <p:spPr>
          <a:xfrm>
            <a:off x="14020609" y="152399"/>
            <a:ext cx="1480075" cy="1009793"/>
          </a:xfrm>
          <a:prstGeom prst="rect">
            <a:avLst/>
          </a:prstGeom>
        </p:spPr>
      </p:pic>
      <p:cxnSp>
        <p:nvCxnSpPr>
          <p:cNvPr id="41" name="Straight Connector 40"/>
          <p:cNvCxnSpPr/>
          <p:nvPr/>
        </p:nvCxnSpPr>
        <p:spPr>
          <a:xfrm>
            <a:off x="-678925" y="9587276"/>
            <a:ext cx="17583293"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133600" y="9511076"/>
            <a:ext cx="118110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56352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98444" y="99945"/>
            <a:ext cx="7746356" cy="4676505"/>
          </a:xfrm>
          <a:prstGeom prst="rect">
            <a:avLst/>
          </a:prstGeom>
        </p:spPr>
      </p:pic>
      <p:pic>
        <p:nvPicPr>
          <p:cNvPr id="7" name="Picture 6"/>
          <p:cNvPicPr>
            <a:picLocks noChangeAspect="1"/>
          </p:cNvPicPr>
          <p:nvPr/>
        </p:nvPicPr>
        <p:blipFill>
          <a:blip r:embed="rId4"/>
          <a:stretch>
            <a:fillRect/>
          </a:stretch>
        </p:blipFill>
        <p:spPr>
          <a:xfrm>
            <a:off x="8539693" y="7048313"/>
            <a:ext cx="1725308" cy="1116376"/>
          </a:xfrm>
          <a:prstGeom prst="rect">
            <a:avLst/>
          </a:prstGeom>
        </p:spPr>
      </p:pic>
      <p:pic>
        <p:nvPicPr>
          <p:cNvPr id="8" name="Picture 7"/>
          <p:cNvPicPr>
            <a:picLocks noChangeAspect="1"/>
          </p:cNvPicPr>
          <p:nvPr/>
        </p:nvPicPr>
        <p:blipFill>
          <a:blip r:embed="rId5"/>
          <a:stretch>
            <a:fillRect/>
          </a:stretch>
        </p:blipFill>
        <p:spPr>
          <a:xfrm>
            <a:off x="9347426" y="7517084"/>
            <a:ext cx="1201702" cy="937542"/>
          </a:xfrm>
          <a:prstGeom prst="rect">
            <a:avLst/>
          </a:prstGeom>
        </p:spPr>
      </p:pic>
      <p:pic>
        <p:nvPicPr>
          <p:cNvPr id="9" name="Picture 8"/>
          <p:cNvPicPr>
            <a:picLocks noChangeAspect="1"/>
          </p:cNvPicPr>
          <p:nvPr/>
        </p:nvPicPr>
        <p:blipFill>
          <a:blip r:embed="rId6"/>
          <a:stretch>
            <a:fillRect/>
          </a:stretch>
        </p:blipFill>
        <p:spPr>
          <a:xfrm>
            <a:off x="13649325" y="7210353"/>
            <a:ext cx="3724275" cy="954338"/>
          </a:xfrm>
          <a:prstGeom prst="rect">
            <a:avLst/>
          </a:prstGeom>
        </p:spPr>
      </p:pic>
      <p:pic>
        <p:nvPicPr>
          <p:cNvPr id="10" name="Picture 9"/>
          <p:cNvPicPr>
            <a:picLocks noChangeAspect="1"/>
          </p:cNvPicPr>
          <p:nvPr/>
        </p:nvPicPr>
        <p:blipFill>
          <a:blip r:embed="rId7"/>
          <a:stretch>
            <a:fillRect/>
          </a:stretch>
        </p:blipFill>
        <p:spPr>
          <a:xfrm>
            <a:off x="11076514" y="7228374"/>
            <a:ext cx="1640009" cy="1226255"/>
          </a:xfrm>
          <a:prstGeom prst="rect">
            <a:avLst/>
          </a:prstGeom>
        </p:spPr>
      </p:pic>
      <p:pic>
        <p:nvPicPr>
          <p:cNvPr id="11" name="Picture 10"/>
          <p:cNvPicPr>
            <a:picLocks noChangeAspect="1"/>
          </p:cNvPicPr>
          <p:nvPr/>
        </p:nvPicPr>
        <p:blipFill>
          <a:blip r:embed="rId8"/>
          <a:stretch>
            <a:fillRect/>
          </a:stretch>
        </p:blipFill>
        <p:spPr>
          <a:xfrm>
            <a:off x="10318978" y="7048314"/>
            <a:ext cx="1117807" cy="962378"/>
          </a:xfrm>
          <a:prstGeom prst="rect">
            <a:avLst/>
          </a:prstGeom>
        </p:spPr>
      </p:pic>
      <p:pic>
        <p:nvPicPr>
          <p:cNvPr id="12" name="Picture 11"/>
          <p:cNvPicPr>
            <a:picLocks noChangeAspect="1"/>
          </p:cNvPicPr>
          <p:nvPr/>
        </p:nvPicPr>
        <p:blipFill>
          <a:blip r:embed="rId9"/>
          <a:stretch>
            <a:fillRect/>
          </a:stretch>
        </p:blipFill>
        <p:spPr>
          <a:xfrm>
            <a:off x="5589949" y="6829776"/>
            <a:ext cx="3193844" cy="1563917"/>
          </a:xfrm>
          <a:prstGeom prst="rect">
            <a:avLst/>
          </a:prstGeom>
        </p:spPr>
      </p:pic>
      <p:pic>
        <p:nvPicPr>
          <p:cNvPr id="13" name="Picture 12"/>
          <p:cNvPicPr>
            <a:picLocks noChangeAspect="1"/>
          </p:cNvPicPr>
          <p:nvPr/>
        </p:nvPicPr>
        <p:blipFill>
          <a:blip r:embed="rId10"/>
          <a:stretch>
            <a:fillRect/>
          </a:stretch>
        </p:blipFill>
        <p:spPr>
          <a:xfrm>
            <a:off x="12347079" y="7210353"/>
            <a:ext cx="1106165" cy="954338"/>
          </a:xfrm>
          <a:prstGeom prst="rect">
            <a:avLst/>
          </a:prstGeom>
        </p:spPr>
      </p:pic>
      <p:pic>
        <p:nvPicPr>
          <p:cNvPr id="14" name="Picture 13"/>
          <p:cNvPicPr>
            <a:picLocks noChangeAspect="1"/>
          </p:cNvPicPr>
          <p:nvPr/>
        </p:nvPicPr>
        <p:blipFill>
          <a:blip r:embed="rId3"/>
          <a:stretch>
            <a:fillRect/>
          </a:stretch>
        </p:blipFill>
        <p:spPr>
          <a:xfrm>
            <a:off x="-1887" y="99945"/>
            <a:ext cx="7746356" cy="4676505"/>
          </a:xfrm>
          <a:prstGeom prst="rect">
            <a:avLst/>
          </a:prstGeom>
        </p:spPr>
      </p:pic>
      <p:pic>
        <p:nvPicPr>
          <p:cNvPr id="16" name="Picture 15"/>
          <p:cNvPicPr>
            <a:picLocks noChangeAspect="1"/>
          </p:cNvPicPr>
          <p:nvPr/>
        </p:nvPicPr>
        <p:blipFill>
          <a:blip r:embed="rId11"/>
          <a:stretch>
            <a:fillRect/>
          </a:stretch>
        </p:blipFill>
        <p:spPr>
          <a:xfrm>
            <a:off x="353372" y="1659679"/>
            <a:ext cx="1205441" cy="1039988"/>
          </a:xfrm>
          <a:prstGeom prst="rect">
            <a:avLst/>
          </a:prstGeom>
        </p:spPr>
      </p:pic>
      <p:pic>
        <p:nvPicPr>
          <p:cNvPr id="18" name="Picture 17"/>
          <p:cNvPicPr>
            <a:picLocks noChangeAspect="1"/>
          </p:cNvPicPr>
          <p:nvPr/>
        </p:nvPicPr>
        <p:blipFill>
          <a:blip r:embed="rId11"/>
          <a:stretch>
            <a:fillRect/>
          </a:stretch>
        </p:blipFill>
        <p:spPr>
          <a:xfrm>
            <a:off x="6253169" y="2055146"/>
            <a:ext cx="1205441" cy="1039988"/>
          </a:xfrm>
          <a:prstGeom prst="rect">
            <a:avLst/>
          </a:prstGeom>
        </p:spPr>
      </p:pic>
      <p:pic>
        <p:nvPicPr>
          <p:cNvPr id="19" name="Picture 18"/>
          <p:cNvPicPr>
            <a:picLocks noChangeAspect="1"/>
          </p:cNvPicPr>
          <p:nvPr/>
        </p:nvPicPr>
        <p:blipFill>
          <a:blip r:embed="rId11"/>
          <a:stretch>
            <a:fillRect/>
          </a:stretch>
        </p:blipFill>
        <p:spPr>
          <a:xfrm>
            <a:off x="3474975" y="1991456"/>
            <a:ext cx="1205441" cy="1039988"/>
          </a:xfrm>
          <a:prstGeom prst="rect">
            <a:avLst/>
          </a:prstGeom>
        </p:spPr>
      </p:pic>
      <p:pic>
        <p:nvPicPr>
          <p:cNvPr id="21" name="Picture 20"/>
          <p:cNvPicPr>
            <a:picLocks noChangeAspect="1"/>
          </p:cNvPicPr>
          <p:nvPr/>
        </p:nvPicPr>
        <p:blipFill rotWithShape="1">
          <a:blip r:embed="rId12"/>
          <a:srcRect l="36452" t="38166" r="19807" b="31733"/>
          <a:stretch/>
        </p:blipFill>
        <p:spPr>
          <a:xfrm>
            <a:off x="4" y="2556493"/>
            <a:ext cx="2841845" cy="664369"/>
          </a:xfrm>
          <a:prstGeom prst="rect">
            <a:avLst/>
          </a:prstGeom>
        </p:spPr>
      </p:pic>
      <p:pic>
        <p:nvPicPr>
          <p:cNvPr id="23" name="Picture 22"/>
          <p:cNvPicPr>
            <a:picLocks noChangeAspect="1"/>
          </p:cNvPicPr>
          <p:nvPr/>
        </p:nvPicPr>
        <p:blipFill rotWithShape="1">
          <a:blip r:embed="rId12"/>
          <a:srcRect l="20042" t="27160" r="62297" b="36025"/>
          <a:stretch/>
        </p:blipFill>
        <p:spPr>
          <a:xfrm>
            <a:off x="4379572" y="1993177"/>
            <a:ext cx="1168835" cy="827696"/>
          </a:xfrm>
          <a:prstGeom prst="rect">
            <a:avLst/>
          </a:prstGeom>
        </p:spPr>
      </p:pic>
      <p:pic>
        <p:nvPicPr>
          <p:cNvPr id="26" name="Picture 25"/>
          <p:cNvPicPr>
            <a:picLocks noChangeAspect="1"/>
          </p:cNvPicPr>
          <p:nvPr/>
        </p:nvPicPr>
        <p:blipFill>
          <a:blip r:embed="rId11"/>
          <a:stretch>
            <a:fillRect/>
          </a:stretch>
        </p:blipFill>
        <p:spPr>
          <a:xfrm>
            <a:off x="2327838" y="1971949"/>
            <a:ext cx="1088352" cy="938970"/>
          </a:xfrm>
          <a:prstGeom prst="rect">
            <a:avLst/>
          </a:prstGeom>
        </p:spPr>
      </p:pic>
      <p:pic>
        <p:nvPicPr>
          <p:cNvPr id="27" name="Picture 26"/>
          <p:cNvPicPr>
            <a:picLocks noChangeAspect="1"/>
          </p:cNvPicPr>
          <p:nvPr/>
        </p:nvPicPr>
        <p:blipFill>
          <a:blip r:embed="rId11"/>
          <a:stretch>
            <a:fillRect/>
          </a:stretch>
        </p:blipFill>
        <p:spPr>
          <a:xfrm>
            <a:off x="2742839" y="2298134"/>
            <a:ext cx="1088352" cy="938970"/>
          </a:xfrm>
          <a:prstGeom prst="rect">
            <a:avLst/>
          </a:prstGeom>
        </p:spPr>
      </p:pic>
      <p:pic>
        <p:nvPicPr>
          <p:cNvPr id="30" name="Picture 29"/>
          <p:cNvPicPr>
            <a:picLocks noChangeAspect="1"/>
          </p:cNvPicPr>
          <p:nvPr/>
        </p:nvPicPr>
        <p:blipFill>
          <a:blip r:embed="rId13"/>
          <a:stretch>
            <a:fillRect/>
          </a:stretch>
        </p:blipFill>
        <p:spPr>
          <a:xfrm>
            <a:off x="54074" y="4711340"/>
            <a:ext cx="2802669" cy="733457"/>
          </a:xfrm>
          <a:prstGeom prst="rect">
            <a:avLst/>
          </a:prstGeom>
        </p:spPr>
      </p:pic>
      <p:sp>
        <p:nvSpPr>
          <p:cNvPr id="31" name="TextBox 30"/>
          <p:cNvSpPr txBox="1"/>
          <p:nvPr/>
        </p:nvSpPr>
        <p:spPr>
          <a:xfrm>
            <a:off x="1789995" y="1627835"/>
            <a:ext cx="5476751"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Elastic Elastic </a:t>
            </a:r>
            <a:r>
              <a:rPr lang="en-US" sz="1700" dirty="0" err="1">
                <a:solidFill>
                  <a:prstClr val="black"/>
                </a:solidFill>
                <a:latin typeface="Cooper Black"/>
                <a:cs typeface="Cooper Black"/>
              </a:rPr>
              <a:t>MapReduce</a:t>
            </a:r>
            <a:r>
              <a:rPr lang="en-US" sz="1700" dirty="0">
                <a:solidFill>
                  <a:prstClr val="black"/>
                </a:solidFill>
                <a:latin typeface="Cooper Black"/>
                <a:cs typeface="Cooper Black"/>
              </a:rPr>
              <a:t> (EMR)</a:t>
            </a:r>
          </a:p>
        </p:txBody>
      </p:sp>
      <p:sp>
        <p:nvSpPr>
          <p:cNvPr id="32" name="TextBox 31"/>
          <p:cNvSpPr txBox="1"/>
          <p:nvPr/>
        </p:nvSpPr>
        <p:spPr>
          <a:xfrm>
            <a:off x="9688110" y="1611129"/>
            <a:ext cx="4899598"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Simple Storage Service (S3)</a:t>
            </a:r>
          </a:p>
        </p:txBody>
      </p:sp>
      <p:sp>
        <p:nvSpPr>
          <p:cNvPr id="33" name="TextBox 32"/>
          <p:cNvSpPr txBox="1"/>
          <p:nvPr/>
        </p:nvSpPr>
        <p:spPr>
          <a:xfrm>
            <a:off x="8296393" y="6669773"/>
            <a:ext cx="4980484"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Elastic Compute Cloud (EC2)</a:t>
            </a:r>
          </a:p>
        </p:txBody>
      </p:sp>
      <p:sp>
        <p:nvSpPr>
          <p:cNvPr id="34" name="TextBox 33"/>
          <p:cNvSpPr txBox="1"/>
          <p:nvPr/>
        </p:nvSpPr>
        <p:spPr>
          <a:xfrm>
            <a:off x="535571" y="-55403"/>
            <a:ext cx="203843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DATA</a:t>
            </a:r>
            <a:endParaRPr lang="en-US" sz="4500" dirty="0">
              <a:solidFill>
                <a:prstClr val="black">
                  <a:lumMod val="50000"/>
                  <a:lumOff val="50000"/>
                </a:prstClr>
              </a:solidFill>
              <a:latin typeface="Calibri"/>
            </a:endParaRPr>
          </a:p>
        </p:txBody>
      </p:sp>
      <p:sp>
        <p:nvSpPr>
          <p:cNvPr id="35" name="TextBox 34"/>
          <p:cNvSpPr txBox="1"/>
          <p:nvPr/>
        </p:nvSpPr>
        <p:spPr>
          <a:xfrm>
            <a:off x="3884329" y="-56953"/>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6" name="TextBox 35"/>
          <p:cNvSpPr txBox="1"/>
          <p:nvPr/>
        </p:nvSpPr>
        <p:spPr>
          <a:xfrm>
            <a:off x="11671624" y="-55403"/>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7" name="TextBox 36"/>
          <p:cNvSpPr txBox="1"/>
          <p:nvPr/>
        </p:nvSpPr>
        <p:spPr>
          <a:xfrm>
            <a:off x="7031035" y="-56953"/>
            <a:ext cx="3279949"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STORAGE</a:t>
            </a:r>
            <a:endParaRPr lang="en-US" sz="4500" dirty="0">
              <a:solidFill>
                <a:prstClr val="black">
                  <a:lumMod val="50000"/>
                  <a:lumOff val="50000"/>
                </a:prstClr>
              </a:solidFill>
              <a:latin typeface="Calibri"/>
            </a:endParaRPr>
          </a:p>
        </p:txBody>
      </p:sp>
      <p:sp>
        <p:nvSpPr>
          <p:cNvPr id="38" name="TextBox 37"/>
          <p:cNvSpPr txBox="1"/>
          <p:nvPr/>
        </p:nvSpPr>
        <p:spPr>
          <a:xfrm>
            <a:off x="10594246" y="4908199"/>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9" name="TextBox 38"/>
          <p:cNvSpPr txBox="1"/>
          <p:nvPr/>
        </p:nvSpPr>
        <p:spPr>
          <a:xfrm>
            <a:off x="6304588" y="4898178"/>
            <a:ext cx="2875880"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UTILITY</a:t>
            </a:r>
            <a:endParaRPr lang="en-US" sz="4500" dirty="0">
              <a:solidFill>
                <a:prstClr val="black">
                  <a:lumMod val="50000"/>
                  <a:lumOff val="50000"/>
                </a:prstClr>
              </a:solidFill>
              <a:latin typeface="Calibri"/>
            </a:endParaRPr>
          </a:p>
        </p:txBody>
      </p:sp>
      <p:pic>
        <p:nvPicPr>
          <p:cNvPr id="20" name="Picture 19"/>
          <p:cNvPicPr>
            <a:picLocks noChangeAspect="1"/>
          </p:cNvPicPr>
          <p:nvPr/>
        </p:nvPicPr>
        <p:blipFill>
          <a:blip r:embed="rId11"/>
          <a:stretch>
            <a:fillRect/>
          </a:stretch>
        </p:blipFill>
        <p:spPr>
          <a:xfrm>
            <a:off x="5214078" y="2180876"/>
            <a:ext cx="1205441" cy="1039988"/>
          </a:xfrm>
          <a:prstGeom prst="rect">
            <a:avLst/>
          </a:prstGeom>
        </p:spPr>
      </p:pic>
      <p:pic>
        <p:nvPicPr>
          <p:cNvPr id="25" name="Picture 24"/>
          <p:cNvPicPr>
            <a:picLocks noChangeAspect="1"/>
          </p:cNvPicPr>
          <p:nvPr/>
        </p:nvPicPr>
        <p:blipFill>
          <a:blip r:embed="rId14"/>
          <a:stretch>
            <a:fillRect/>
          </a:stretch>
        </p:blipFill>
        <p:spPr>
          <a:xfrm>
            <a:off x="4908235" y="2894997"/>
            <a:ext cx="2948746" cy="779105"/>
          </a:xfrm>
          <a:prstGeom prst="rect">
            <a:avLst/>
          </a:prstGeom>
        </p:spPr>
      </p:pic>
      <p:pic>
        <p:nvPicPr>
          <p:cNvPr id="5" name="Picture 4"/>
          <p:cNvPicPr>
            <a:picLocks noChangeAspect="1"/>
          </p:cNvPicPr>
          <p:nvPr/>
        </p:nvPicPr>
        <p:blipFill>
          <a:blip r:embed="rId3"/>
          <a:stretch>
            <a:fillRect/>
          </a:stretch>
        </p:blipFill>
        <p:spPr>
          <a:xfrm>
            <a:off x="6039535" y="5035108"/>
            <a:ext cx="9054852" cy="5023295"/>
          </a:xfrm>
          <a:prstGeom prst="rect">
            <a:avLst/>
          </a:prstGeom>
        </p:spPr>
      </p:pic>
      <p:grpSp>
        <p:nvGrpSpPr>
          <p:cNvPr id="40" name="Group 39"/>
          <p:cNvGrpSpPr/>
          <p:nvPr/>
        </p:nvGrpSpPr>
        <p:grpSpPr>
          <a:xfrm>
            <a:off x="0" y="6096000"/>
            <a:ext cx="6629400" cy="3657600"/>
            <a:chOff x="0" y="1371600"/>
            <a:chExt cx="5303520" cy="2514600"/>
          </a:xfrm>
        </p:grpSpPr>
        <p:sp>
          <p:nvSpPr>
            <p:cNvPr id="41" name="Cloud 40"/>
            <p:cNvSpPr/>
            <p:nvPr/>
          </p:nvSpPr>
          <p:spPr>
            <a:xfrm>
              <a:off x="0" y="1371600"/>
              <a:ext cx="5181600" cy="2514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42" name="Picture 2" descr="http://t3.gstatic.com/images?q=tbn:ANd9GcTa-nP5k9_H3T0S17E7vCXWc1Wjsf455quoKlT3SJIQQ8Ij_53n"/>
            <p:cNvPicPr>
              <a:picLocks noChangeAspect="1" noChangeArrowheads="1"/>
            </p:cNvPicPr>
            <p:nvPr/>
          </p:nvPicPr>
          <p:blipFill>
            <a:blip r:embed="rId15">
              <a:extLst>
                <a:ext uri="{28A0092B-C50C-407E-A947-70E740481C1C}">
                  <a14:useLocalDpi xmlns:a14="http://schemas.microsoft.com/office/drawing/2010/main" val="0"/>
                </a:ext>
              </a:extLst>
            </a:blip>
            <a:srcRect t="35873" b="35426"/>
            <a:stretch>
              <a:fillRect/>
            </a:stretch>
          </p:blipFill>
          <p:spPr bwMode="auto">
            <a:xfrm>
              <a:off x="609600" y="1828800"/>
              <a:ext cx="161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2" descr="http://2.bp.blogspot.com/-rHUzPAlzXLs/UDWYhj3hYEI/AAAAAAAAABY/-ofbWJD4OtA/s640/mapreduce-logo.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2362200"/>
              <a:ext cx="16002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4" descr="http://t0.gstatic.com/images?q=tbn:ANd9GcTIYkNjDFTgEVaslR1Gx0jWD0y075rP5GvxfTHN2rvHkyHXpsnWTJhHIAQ"/>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 y="2971800"/>
              <a:ext cx="16002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6" descr="http://silicon-news.com/news/wp-content/uploads/2012/07/bigtable.jpg"/>
            <p:cNvPicPr>
              <a:picLocks noChangeAspect="1" noChangeArrowheads="1"/>
            </p:cNvPicPr>
            <p:nvPr/>
          </p:nvPicPr>
          <p:blipFill>
            <a:blip r:embed="rId18">
              <a:extLst>
                <a:ext uri="{28A0092B-C50C-407E-A947-70E740481C1C}">
                  <a14:useLocalDpi xmlns:a14="http://schemas.microsoft.com/office/drawing/2010/main" val="0"/>
                </a:ext>
              </a:extLst>
            </a:blip>
            <a:srcRect b="34119"/>
            <a:stretch>
              <a:fillRect/>
            </a:stretch>
          </p:blipFill>
          <p:spPr bwMode="auto">
            <a:xfrm>
              <a:off x="2667000" y="18288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 descr="http://www.kurzweilai.net/images/Google-logo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67000" y="2438400"/>
              <a:ext cx="915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9"/>
            <p:cNvSpPr txBox="1">
              <a:spLocks noChangeArrowheads="1"/>
            </p:cNvSpPr>
            <p:nvPr/>
          </p:nvSpPr>
          <p:spPr bwMode="auto">
            <a:xfrm>
              <a:off x="3505200" y="2438400"/>
              <a:ext cx="1676400" cy="35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0000"/>
                  </a:solidFill>
                  <a:latin typeface="+mn-lt"/>
                </a:rPr>
                <a:t>M</a:t>
              </a:r>
              <a:r>
                <a:rPr lang="en-US" altLang="en-US" sz="2800" b="1" dirty="0">
                  <a:solidFill>
                    <a:srgbClr val="00B050"/>
                  </a:solidFill>
                  <a:latin typeface="+mn-lt"/>
                </a:rPr>
                <a:t>a</a:t>
              </a:r>
              <a:r>
                <a:rPr lang="en-US" altLang="en-US" sz="2800" b="1" dirty="0">
                  <a:solidFill>
                    <a:srgbClr val="FFFF00"/>
                  </a:solidFill>
                  <a:latin typeface="+mn-lt"/>
                </a:rPr>
                <a:t>p</a:t>
              </a:r>
              <a:r>
                <a:rPr lang="en-US" altLang="en-US" sz="2800" b="1" dirty="0">
                  <a:solidFill>
                    <a:srgbClr val="0070C0"/>
                  </a:solidFill>
                  <a:latin typeface="+mn-lt"/>
                </a:rPr>
                <a:t>R</a:t>
              </a:r>
              <a:r>
                <a:rPr lang="en-US" altLang="en-US" sz="2800" b="1" dirty="0">
                  <a:solidFill>
                    <a:srgbClr val="FF0000"/>
                  </a:solidFill>
                  <a:latin typeface="+mn-lt"/>
                </a:rPr>
                <a:t>e</a:t>
              </a:r>
              <a:r>
                <a:rPr lang="en-US" altLang="en-US" sz="2800" b="1" dirty="0">
                  <a:solidFill>
                    <a:srgbClr val="00B050"/>
                  </a:solidFill>
                  <a:latin typeface="+mn-lt"/>
                </a:rPr>
                <a:t>d</a:t>
              </a:r>
              <a:r>
                <a:rPr lang="en-US" altLang="en-US" sz="2800" b="1" dirty="0">
                  <a:solidFill>
                    <a:srgbClr val="0070C0"/>
                  </a:solidFill>
                  <a:latin typeface="+mn-lt"/>
                </a:rPr>
                <a:t>u</a:t>
              </a:r>
              <a:r>
                <a:rPr lang="en-US" altLang="en-US" sz="2800" b="1" dirty="0">
                  <a:solidFill>
                    <a:srgbClr val="FFFF00"/>
                  </a:solidFill>
                  <a:latin typeface="+mn-lt"/>
                </a:rPr>
                <a:t>c</a:t>
              </a:r>
              <a:r>
                <a:rPr lang="en-US" altLang="en-US" sz="2800" b="1" dirty="0">
                  <a:solidFill>
                    <a:srgbClr val="FF0000"/>
                  </a:solidFill>
                  <a:latin typeface="+mn-lt"/>
                </a:rPr>
                <a:t>e</a:t>
              </a:r>
            </a:p>
          </p:txBody>
        </p:sp>
        <p:pic>
          <p:nvPicPr>
            <p:cNvPr id="48" name="Picture 18" descr="http://www.kurzweilai.net/images/Google-logo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67000" y="3048000"/>
              <a:ext cx="915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1"/>
            <p:cNvSpPr txBox="1">
              <a:spLocks noChangeArrowheads="1"/>
            </p:cNvSpPr>
            <p:nvPr/>
          </p:nvSpPr>
          <p:spPr bwMode="auto">
            <a:xfrm>
              <a:off x="3505200" y="3048000"/>
              <a:ext cx="1798320" cy="35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b="1" dirty="0">
                  <a:solidFill>
                    <a:srgbClr val="FF0000"/>
                  </a:solidFill>
                  <a:latin typeface="+mn-lt"/>
                </a:rPr>
                <a:t>F</a:t>
              </a:r>
              <a:r>
                <a:rPr lang="en-US" altLang="en-US" sz="2800" b="1" dirty="0">
                  <a:solidFill>
                    <a:srgbClr val="00B050"/>
                  </a:solidFill>
                  <a:latin typeface="+mn-lt"/>
                </a:rPr>
                <a:t>i</a:t>
              </a:r>
              <a:r>
                <a:rPr lang="en-US" altLang="en-US" sz="2800" b="1" dirty="0">
                  <a:solidFill>
                    <a:srgbClr val="FFFF00"/>
                  </a:solidFill>
                  <a:latin typeface="+mn-lt"/>
                </a:rPr>
                <a:t>l</a:t>
              </a:r>
              <a:r>
                <a:rPr lang="en-US" altLang="en-US" sz="2800" b="1" dirty="0">
                  <a:solidFill>
                    <a:srgbClr val="0070C0"/>
                  </a:solidFill>
                  <a:latin typeface="+mn-lt"/>
                </a:rPr>
                <a:t>e</a:t>
              </a:r>
              <a:r>
                <a:rPr lang="en-US" altLang="en-US" sz="2800" b="1" dirty="0">
                  <a:latin typeface="+mn-lt"/>
                </a:rPr>
                <a:t> </a:t>
              </a:r>
              <a:r>
                <a:rPr lang="en-US" altLang="en-US" sz="2800" b="1" dirty="0">
                  <a:solidFill>
                    <a:srgbClr val="FF0000"/>
                  </a:solidFill>
                  <a:latin typeface="+mn-lt"/>
                </a:rPr>
                <a:t>S</a:t>
              </a:r>
              <a:r>
                <a:rPr lang="en-US" altLang="en-US" sz="2800" b="1" dirty="0">
                  <a:solidFill>
                    <a:srgbClr val="00B050"/>
                  </a:solidFill>
                  <a:latin typeface="+mn-lt"/>
                </a:rPr>
                <a:t>y</a:t>
              </a:r>
              <a:r>
                <a:rPr lang="en-US" altLang="en-US" sz="2800" b="1" dirty="0">
                  <a:solidFill>
                    <a:srgbClr val="0070C0"/>
                  </a:solidFill>
                  <a:latin typeface="+mn-lt"/>
                </a:rPr>
                <a:t>s</a:t>
              </a:r>
              <a:r>
                <a:rPr lang="en-US" altLang="en-US" sz="2800" b="1" dirty="0">
                  <a:solidFill>
                    <a:srgbClr val="FFFF00"/>
                  </a:solidFill>
                  <a:latin typeface="+mn-lt"/>
                </a:rPr>
                <a:t>t</a:t>
              </a:r>
              <a:r>
                <a:rPr lang="en-US" altLang="en-US" sz="2800" b="1" dirty="0">
                  <a:solidFill>
                    <a:srgbClr val="0070C0"/>
                  </a:solidFill>
                  <a:latin typeface="+mn-lt"/>
                </a:rPr>
                <a:t>e</a:t>
              </a:r>
              <a:r>
                <a:rPr lang="en-US" altLang="en-US" sz="2800" b="1" dirty="0">
                  <a:solidFill>
                    <a:srgbClr val="FF0000"/>
                  </a:solidFill>
                  <a:latin typeface="+mn-lt"/>
                </a:rPr>
                <a:t>m</a:t>
              </a:r>
            </a:p>
          </p:txBody>
        </p:sp>
        <p:sp>
          <p:nvSpPr>
            <p:cNvPr id="50" name="Left-Right Arrow 49"/>
            <p:cNvSpPr/>
            <p:nvPr/>
          </p:nvSpPr>
          <p:spPr>
            <a:xfrm>
              <a:off x="2209800" y="1905000"/>
              <a:ext cx="4572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1" name="Left-Right Arrow 50"/>
            <p:cNvSpPr/>
            <p:nvPr/>
          </p:nvSpPr>
          <p:spPr>
            <a:xfrm>
              <a:off x="1981200" y="2514600"/>
              <a:ext cx="6858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2" name="Left-Right Arrow 51"/>
            <p:cNvSpPr/>
            <p:nvPr/>
          </p:nvSpPr>
          <p:spPr>
            <a:xfrm>
              <a:off x="2209800" y="3124200"/>
              <a:ext cx="5334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pic>
          <p:nvPicPr>
            <p:cNvPr id="53" name="Picture 7" descr="http://accumulo.apache.org/images/accumulo-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000" y="1524000"/>
              <a:ext cx="12192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TextBox 53"/>
          <p:cNvSpPr txBox="1"/>
          <p:nvPr/>
        </p:nvSpPr>
        <p:spPr>
          <a:xfrm>
            <a:off x="10591800" y="4800600"/>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55" name="TextBox 54"/>
          <p:cNvSpPr txBox="1"/>
          <p:nvPr/>
        </p:nvSpPr>
        <p:spPr>
          <a:xfrm>
            <a:off x="7089518" y="4799050"/>
            <a:ext cx="2283082" cy="840173"/>
          </a:xfrm>
          <a:prstGeom prst="rect">
            <a:avLst/>
          </a:prstGeom>
          <a:noFill/>
        </p:spPr>
        <p:txBody>
          <a:bodyPr wrap="none" lIns="146251" tIns="73124" rIns="146251" bIns="73124" rtlCol="0">
            <a:spAutoFit/>
          </a:bodyPr>
          <a:lstStyle/>
          <a:p>
            <a:pPr defTabSz="655843"/>
            <a:r>
              <a:rPr lang="en-US" sz="4500" dirty="0" smtClean="0">
                <a:solidFill>
                  <a:prstClr val="black">
                    <a:lumMod val="50000"/>
                    <a:lumOff val="50000"/>
                  </a:prstClr>
                </a:solidFill>
                <a:latin typeface="Cooper Black"/>
                <a:cs typeface="Cooper Black"/>
              </a:rPr>
              <a:t>Utility</a:t>
            </a:r>
            <a:endParaRPr lang="en-US" sz="4500" dirty="0">
              <a:solidFill>
                <a:prstClr val="black">
                  <a:lumMod val="50000"/>
                  <a:lumOff val="50000"/>
                </a:prstClr>
              </a:solidFill>
              <a:latin typeface="Calibri"/>
            </a:endParaRPr>
          </a:p>
        </p:txBody>
      </p:sp>
      <p:sp>
        <p:nvSpPr>
          <p:cNvPr id="56" name="TextBox 55"/>
          <p:cNvSpPr txBox="1"/>
          <p:nvPr/>
        </p:nvSpPr>
        <p:spPr>
          <a:xfrm>
            <a:off x="228600" y="5486400"/>
            <a:ext cx="5939369" cy="840173"/>
          </a:xfrm>
          <a:prstGeom prst="rect">
            <a:avLst/>
          </a:prstGeom>
          <a:noFill/>
        </p:spPr>
        <p:txBody>
          <a:bodyPr wrap="none" lIns="146251" tIns="73124" rIns="146251" bIns="73124" rtlCol="0">
            <a:spAutoFit/>
          </a:bodyPr>
          <a:lstStyle/>
          <a:p>
            <a:pPr defTabSz="655843"/>
            <a:r>
              <a:rPr lang="en-US" sz="4500" dirty="0" smtClean="0">
                <a:solidFill>
                  <a:prstClr val="black">
                    <a:lumMod val="50000"/>
                    <a:lumOff val="50000"/>
                  </a:prstClr>
                </a:solidFill>
                <a:latin typeface="Cooper Black"/>
                <a:cs typeface="Cooper Black"/>
              </a:rPr>
              <a:t>Data Cloud History</a:t>
            </a:r>
            <a:endParaRPr lang="en-US" sz="4500" dirty="0">
              <a:solidFill>
                <a:prstClr val="black">
                  <a:lumMod val="50000"/>
                  <a:lumOff val="50000"/>
                </a:prstClr>
              </a:solidFill>
              <a:latin typeface="Calibri"/>
            </a:endParaRPr>
          </a:p>
        </p:txBody>
      </p:sp>
      <p:pic>
        <p:nvPicPr>
          <p:cNvPr id="57" name="Picture 56"/>
          <p:cNvPicPr>
            <a:picLocks noChangeAspect="1"/>
          </p:cNvPicPr>
          <p:nvPr/>
        </p:nvPicPr>
        <p:blipFill>
          <a:blip r:embed="rId21"/>
          <a:stretch>
            <a:fillRect/>
          </a:stretch>
        </p:blipFill>
        <p:spPr>
          <a:xfrm>
            <a:off x="14097000" y="152400"/>
            <a:ext cx="1270000" cy="952500"/>
          </a:xfrm>
          <a:prstGeom prst="rect">
            <a:avLst/>
          </a:prstGeom>
        </p:spPr>
      </p:pic>
      <p:cxnSp>
        <p:nvCxnSpPr>
          <p:cNvPr id="58" name="Straight Connector 57"/>
          <p:cNvCxnSpPr/>
          <p:nvPr/>
        </p:nvCxnSpPr>
        <p:spPr>
          <a:xfrm>
            <a:off x="228600" y="9587276"/>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743200" y="95110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60" name="TextBox 59"/>
          <p:cNvSpPr txBox="1"/>
          <p:nvPr/>
        </p:nvSpPr>
        <p:spPr>
          <a:xfrm>
            <a:off x="7848600" y="6629400"/>
            <a:ext cx="5476751"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Elastic </a:t>
            </a:r>
            <a:r>
              <a:rPr lang="en-US" sz="1700" dirty="0" smtClean="0">
                <a:solidFill>
                  <a:prstClr val="black"/>
                </a:solidFill>
                <a:latin typeface="Cooper Black"/>
                <a:cs typeface="Cooper Black"/>
              </a:rPr>
              <a:t>Compute Cloud (EC2)</a:t>
            </a:r>
            <a:endParaRPr lang="en-US" sz="1700" dirty="0">
              <a:solidFill>
                <a:prstClr val="black"/>
              </a:solidFill>
              <a:latin typeface="Cooper Black"/>
              <a:cs typeface="Cooper Black"/>
            </a:endParaRPr>
          </a:p>
        </p:txBody>
      </p:sp>
    </p:spTree>
    <p:extLst>
      <p:ext uri="{BB962C8B-B14F-4D97-AF65-F5344CB8AC3E}">
        <p14:creationId xmlns:p14="http://schemas.microsoft.com/office/powerpoint/2010/main" val="1291852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943100" y="0"/>
            <a:ext cx="13213080" cy="1676400"/>
          </a:xfrm>
        </p:spPr>
        <p:txBody>
          <a:bodyPr/>
          <a:lstStyle/>
          <a:p>
            <a:r>
              <a:rPr lang="en-US" altLang="en-US" dirty="0" smtClean="0">
                <a:solidFill>
                  <a:srgbClr val="17375E"/>
                </a:solidFill>
                <a:latin typeface="Calibri"/>
                <a:ea typeface="ＭＳ Ｐゴシック" pitchFamily="34" charset="-128"/>
                <a:cs typeface="Calibri"/>
              </a:rPr>
              <a:t>Cloud Infrastructures </a:t>
            </a:r>
          </a:p>
        </p:txBody>
      </p:sp>
      <p:sp>
        <p:nvSpPr>
          <p:cNvPr id="4" name="Cloud 3"/>
          <p:cNvSpPr/>
          <p:nvPr/>
        </p:nvSpPr>
        <p:spPr>
          <a:xfrm>
            <a:off x="0" y="2011680"/>
            <a:ext cx="8808720" cy="36880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anchor="ctr"/>
          <a:lstStyle/>
          <a:p>
            <a:pPr algn="ctr" defTabSz="1463040" fontAlgn="base">
              <a:spcBef>
                <a:spcPct val="0"/>
              </a:spcBef>
              <a:spcAft>
                <a:spcPct val="0"/>
              </a:spcAft>
              <a:defRPr/>
            </a:pPr>
            <a:endParaRPr lang="en-US" sz="3800" dirty="0">
              <a:solidFill>
                <a:srgbClr val="FFFFFF"/>
              </a:solidFill>
              <a:latin typeface="Times New Roman"/>
            </a:endParaRPr>
          </a:p>
        </p:txBody>
      </p:sp>
      <p:sp>
        <p:nvSpPr>
          <p:cNvPr id="5" name="Cloud 4"/>
          <p:cNvSpPr/>
          <p:nvPr/>
        </p:nvSpPr>
        <p:spPr>
          <a:xfrm>
            <a:off x="8161020" y="2011680"/>
            <a:ext cx="7383780" cy="36880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anchor="ctr"/>
          <a:lstStyle/>
          <a:p>
            <a:pPr algn="ctr" defTabSz="1463040" fontAlgn="base">
              <a:spcBef>
                <a:spcPct val="0"/>
              </a:spcBef>
              <a:spcAft>
                <a:spcPct val="0"/>
              </a:spcAft>
              <a:defRPr/>
            </a:pPr>
            <a:endParaRPr lang="en-US" sz="3800" dirty="0">
              <a:solidFill>
                <a:srgbClr val="FFFFFF"/>
              </a:solidFill>
              <a:latin typeface="Times New Roman"/>
            </a:endParaRPr>
          </a:p>
        </p:txBody>
      </p:sp>
      <p:sp>
        <p:nvSpPr>
          <p:cNvPr id="6" name="Cloud 5"/>
          <p:cNvSpPr/>
          <p:nvPr/>
        </p:nvSpPr>
        <p:spPr>
          <a:xfrm>
            <a:off x="3238500" y="5140960"/>
            <a:ext cx="8031480" cy="379984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anchor="ctr"/>
          <a:lstStyle/>
          <a:p>
            <a:pPr algn="ctr" defTabSz="1463040" fontAlgn="base">
              <a:spcBef>
                <a:spcPct val="0"/>
              </a:spcBef>
              <a:spcAft>
                <a:spcPct val="0"/>
              </a:spcAft>
              <a:defRPr/>
            </a:pPr>
            <a:endParaRPr lang="en-US" sz="3800" dirty="0">
              <a:solidFill>
                <a:srgbClr val="FFFFFF"/>
              </a:solidFill>
              <a:latin typeface="Times New Roman"/>
            </a:endParaRPr>
          </a:p>
        </p:txBody>
      </p:sp>
      <p:sp>
        <p:nvSpPr>
          <p:cNvPr id="14341" name="TextBox 6"/>
          <p:cNvSpPr txBox="1">
            <a:spLocks noChangeArrowheads="1"/>
          </p:cNvSpPr>
          <p:nvPr/>
        </p:nvSpPr>
        <p:spPr bwMode="auto">
          <a:xfrm>
            <a:off x="3238500" y="1913892"/>
            <a:ext cx="5829300"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r>
              <a:rPr lang="en-US" altLang="en-US" sz="4500" b="1" dirty="0">
                <a:solidFill>
                  <a:srgbClr val="000000"/>
                </a:solidFill>
              </a:rPr>
              <a:t>Data </a:t>
            </a:r>
            <a:r>
              <a:rPr lang="en-US" altLang="en-US" sz="4500" b="1" dirty="0" smtClean="0">
                <a:solidFill>
                  <a:srgbClr val="000000"/>
                </a:solidFill>
              </a:rPr>
              <a:t>Cloud (Comp.) </a:t>
            </a:r>
            <a:endParaRPr lang="en-US" altLang="en-US" sz="4500" b="1" dirty="0">
              <a:solidFill>
                <a:srgbClr val="000000"/>
              </a:solidFill>
            </a:endParaRPr>
          </a:p>
        </p:txBody>
      </p:sp>
      <p:sp>
        <p:nvSpPr>
          <p:cNvPr id="14342" name="TextBox 7"/>
          <p:cNvSpPr txBox="1">
            <a:spLocks noChangeArrowheads="1"/>
          </p:cNvSpPr>
          <p:nvPr/>
        </p:nvSpPr>
        <p:spPr bwMode="auto">
          <a:xfrm>
            <a:off x="9845040" y="1913892"/>
            <a:ext cx="5311140"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r>
              <a:rPr lang="en-US" altLang="en-US" sz="4500" b="1">
                <a:solidFill>
                  <a:srgbClr val="000000"/>
                </a:solidFill>
              </a:rPr>
              <a:t>Storage Cloud</a:t>
            </a:r>
          </a:p>
        </p:txBody>
      </p:sp>
      <p:sp>
        <p:nvSpPr>
          <p:cNvPr id="14343" name="TextBox 8"/>
          <p:cNvSpPr txBox="1">
            <a:spLocks noChangeArrowheads="1"/>
          </p:cNvSpPr>
          <p:nvPr/>
        </p:nvSpPr>
        <p:spPr bwMode="auto">
          <a:xfrm>
            <a:off x="5570220" y="5154932"/>
            <a:ext cx="4145280"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r>
              <a:rPr lang="en-US" altLang="en-US" sz="4500" b="1">
                <a:solidFill>
                  <a:srgbClr val="000000"/>
                </a:solidFill>
              </a:rPr>
              <a:t>Utility Cloud</a:t>
            </a:r>
          </a:p>
        </p:txBody>
      </p:sp>
      <p:pic>
        <p:nvPicPr>
          <p:cNvPr id="14344" name="Picture 2" descr="http://t3.gstatic.com/images?q=tbn:ANd9GcTa-nP5k9_H3T0S17E7vCXWc1Wjsf455quoKlT3SJIQQ8Ij_53n"/>
          <p:cNvPicPr>
            <a:picLocks noChangeAspect="1" noChangeArrowheads="1"/>
          </p:cNvPicPr>
          <p:nvPr/>
        </p:nvPicPr>
        <p:blipFill>
          <a:blip r:embed="rId2">
            <a:extLst>
              <a:ext uri="{28A0092B-C50C-407E-A947-70E740481C1C}">
                <a14:useLocalDpi xmlns:a14="http://schemas.microsoft.com/office/drawing/2010/main" val="0"/>
              </a:ext>
            </a:extLst>
          </a:blip>
          <a:srcRect t="35873" b="35426"/>
          <a:stretch>
            <a:fillRect/>
          </a:stretch>
        </p:blipFill>
        <p:spPr bwMode="auto">
          <a:xfrm>
            <a:off x="1036320" y="2682240"/>
            <a:ext cx="2744630" cy="67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5" name="AutoShape 4" descr="data:image/jpeg;base64,/9j/4AAQSkZJRgABAQAAAQABAAD/2wCEAAkGBhQSERQUEhQUFRUVGB0UGBgXFx0eGhwiHBgYHh4cHx0YHCceHx0lHRsdIjIgJCkpLC0uGiUxNTAqNSorLCkBCQoKDgwOGg8PGjUhHyQyMjQvKjQqMCwpNTAsNSwsLDQsLiwsLCwpLiwvLy8qKSwpLCwqLCwsLCwsKSwsKSwsLP/AABEIAE4BAAMBIgACEQEDEQH/xAAcAAACAwEBAQEAAAAAAAAAAAAABgQFBwMBAgj/xABJEAACAQIEAwQGBgUKBAcAAAABAgMEEQAFEiEGEzEiQVFhBxQycYGRFyNUkqHhFUJSk7EWM1NicoKistLTCCSU0SVEVbPB4/H/xAAbAQACAwEBAQAAAAAAAAAAAAAABAECAwUGB//EADMRAAIBAwIEAwUHBQAAAAAAAAECAAMEERIhBRMxQSJRYRRxgZGxBhUjMkKhwVJi0eHw/9oADAMBAAIRAxEAPwDccGPL4L4IT3HhOKLNuNaaCTk3eaYbmGBGlkH9oIDp/vEYXKji2etMiRxzUUEBInlbQZSQL8qIKWVWt7Tbldha5xlVqpSUu52EkDMsm4rnDtDFEKmoG7Ih0RQA7rzZWv2yN9Kgny7zyL5m25qaWM/sJTs6/FnlVj7wBiNwehSNtETwozs31kpd2JO7tcdTbxOLh5jrCheoLE9w6C3mST08jjxvEvtBU1aLbbHXoYwlIdTONBxbJHIsVeiRlzpjnjJ5Lk9FOrtRP4KxIPcx6YasLNXSJMjRyKHRuyyncHyOFag43FFUy0ac6qRY9UaEHXEwt2GkksDCb7SEnTYi5uMdLhHGvawadYYYd+2PXylKlPT0mn49xn2XccS00iDM5YVjnRnSQIYwjqRePcnUpU3VjYnSbjcYuvpNyz7bT/fx6ClVSsutDkTIjHWM+DFfk2fwVaF6aVJVU6SUNwDYG3vsR88WGNZEMGDBghDBgwYIQwYMGCEMGF6b0hZcjMrVlOGUlSDILgg2I+ePuj47oJZFjiq4HdzpVVcEk+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OUwZrdzxkDmRn3gAjwZVxaUJcoGkFmbtFf2b9F8yBsT43x4S84hVr2qkt1Jz7+3wAjKoA0jZpVcoQ22VpkQ+5tQ/jbEmvpeZG6amXUpXUpswuO49x88VPF1QoiSPUNbzRaVv2jaRWJt1sFU4vEa4BxynUpTp1Bsd/27zTuRKfhjhlKGIxxs5DMXszEgE9y33A/E4KXJClUJy7MxWRTfpYmPSNh4qTiYmcRcwxF0WUb8tmAYg3swB3INv8A8xMdwBckAeOLNWuAzFur9dusjAmaenlAaKI94mFvirY6cH5RFDl8HMjjJ5fNYsik9q7G5I8MK/pT4mSvqoKOnYMiuAzDcFmOmw8dIJ38/LGg5hWRU8JaVgkSgISRcWPZAsAb+GPqv2Xtmo2Y5mx9fWcHitQllVe84+jDjTL6agHNqoI5ZZJJ3QtYqXc2BFu5QMNn0n5Z9tp/v/ljNzxVlP7VP+4P+3i7pqGlmjDpFA8bi4IjWxH3cdgWgY7MJRr4oPEhEbfpPyz7bT/f/LHv0n5Z9tp/v4x3IMzy6hkq45GQH1hgoaMtZVFgL6T36sXP8usr/bi/cH/Rii26kbuBNGumB2QmaR9J+Wfbaf7/AOWJdDx1QTauXV07aRqb6xRYDqe0Rt54zSg4ry6aRY42iLsbKDFa58LlLXxx4+yGGSjb6tBJqRY2CgHUzqoGw6G+LG08JZWzKC+8YVkIzNCf0rZWCR67Dt4aiPmFtiPXel7LVjdkq4mZVZlUarsQCQPZ7zthUoMgpKGDdYwqC7yOoJPiSSO89w92IDcbZYP14v3B/wBGD2QL+ZgIC+1HwISIleijL+dWSyyAPoQk6gCCztbv7/aOHySvpYM3o+c0MCQxyTliAoLN2EGw37zi1yatgmj5lPpKMSLqmm9vgMUNJkEVVXVNTMokEbiniVt17CjU1uh7Rt8D8GDQxSCLvnvFRc5rGowwAOk0j6UMs+2wfe/LB9KGWfbaf735YQsxzbLYHMcvqyOOq8oEj36UNvdjnRZ9lkrrHGaZnY2UcoC58N0Avhf2UZxrEa9ubGeWcTS8v49oJ20xVdOzWvbmAGw6+1bEeT0mZYpINbT3Hg4I+Y2xm/HfD8DUUp5MauoHLKooOosoA2G972tiXlPCdJRQWZIjpW8ksiqbkdTdug8hg9jbVjMPvBNGrG/lHv6UMs+2wfe/LB9KGWfbYPvfljODxVlP7dN+5/8ArxZ5VJRVKloFp5ApsbRLsfcVBxItATgOJDXxUZNMx0+lDLPttP8Ae/LB9KGWfbYPvfljNF4XgGbakiQAU5d00jRqZyinT0uRc/DFjmuYZfTMFnFPGzDUAYgbi5F+yh7xiBaHBJbEk3wyAqkx6+lDLPttP978sSst49oKhxHDVwO7bBQ4ufIA2ufIYzOk4gyuR1RGpizHSo5Vrk9BcoBg41yWn9SncxRo0aa0dFCsGBFrFQD12wG08JIYGAvvEFZCMzahj3Fdw47mkpzKSZDDGXJ66ii6vje+LHCU6MhZzm0dLBJPMSI4lLtYXNh4Dxwi5DUzLVzNUqIzXH1iOO4OgxqEMbEbFzEEY+asO7D9mOXpPFJDKNSSKUYeIYWOMw4gy+tpfVYHKTKaiKOnqNWmUWN+2lu0wjVgWBsRe4GOPxejVr0dCY0n838H4HrNKZAOY5VtGksbxyDUjgqw8Qfdv8cVP6IqraPXDy+mrlDn28DJfTf+sEB+O+J+cZqlPE8khsqKWPuGE18trlaggkrJoTURu8mpY20lAp5KdgHXpPVifZPXHh+HWderRd1YBV33Gflsd4y7AECNVBw1BH2lQFj1c7ufexux+JxRcc5nJC8RgcxsGBke11EYIDMyXsygsl++17G+L+ozGKkg7cnZiUKWc77bbkDcnyG56DCBmHEMFRBVyNPGHmieOOMsNarpbSpXrrZtyO7sjuxpw6lVq1+c4LqDjzzn/W8HIAxO+cej6qra/nSU7rLpCdoxtTLZdOsNq1uo9oJpBvYG3XD/AA+jPL0UaodYVQDrkkKmw3JUvp8zthhyqQtBEzKVYxqSp6glRcHzB2xS+kfNfVsrq5AbHlMi+9+wP82Po1KglNQqjYdImTmfnvg1RVZyZVUKgeScKAAFG+kADYAXUY07M4edWZdTdQ9RzmH9WBde/lq04RvQxl+9RMe4LEPidR/guNJ4Rp+dnMr9VpKZYx5PMxY/4VtjqjwW59Zy2HMux/aIo/8AEhmn1lJTj9VWmb+8Qq/5W+eLvh6EUuXw6thHDzG+6XP8bYQfSVL67xA8Q3USR0/wW2r8S2Hjj2uWKhlubB9MW3gzAG390HBaeEM8L7xFKfmZUcMej+AxCaqQSzTDmtqvpXX2rADv33JxMOS5QOq0f7xf9eGQcuWPskNG62BU7FSLbEeRwr/RXQfsSfvThs0woGhQYgKxZiajEe6TssyTLeYrU6UxkTtDluGYW77Bj88d887c9HF4ymdvdEhI/wATLjzIeDqajdngVgzLpJZydrg9/mBiKuaRnN2jZgGSmCoCepZwzW89OnbyxbooBAGTK/mclSTgd5K4hg501DS9RPVIWHikXbb4bDFP/wASGZjXSUy7WDzMPeQq/wAH+eGLN8hiqdBk1hoySjI5RhcWO6+Nh8sVFT6OKSRtUnPdhtd52Y+657sLXFu9R9QjdrdU6VMKc590m8KUwpsvgDbaYuY3xBc/gcfXCSaaOJn2Mgad/fIxc/gcceOa0Q5fOel1EQt/WIX+F8XFMEeJQlmjZAosdium3d5bYbXAbSOwiTklSx7n/vrJ3oky9WoDUOilqqaSoJYAmxey7nu0qMYpkbitz1pQBoM0k4sNgqklenuXGgx8CRquhJ61UAsEWpYKB4AW6Y78P8F01EzPCramGks7XIHgNgAMIpavrBadKpfUzTKrmfXEPbelh/pJw7f2YgXP+IL88c+LYecKal6+tVMcR/sg6n/AYgU3EcE+bCNXU8qBlU32Z2ddYB6Gyi3wOLzOcgjqQmsyK0bakeNyjqSLGxHiMNt+Irae8QX8J01jYbyZ6cqhIMpdVVFMzpCLKPHUbbeCHCV6IKDRRvIessh+SAAfiWxZ1no8hmAE01ZIAbgPOWA92oYspp6fLqYXtHFEOyt9z32F9yxOF6FuaTa2jd1dLWTloDkzlknbqKyXxkWBfdEgB/xM3yxZ8BUCz5jXzuoZYhFSJcAi4Bd+vmV+eK/hKErRxFvakBmb3yMXP+YYjfyKjDSMs9YnMcyMI5yoJbqbAfD3DGtWm1SmAvvmNCslKqxbttM8gYVvEDOoGg1DOLCw0xk6enko+eNE4wi5y09MP/NVMcR/s6tT/gMe8P8ABFNRsXiVtZFtTtcgd4GwAxL4di9dzeJ4+1DQK5dx7JlkGkID0JVdzbpjEpyKJB6mbhxc3ClRsJqyjHuPBj3HNnXhitz3h+GrjEc6khWDqVYqysOjKykMDuenjiywYIRIq/RoZOw9dVvCSNUb8tiwBB08zQHANvf54YeJOHkrIeWxKMrCSORfajdfZdb/ABBHeCR34tsGM0pIgIVQAfSTmJ2R8CMs6z1sqVDRj6pFj0Rof6TSWa8ncD0Xe2G3kLe9hfxsL46YMTTppTXSgwJGczzGZ+nitvRwUii71c6oOu2kg3269oqPjjTcZJxk/rPElDB1WliM7DwJu3/wmKXFXlUmqHsCflJAycTmeB8tpBHAaWaplKlvqxI8hCkBnYKwVVuQPjbfHXhbLMrqhMaaCSPluEk1NJH2rHY2k3It8MXcdeIpc0rDa1LAkCnzVHmYfFpEHwwn8EQtT8PyyD+dqOYV8S0hEKfjbHk6tGqLOnVNRuY5H6jjxenum4I1EY2hVR5MixzS0NQiTMAkzxSaXLXIIbmXNxc+7HTizgzLoKiiDU8jLLJJG0UTSMzgRkghQ99QbTuD0JviT6QKNWzHJsuT2IQJWHklgt/hE33sceLxV1Gc08dEyK9NAZGeQAqnNNiSCDcldIAw1WU2l2gSocBWZtTEjyGfjKjxLuJ2XhPKQNsszQe5Z/8AdwPw5kyDVLQ5jEg3aRxUBFHixEhIHnbE/wDQuc/b6X/ph/2xLzepnpcqqXqpI5ZVikGtE0qdQ0qLePaxT78qhlUaWyQMAtnf3iHKEXMuyrJKhOZBQ5lKlyNSc8i46i/Nx3PCGUE3OWZmT46Z/wDdxM4ep5KXKaGGEhJp2iQMVDaTK2tm0tsbR3Nj4Y9os3qkzpqFp1nijh5kjGFEIJAIA0e9fmcNNxK6ZKlamq6EJG5OTiQEXIEmZJ6OcnqlYxwzqyNpkjklnSRDa4DKz3FxuD0PccJvo+4VpKmXMJZI9VPHMY4Q0jkKq6iTfVc9nT18cPP6T5KZzWA25SrTp74oSf8A3JrfDFFwBTx0uRoZwxWe5ZUBLtzm5aqAvaJIsNt98TxG8qmxRlyGfSMDrvvt8IIg1H0kKeHJ1WFpaCoRJyoieSOQI2q1iPrNxY36Y94p4cy2iqaMPFKI5eajRQPKS1lGkqqODq1kDbY3N+7FjldLljVkUHIqFqIxzYkqRP2Qo6qsrlR022/Vx3ptU+fSlgNNFThUsb9qU3ufBrah8Mcv2o29xrXWAqkkMevYefeX0gjG0ijh3LP/AE3NvnN/v49/QWULvPQ5hFH+s8xn5S+b2lNl8yLeOLbMsszFpXMNdTxxk9hGp1YqPAsdycROMM1akyqVaiaOWokRoVKqF1s+3ZQeCnr5YZp8cruyKAraiNhqyM9eoxtK8pZVPlGR1btJT0FZIqnTzKaORYiR+z21HyAxXV3BiS11GtLSV0VOGJqWqGexAIIG7nawI/vYdYqOSCKgoadhE7jQX0BtKxxFpGCtsSXsLn9rFZwrnVTJmlbTPMJoKUBNXKRCXJA30Dus/wAsaVeJXb21S4pqoQZwcnPln/ENC5APWVtflOXDMnp3gqCEp1cR0olJLM5JZuW17BdA327WMv4+9W9fZKdZooU0oVlLlwdtZIkYsPd5Y1rgVxNmGa1jeyJRTqf6sYJb8FU4V+OuGKcZVT1RiPr1fMH1626SFnA06tPslV6d+HuGXLkmg2+hVyc75IyflKOo6iWnEXFCjLpHiiqVRo9EcjQsqdrsg6unTpiTluRZXJEjLS5tKCo+sUT6X23YdsbE74lcd0A0ZZly9JJkVh4pCo1fxwz1Cz1FWaanlWBYoVldxEshu7sqIA+wGlGPj0xn993N2UWmgy2rG5A0g4z8ZnStKdEHEWF4ayvvoM2Yd4YTkH3gSb+7DLl3pBy2HRTUSSPZdXKpoGJTx1iw0tfqDvfrikObVtI1QZp8vqYkuUvOkUoC3JuqIQSbez49+Pj0aBpqWprAqpLWTSSC4uFA2QHxAa5898VuOI3VrTZ66DsBg7En99psEUnaN/8AL5fseYf9Mf8AviXlfGcU0ohKTwyMCUWeJk16dzpJ2JA3te9t7YTUybN7i9fS2vv/AMsMXErCbMKSJDq5Beqlt+p9W0cYPgWZzYdSFPdjK24tVrXCUgFYHOSM7fMCSaYAzHnBgwY9JMYYMGDBCGDBgwQnmMZymrKZ1mNVUxVKhjyYSKeVgVVgCQUQ7WQe/VjZ8eWwvc0FuKTUm6Hykg4OZkfE8U/6AnKQymatqGcoI21hXlJF1AuPq0Ub+OJWT6ZUy2jijntE8Tyl4JUUCFC/tSIBvKF2xqVsFsZ1LOnUNPP6DkfTeSGxmY7VTsOIqmpniqBFFFyYmWCVwTZQbaEO2774OHc5aOvrp56arVKgpyZPVpSCkepbWVSy32O4xsVsFsY3PDaNwzM5PiGOvYHO3xkhyJjlXkuWSSPI8WYFnYsx5dYNybnYLsMQuOc0hejp8uphMpmljiUSRSodAbc6pVGrci/XrjcbYR+L+Ap6uvpquKeJPVlskckbMCxJJY6XHl93C54Sq4fWzFdwCds9u0nXInEclKGhilNQHjHNjFOJtSgAxhrwAkCxK7+eIGUvSU8sktPT10tRMAGLQ1DO9rWGudQqjYXJIG3lhw4c4dminmnqZI5JJEjiXloyqqoXNu0zG5ZyTv3DDDbC9twQCgKdV29QD4fPyljU3yJk3HuT1MORchYnlqKmfXMIlZ7F3aVh2R7IsFv5YsMsAmfLqaKKoEdOyySNJTyRraGIhd5FAJMhBt5Y0m2C2OxVtKdRkY/o3Hl5TMMRmY5DI659XVU8FSECiCFlppXBtpBI0IdrKd+/VjpwrmzxVVdLUUlYnrMokjcU0jBkUFVBCqSpA3sR3/PX7YLYWuOGUbhnZ85YAdew32khyOkxmbhbKmYsaXMLsSTaGsA38tOKXPuFaZWp3oaGukaOZZJdUVR/NobkDmixJNth4Y/QOPLYKXDhTYHmOfQtt9IF89pm2Z5hTVDI7xZgroG0tHT1UbAPbULxqNjYbeWIuWz0tEk7UtPXGSW8h1U1SzO4Dabs6HqT+ONTtgthYcEohOXrbT/Tq28/KTzD1mMcATeqUUlLW01XHIXk5n/LyuHDi1w0SkdNv4Ylmiy8tCzrmMnIIaISR1jKhW1rKyWt2Rt5Y1y2C2NX4TTLu6uy6uoBwPpDmHGMTGcyzR3zemqvVqt6WGNotYp5Lq7hiToKhrbgXA+eLesrKSSVpf8AxGN3CqxijrI9Wm+m4RADa5+eNPtgtiv3PRBUozKVGBg426+UOYZkK5bTJTSw5dQTSzOHKmWncWZlPaaWpUWt3AG5Owx5w7VwjLI6Oqp6yMqnLkT1ae9wxJIaNO879ca/bBbEtwik6aWZic6s6t8/L+Icw5mLfyayr+hzD93W/wCnDR6M8njinqmp1qI6a0aqsvMGpzqaR9MwDdCi3t3HGg2wWwzb2XJbVzGb0JyPpKls9p//2Q=="/>
          <p:cNvSpPr>
            <a:spLocks noChangeAspect="1" noChangeArrowheads="1"/>
          </p:cNvSpPr>
          <p:nvPr/>
        </p:nvSpPr>
        <p:spPr bwMode="auto">
          <a:xfrm>
            <a:off x="0" y="-211877"/>
            <a:ext cx="518160" cy="44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sp>
        <p:nvSpPr>
          <p:cNvPr id="14346" name="AutoShape 6" descr="data:image/jpeg;base64,/9j/4AAQSkZJRgABAQAAAQABAAD/2wCEAAkGBhQSERQUEhQUFRUVGB0UGBgXFx0eGhwiHBgYHh4cHx0YHCceHx0lHRsdIjIgJCkpLC0uGiUxNTAqNSorLCkBCQoKDgwOGg8PGjUhHyQyMjQvKjQqMCwpNTAsNSwsLDQsLiwsLCwpLiwvLy8qKSwpLCwqLCwsLCwsKSwsKSwsLP/AABEIAE4BAAMBIgACEQEDEQH/xAAcAAACAwEBAQEAAAAAAAAAAAAABgQFBwMBAgj/xABJEAACAQIEAwQGBgUKBAcAAAABAgMEEQAFEiEGEzEiQVFhBxQycYGRFyNUkqHhFUJSk7EWM1NicoKistLTCCSU0SVEVbPB4/H/xAAbAQACAwEBAQAAAAAAAAAAAAAABAECAwUGB//EADMRAAIBAwIEAwUHBQAAAAAAAAECAAMEERIhBRMxQSJRYRRxgZGxBhUjMkKhwVJi0eHw/9oADAMBAAIRAxEAPwDccGPL4L4IT3HhOKLNuNaaCTk3eaYbmGBGlkH9oIDp/vEYXKji2etMiRxzUUEBInlbQZSQL8qIKWVWt7Tbldha5xlVqpSUu52EkDMsm4rnDtDFEKmoG7Ih0RQA7rzZWv2yN9Kgny7zyL5m25qaWM/sJTs6/FnlVj7wBiNwehSNtETwozs31kpd2JO7tcdTbxOLh5jrCheoLE9w6C3mST08jjxvEvtBU1aLbbHXoYwlIdTONBxbJHIsVeiRlzpjnjJ5Lk9FOrtRP4KxIPcx6YasLNXSJMjRyKHRuyyncHyOFag43FFUy0ac6qRY9UaEHXEwt2GkksDCb7SEnTYi5uMdLhHGvawadYYYd+2PXylKlPT0mn49xn2XccS00iDM5YVjnRnSQIYwjqRePcnUpU3VjYnSbjcYuvpNyz7bT/fx6ClVSsutDkTIjHWM+DFfk2fwVaF6aVJVU6SUNwDYG3vsR88WGNZEMGDBghDBgwYIQwYMGCEMGF6b0hZcjMrVlOGUlSDILgg2I+ePuj47oJZFjiq4HdzpVVcEk+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OUwZrdzxkDmRn3gAjwZVxaUJcoGkFmbtFf2b9F8yBsT43x4S84hVr2qkt1Jz7+3wAjKoA0jZpVcoQ22VpkQ+5tQ/jbEmvpeZG6amXUpXUpswuO49x88VPF1QoiSPUNbzRaVv2jaRWJt1sFU4vEa4BxynUpTp1Bsd/27zTuRKfhjhlKGIxxs5DMXszEgE9y33A/E4KXJClUJy7MxWRTfpYmPSNh4qTiYmcRcwxF0WUb8tmAYg3swB3INv8A8xMdwBckAeOLNWuAzFur9dusjAmaenlAaKI94mFvirY6cH5RFDl8HMjjJ5fNYsik9q7G5I8MK/pT4mSvqoKOnYMiuAzDcFmOmw8dIJ38/LGg5hWRU8JaVgkSgISRcWPZAsAb+GPqv2Xtmo2Y5mx9fWcHitQllVe84+jDjTL6agHNqoI5ZZJJ3QtYqXc2BFu5QMNn0n5Z9tp/v/ljNzxVlP7VP+4P+3i7pqGlmjDpFA8bi4IjWxH3cdgWgY7MJRr4oPEhEbfpPyz7bT/f/LHv0n5Z9tp/v4x3IMzy6hkq45GQH1hgoaMtZVFgL6T36sXP8usr/bi/cH/Rii26kbuBNGumB2QmaR9J+Wfbaf7/AOWJdDx1QTauXV07aRqb6xRYDqe0Rt54zSg4ry6aRY42iLsbKDFa58LlLXxx4+yGGSjb6tBJqRY2CgHUzqoGw6G+LG08JZWzKC+8YVkIzNCf0rZWCR67Dt4aiPmFtiPXel7LVjdkq4mZVZlUarsQCQPZ7zthUoMgpKGDdYwqC7yOoJPiSSO89w92IDcbZYP14v3B/wBGD2QL+ZgIC+1HwISIleijL+dWSyyAPoQk6gCCztbv7/aOHySvpYM3o+c0MCQxyTliAoLN2EGw37zi1yatgmj5lPpKMSLqmm9vgMUNJkEVVXVNTMokEbiniVt17CjU1uh7Rt8D8GDQxSCLvnvFRc5rGowwAOk0j6UMs+2wfe/LB9KGWfbaf735YQsxzbLYHMcvqyOOq8oEj36UNvdjnRZ9lkrrHGaZnY2UcoC58N0Avhf2UZxrEa9ubGeWcTS8v49oJ20xVdOzWvbmAGw6+1bEeT0mZYpINbT3Hg4I+Y2xm/HfD8DUUp5MauoHLKooOosoA2G972tiXlPCdJRQWZIjpW8ksiqbkdTdug8hg9jbVjMPvBNGrG/lHv6UMs+2wfe/LB9KGWfbYPvfljODxVlP7dN+5/8ArxZ5VJRVKloFp5ApsbRLsfcVBxItATgOJDXxUZNMx0+lDLPttP8Ae/LB9KGWfbYPvfljNF4XgGbakiQAU5d00jRqZyinT0uRc/DFjmuYZfTMFnFPGzDUAYgbi5F+yh7xiBaHBJbEk3wyAqkx6+lDLPttP978sSst49oKhxHDVwO7bBQ4ufIA2ufIYzOk4gyuR1RGpizHSo5Vrk9BcoBg41yWn9SncxRo0aa0dFCsGBFrFQD12wG08JIYGAvvEFZCMzahj3Fdw47mkpzKSZDDGXJ66ii6vje+LHCU6MhZzm0dLBJPMSI4lLtYXNh4Dxwi5DUzLVzNUqIzXH1iOO4OgxqEMbEbFzEEY+asO7D9mOXpPFJDKNSSKUYeIYWOMw4gy+tpfVYHKTKaiKOnqNWmUWN+2lu0wjVgWBsRe4GOPxejVr0dCY0n838H4HrNKZAOY5VtGksbxyDUjgqw8Qfdv8cVP6IqraPXDy+mrlDn28DJfTf+sEB+O+J+cZqlPE8khsqKWPuGE18trlaggkrJoTURu8mpY20lAp5KdgHXpPVifZPXHh+HWderRd1YBV33Gflsd4y7AECNVBw1BH2lQFj1c7ufexux+JxRcc5nJC8RgcxsGBke11EYIDMyXsygsl++17G+L+ozGKkg7cnZiUKWc77bbkDcnyG56DCBmHEMFRBVyNPGHmieOOMsNarpbSpXrrZtyO7sjuxpw6lVq1+c4LqDjzzn/W8HIAxO+cej6qra/nSU7rLpCdoxtTLZdOsNq1uo9oJpBvYG3XD/AA+jPL0UaodYVQDrkkKmw3JUvp8zthhyqQtBEzKVYxqSp6glRcHzB2xS+kfNfVsrq5AbHlMi+9+wP82Po1KglNQqjYdImTmfnvg1RVZyZVUKgeScKAAFG+kADYAXUY07M4edWZdTdQ9RzmH9WBde/lq04RvQxl+9RMe4LEPidR/guNJ4Rp+dnMr9VpKZYx5PMxY/4VtjqjwW59Zy2HMux/aIo/8AEhmn1lJTj9VWmb+8Qq/5W+eLvh6EUuXw6thHDzG+6XP8bYQfSVL67xA8Q3USR0/wW2r8S2Hjj2uWKhlubB9MW3gzAG390HBaeEM8L7xFKfmZUcMej+AxCaqQSzTDmtqvpXX2rADv33JxMOS5QOq0f7xf9eGQcuWPskNG62BU7FSLbEeRwr/RXQfsSfvThs0woGhQYgKxZiajEe6TssyTLeYrU6UxkTtDluGYW77Bj88d887c9HF4ymdvdEhI/wATLjzIeDqajdngVgzLpJZydrg9/mBiKuaRnN2jZgGSmCoCepZwzW89OnbyxbooBAGTK/mclSTgd5K4hg501DS9RPVIWHikXbb4bDFP/wASGZjXSUy7WDzMPeQq/wAH+eGLN8hiqdBk1hoySjI5RhcWO6+Nh8sVFT6OKSRtUnPdhtd52Y+657sLXFu9R9QjdrdU6VMKc590m8KUwpsvgDbaYuY3xBc/gcfXCSaaOJn2Mgad/fIxc/gcceOa0Q5fOel1EQt/WIX+F8XFMEeJQlmjZAosdium3d5bYbXAbSOwiTklSx7n/vrJ3oky9WoDUOilqqaSoJYAmxey7nu0qMYpkbitz1pQBoM0k4sNgqklenuXGgx8CRquhJ61UAsEWpYKB4AW6Y78P8F01EzPCramGks7XIHgNgAMIpavrBadKpfUzTKrmfXEPbelh/pJw7f2YgXP+IL88c+LYecKal6+tVMcR/sg6n/AYgU3EcE+bCNXU8qBlU32Z2ddYB6Gyi3wOLzOcgjqQmsyK0bakeNyjqSLGxHiMNt+Irae8QX8J01jYbyZ6cqhIMpdVVFMzpCLKPHUbbeCHCV6IKDRRvIessh+SAAfiWxZ1no8hmAE01ZIAbgPOWA92oYspp6fLqYXtHFEOyt9z32F9yxOF6FuaTa2jd1dLWTloDkzlknbqKyXxkWBfdEgB/xM3yxZ8BUCz5jXzuoZYhFSJcAi4Bd+vmV+eK/hKErRxFvakBmb3yMXP+YYjfyKjDSMs9YnMcyMI5yoJbqbAfD3DGtWm1SmAvvmNCslKqxbttM8gYVvEDOoGg1DOLCw0xk6enko+eNE4wi5y09MP/NVMcR/s6tT/gMe8P8ABFNRsXiVtZFtTtcgd4GwAxL4di9dzeJ4+1DQK5dx7JlkGkID0JVdzbpjEpyKJB6mbhxc3ClRsJqyjHuPBj3HNnXhitz3h+GrjEc6khWDqVYqysOjKykMDuenjiywYIRIq/RoZOw9dVvCSNUb8tiwBB08zQHANvf54YeJOHkrIeWxKMrCSORfajdfZdb/ABBHeCR34tsGM0pIgIVQAfSTmJ2R8CMs6z1sqVDRj6pFj0Rof6TSWa8ncD0Xe2G3kLe9hfxsL46YMTTppTXSgwJGczzGZ+nitvRwUii71c6oOu2kg3269oqPjjTcZJxk/rPElDB1WliM7DwJu3/wmKXFXlUmqHsCflJAycTmeB8tpBHAaWaplKlvqxI8hCkBnYKwVVuQPjbfHXhbLMrqhMaaCSPluEk1NJH2rHY2k3It8MXcdeIpc0rDa1LAkCnzVHmYfFpEHwwn8EQtT8PyyD+dqOYV8S0hEKfjbHk6tGqLOnVNRuY5H6jjxenum4I1EY2hVR5MixzS0NQiTMAkzxSaXLXIIbmXNxc+7HTizgzLoKiiDU8jLLJJG0UTSMzgRkghQ99QbTuD0JviT6QKNWzHJsuT2IQJWHklgt/hE33sceLxV1Gc08dEyK9NAZGeQAqnNNiSCDcldIAw1WU2l2gSocBWZtTEjyGfjKjxLuJ2XhPKQNsszQe5Z/8AdwPw5kyDVLQ5jEg3aRxUBFHixEhIHnbE/wDQuc/b6X/ph/2xLzepnpcqqXqpI5ZVikGtE0qdQ0qLePaxT78qhlUaWyQMAtnf3iHKEXMuyrJKhOZBQ5lKlyNSc8i46i/Nx3PCGUE3OWZmT46Z/wDdxM4ep5KXKaGGEhJp2iQMVDaTK2tm0tsbR3Nj4Y9os3qkzpqFp1nijh5kjGFEIJAIA0e9fmcNNxK6ZKlamq6EJG5OTiQEXIEmZJ6OcnqlYxwzqyNpkjklnSRDa4DKz3FxuD0PccJvo+4VpKmXMJZI9VPHMY4Q0jkKq6iTfVc9nT18cPP6T5KZzWA25SrTp74oSf8A3JrfDFFwBTx0uRoZwxWe5ZUBLtzm5aqAvaJIsNt98TxG8qmxRlyGfSMDrvvt8IIg1H0kKeHJ1WFpaCoRJyoieSOQI2q1iPrNxY36Y94p4cy2iqaMPFKI5eajRQPKS1lGkqqODq1kDbY3N+7FjldLljVkUHIqFqIxzYkqRP2Qo6qsrlR022/Vx3ptU+fSlgNNFThUsb9qU3ufBrah8Mcv2o29xrXWAqkkMevYefeX0gjG0ijh3LP/AE3NvnN/v49/QWULvPQ5hFH+s8xn5S+b2lNl8yLeOLbMsszFpXMNdTxxk9hGp1YqPAsdycROMM1akyqVaiaOWokRoVKqF1s+3ZQeCnr5YZp8cruyKAraiNhqyM9eoxtK8pZVPlGR1btJT0FZIqnTzKaORYiR+z21HyAxXV3BiS11GtLSV0VOGJqWqGexAIIG7nawI/vYdYqOSCKgoadhE7jQX0BtKxxFpGCtsSXsLn9rFZwrnVTJmlbTPMJoKUBNXKRCXJA30Dus/wAsaVeJXb21S4pqoQZwcnPln/ENC5APWVtflOXDMnp3gqCEp1cR0olJLM5JZuW17BdA327WMv4+9W9fZKdZooU0oVlLlwdtZIkYsPd5Y1rgVxNmGa1jeyJRTqf6sYJb8FU4V+OuGKcZVT1RiPr1fMH1626SFnA06tPslV6d+HuGXLkmg2+hVyc75IyflKOo6iWnEXFCjLpHiiqVRo9EcjQsqdrsg6unTpiTluRZXJEjLS5tKCo+sUT6X23YdsbE74lcd0A0ZZly9JJkVh4pCo1fxwz1Cz1FWaanlWBYoVldxEshu7sqIA+wGlGPj0xn993N2UWmgy2rG5A0g4z8ZnStKdEHEWF4ayvvoM2Yd4YTkH3gSb+7DLl3pBy2HRTUSSPZdXKpoGJTx1iw0tfqDvfrikObVtI1QZp8vqYkuUvOkUoC3JuqIQSbez49+Pj0aBpqWprAqpLWTSSC4uFA2QHxAa5898VuOI3VrTZ66DsBg7En99psEUnaN/8AL5fseYf9Mf8AviXlfGcU0ohKTwyMCUWeJk16dzpJ2JA3te9t7YTUybN7i9fS2vv/AMsMXErCbMKSJDq5Beqlt+p9W0cYPgWZzYdSFPdjK24tVrXCUgFYHOSM7fMCSaYAzHnBgwY9JMYYMGDBCGDBgwQnmMZymrKZ1mNVUxVKhjyYSKeVgVVgCQUQ7WQe/VjZ8eWwvc0FuKTUm6Hykg4OZkfE8U/6AnKQymatqGcoI21hXlJF1AuPq0Ub+OJWT6ZUy2jijntE8Tyl4JUUCFC/tSIBvKF2xqVsFsZ1LOnUNPP6DkfTeSGxmY7VTsOIqmpniqBFFFyYmWCVwTZQbaEO2774OHc5aOvrp56arVKgpyZPVpSCkepbWVSy32O4xsVsFsY3PDaNwzM5PiGOvYHO3xkhyJjlXkuWSSPI8WYFnYsx5dYNybnYLsMQuOc0hejp8uphMpmljiUSRSodAbc6pVGrci/XrjcbYR+L+Ap6uvpquKeJPVlskckbMCxJJY6XHl93C54Sq4fWzFdwCds9u0nXInEclKGhilNQHjHNjFOJtSgAxhrwAkCxK7+eIGUvSU8sktPT10tRMAGLQ1DO9rWGudQqjYXJIG3lhw4c4dminmnqZI5JJEjiXloyqqoXNu0zG5ZyTv3DDDbC9twQCgKdV29QD4fPyljU3yJk3HuT1MORchYnlqKmfXMIlZ7F3aVh2R7IsFv5YsMsAmfLqaKKoEdOyySNJTyRraGIhd5FAJMhBt5Y0m2C2OxVtKdRkY/o3Hl5TMMRmY5DI659XVU8FSECiCFlppXBtpBI0IdrKd+/VjpwrmzxVVdLUUlYnrMokjcU0jBkUFVBCqSpA3sR3/PX7YLYWuOGUbhnZ85YAdew32khyOkxmbhbKmYsaXMLsSTaGsA38tOKXPuFaZWp3oaGukaOZZJdUVR/NobkDmixJNth4Y/QOPLYKXDhTYHmOfQtt9IF89pm2Z5hTVDI7xZgroG0tHT1UbAPbULxqNjYbeWIuWz0tEk7UtPXGSW8h1U1SzO4Dabs6HqT+ONTtgthYcEohOXrbT/Tq28/KTzD1mMcATeqUUlLW01XHIXk5n/LyuHDi1w0SkdNv4Ylmiy8tCzrmMnIIaISR1jKhW1rKyWt2Rt5Y1y2C2NX4TTLu6uy6uoBwPpDmHGMTGcyzR3zemqvVqt6WGNotYp5Lq7hiToKhrbgXA+eLesrKSSVpf8AxGN3CqxijrI9Wm+m4RADa5+eNPtgtiv3PRBUozKVGBg426+UOYZkK5bTJTSw5dQTSzOHKmWncWZlPaaWpUWt3AG5Owx5w7VwjLI6Oqp6yMqnLkT1ae9wxJIaNO879ca/bBbEtwik6aWZic6s6t8/L+Icw5mLfyayr+hzD93W/wCnDR6M8njinqmp1qI6a0aqsvMGpzqaR9MwDdCi3t3HGg2wWwzb2XJbVzGb0JyPpKls9p//2Q=="/>
          <p:cNvSpPr>
            <a:spLocks noChangeAspect="1" noChangeArrowheads="1"/>
          </p:cNvSpPr>
          <p:nvPr/>
        </p:nvSpPr>
        <p:spPr bwMode="auto">
          <a:xfrm>
            <a:off x="0" y="-211877"/>
            <a:ext cx="518160" cy="44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sp>
        <p:nvSpPr>
          <p:cNvPr id="14347" name="AutoShape 8" descr="data:image/jpeg;base64,/9j/4AAQSkZJRgABAQAAAQABAAD/2wCEAAkGBhQSERQUEhQUFRUVGB0UGBgXFx0eGhwiHBgYHh4cHx0YHCceHx0lHRsdIjIgJCkpLC0uGiUxNTAqNSorLCkBCQoKDgwOGg8PGjUhHyQyMjQvKjQqMCwpNTAsNSwsLDQsLiwsLCwpLiwvLy8qKSwpLCwqLCwsLCwsKSwsKSwsLP/AABEIAE4BAAMBIgACEQEDEQH/xAAcAAACAwEBAQEAAAAAAAAAAAAABgQFBwMBAgj/xABJEAACAQIEAwQGBgUKBAcAAAABAgMEEQAFEiEGEzEiQVFhBxQycYGRFyNUkqHhFUJSk7EWM1NicoKistLTCCSU0SVEVbPB4/H/xAAbAQACAwEBAQAAAAAAAAAAAAAABAECAwUGB//EADMRAAIBAwIEAwUHBQAAAAAAAAECAAMEERIhBRMxQSJRYRRxgZGxBhUjMkKhwVJi0eHw/9oADAMBAAIRAxEAPwDccGPL4L4IT3HhOKLNuNaaCTk3eaYbmGBGlkH9oIDp/vEYXKji2etMiRxzUUEBInlbQZSQL8qIKWVWt7Tbldha5xlVqpSUu52EkDMsm4rnDtDFEKmoG7Ih0RQA7rzZWv2yN9Kgny7zyL5m25qaWM/sJTs6/FnlVj7wBiNwehSNtETwozs31kpd2JO7tcdTbxOLh5jrCheoLE9w6C3mST08jjxvEvtBU1aLbbHXoYwlIdTONBxbJHIsVeiRlzpjnjJ5Lk9FOrtRP4KxIPcx6YasLNXSJMjRyKHRuyyncHyOFag43FFUy0ac6qRY9UaEHXEwt2GkksDCb7SEnTYi5uMdLhHGvawadYYYd+2PXylKlPT0mn49xn2XccS00iDM5YVjnRnSQIYwjqRePcnUpU3VjYnSbjcYuvpNyz7bT/fx6ClVSsutDkTIjHWM+DFfk2fwVaF6aVJVU6SUNwDYG3vsR88WGNZEMGDBghDBgwYIQwYMGCEMGF6b0hZcjMrVlOGUlSDILgg2I+ePuj47oJZFjiq4HdzpVVcEk+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OUwZrdzxkDmRn3gAjwZVxaUJcoGkFmbtFf2b9F8yBsT43x4S84hVr2qkt1Jz7+3wAjKoA0jZpVcoQ22VpkQ+5tQ/jbEmvpeZG6amXUpXUpswuO49x88VPF1QoiSPUNbzRaVv2jaRWJt1sFU4vEa4BxynUpTp1Bsd/27zTuRKfhjhlKGIxxs5DMXszEgE9y33A/E4KXJClUJy7MxWRTfpYmPSNh4qTiYmcRcwxF0WUb8tmAYg3swB3INv8A8xMdwBckAeOLNWuAzFur9dusjAmaenlAaKI94mFvirY6cH5RFDl8HMjjJ5fNYsik9q7G5I8MK/pT4mSvqoKOnYMiuAzDcFmOmw8dIJ38/LGg5hWRU8JaVgkSgISRcWPZAsAb+GPqv2Xtmo2Y5mx9fWcHitQllVe84+jDjTL6agHNqoI5ZZJJ3QtYqXc2BFu5QMNn0n5Z9tp/v/ljNzxVlP7VP+4P+3i7pqGlmjDpFA8bi4IjWxH3cdgWgY7MJRr4oPEhEbfpPyz7bT/f/LHv0n5Z9tp/v4x3IMzy6hkq45GQH1hgoaMtZVFgL6T36sXP8usr/bi/cH/Rii26kbuBNGumB2QmaR9J+Wfbaf7/AOWJdDx1QTauXV07aRqb6xRYDqe0Rt54zSg4ry6aRY42iLsbKDFa58LlLXxx4+yGGSjb6tBJqRY2CgHUzqoGw6G+LG08JZWzKC+8YVkIzNCf0rZWCR67Dt4aiPmFtiPXel7LVjdkq4mZVZlUarsQCQPZ7zthUoMgpKGDdYwqC7yOoJPiSSO89w92IDcbZYP14v3B/wBGD2QL+ZgIC+1HwISIleijL+dWSyyAPoQk6gCCztbv7/aOHySvpYM3o+c0MCQxyTliAoLN2EGw37zi1yatgmj5lPpKMSLqmm9vgMUNJkEVVXVNTMokEbiniVt17CjU1uh7Rt8D8GDQxSCLvnvFRc5rGowwAOk0j6UMs+2wfe/LB9KGWfbaf735YQsxzbLYHMcvqyOOq8oEj36UNvdjnRZ9lkrrHGaZnY2UcoC58N0Avhf2UZxrEa9ubGeWcTS8v49oJ20xVdOzWvbmAGw6+1bEeT0mZYpINbT3Hg4I+Y2xm/HfD8DUUp5MauoHLKooOosoA2G972tiXlPCdJRQWZIjpW8ksiqbkdTdug8hg9jbVjMPvBNGrG/lHv6UMs+2wfe/LB9KGWfbYPvfljODxVlP7dN+5/8ArxZ5VJRVKloFp5ApsbRLsfcVBxItATgOJDXxUZNMx0+lDLPttP8Ae/LB9KGWfbYPvfljNF4XgGbakiQAU5d00jRqZyinT0uRc/DFjmuYZfTMFnFPGzDUAYgbi5F+yh7xiBaHBJbEk3wyAqkx6+lDLPttP978sSst49oKhxHDVwO7bBQ4ufIA2ufIYzOk4gyuR1RGpizHSo5Vrk9BcoBg41yWn9SncxRo0aa0dFCsGBFrFQD12wG08JIYGAvvEFZCMzahj3Fdw47mkpzKSZDDGXJ66ii6vje+LHCU6MhZzm0dLBJPMSI4lLtYXNh4Dxwi5DUzLVzNUqIzXH1iOO4OgxqEMbEbFzEEY+asO7D9mOXpPFJDKNSSKUYeIYWOMw4gy+tpfVYHKTKaiKOnqNWmUWN+2lu0wjVgWBsRe4GOPxejVr0dCY0n838H4HrNKZAOY5VtGksbxyDUjgqw8Qfdv8cVP6IqraPXDy+mrlDn28DJfTf+sEB+O+J+cZqlPE8khsqKWPuGE18trlaggkrJoTURu8mpY20lAp5KdgHXpPVifZPXHh+HWderRd1YBV33Gflsd4y7AECNVBw1BH2lQFj1c7ufexux+JxRcc5nJC8RgcxsGBke11EYIDMyXsygsl++17G+L+ozGKkg7cnZiUKWc77bbkDcnyG56DCBmHEMFRBVyNPGHmieOOMsNarpbSpXrrZtyO7sjuxpw6lVq1+c4LqDjzzn/W8HIAxO+cej6qra/nSU7rLpCdoxtTLZdOsNq1uo9oJpBvYG3XD/AA+jPL0UaodYVQDrkkKmw3JUvp8zthhyqQtBEzKVYxqSp6glRcHzB2xS+kfNfVsrq5AbHlMi+9+wP82Po1KglNQqjYdImTmfnvg1RVZyZVUKgeScKAAFG+kADYAXUY07M4edWZdTdQ9RzmH9WBde/lq04RvQxl+9RMe4LEPidR/guNJ4Rp+dnMr9VpKZYx5PMxY/4VtjqjwW59Zy2HMux/aIo/8AEhmn1lJTj9VWmb+8Qq/5W+eLvh6EUuXw6thHDzG+6XP8bYQfSVL67xA8Q3USR0/wW2r8S2Hjj2uWKhlubB9MW3gzAG390HBaeEM8L7xFKfmZUcMej+AxCaqQSzTDmtqvpXX2rADv33JxMOS5QOq0f7xf9eGQcuWPskNG62BU7FSLbEeRwr/RXQfsSfvThs0woGhQYgKxZiajEe6TssyTLeYrU6UxkTtDluGYW77Bj88d887c9HF4ymdvdEhI/wATLjzIeDqajdngVgzLpJZydrg9/mBiKuaRnN2jZgGSmCoCepZwzW89OnbyxbooBAGTK/mclSTgd5K4hg501DS9RPVIWHikXbb4bDFP/wASGZjXSUy7WDzMPeQq/wAH+eGLN8hiqdBk1hoySjI5RhcWO6+Nh8sVFT6OKSRtUnPdhtd52Y+657sLXFu9R9QjdrdU6VMKc590m8KUwpsvgDbaYuY3xBc/gcfXCSaaOJn2Mgad/fIxc/gcceOa0Q5fOel1EQt/WIX+F8XFMEeJQlmjZAosdium3d5bYbXAbSOwiTklSx7n/vrJ3oky9WoDUOilqqaSoJYAmxey7nu0qMYpkbitz1pQBoM0k4sNgqklenuXGgx8CRquhJ61UAsEWpYKB4AW6Y78P8F01EzPCramGks7XIHgNgAMIpavrBadKpfUzTKrmfXEPbelh/pJw7f2YgXP+IL88c+LYecKal6+tVMcR/sg6n/AYgU3EcE+bCNXU8qBlU32Z2ddYB6Gyi3wOLzOcgjqQmsyK0bakeNyjqSLGxHiMNt+Irae8QX8J01jYbyZ6cqhIMpdVVFMzpCLKPHUbbeCHCV6IKDRRvIessh+SAAfiWxZ1no8hmAE01ZIAbgPOWA92oYspp6fLqYXtHFEOyt9z32F9yxOF6FuaTa2jd1dLWTloDkzlknbqKyXxkWBfdEgB/xM3yxZ8BUCz5jXzuoZYhFSJcAi4Bd+vmV+eK/hKErRxFvakBmb3yMXP+YYjfyKjDSMs9YnMcyMI5yoJbqbAfD3DGtWm1SmAvvmNCslKqxbttM8gYVvEDOoGg1DOLCw0xk6enko+eNE4wi5y09MP/NVMcR/s6tT/gMe8P8ABFNRsXiVtZFtTtcgd4GwAxL4di9dzeJ4+1DQK5dx7JlkGkID0JVdzbpjEpyKJB6mbhxc3ClRsJqyjHuPBj3HNnXhitz3h+GrjEc6khWDqVYqysOjKykMDuenjiywYIRIq/RoZOw9dVvCSNUb8tiwBB08zQHANvf54YeJOHkrIeWxKMrCSORfajdfZdb/ABBHeCR34tsGM0pIgIVQAfSTmJ2R8CMs6z1sqVDRj6pFj0Rof6TSWa8ncD0Xe2G3kLe9hfxsL46YMTTppTXSgwJGczzGZ+nitvRwUii71c6oOu2kg3269oqPjjTcZJxk/rPElDB1WliM7DwJu3/wmKXFXlUmqHsCflJAycTmeB8tpBHAaWaplKlvqxI8hCkBnYKwVVuQPjbfHXhbLMrqhMaaCSPluEk1NJH2rHY2k3It8MXcdeIpc0rDa1LAkCnzVHmYfFpEHwwn8EQtT8PyyD+dqOYV8S0hEKfjbHk6tGqLOnVNRuY5H6jjxenum4I1EY2hVR5MixzS0NQiTMAkzxSaXLXIIbmXNxc+7HTizgzLoKiiDU8jLLJJG0UTSMzgRkghQ99QbTuD0JviT6QKNWzHJsuT2IQJWHklgt/hE33sceLxV1Gc08dEyK9NAZGeQAqnNNiSCDcldIAw1WU2l2gSocBWZtTEjyGfjKjxLuJ2XhPKQNsszQe5Z/8AdwPw5kyDVLQ5jEg3aRxUBFHixEhIHnbE/wDQuc/b6X/ph/2xLzepnpcqqXqpI5ZVikGtE0qdQ0qLePaxT78qhlUaWyQMAtnf3iHKEXMuyrJKhOZBQ5lKlyNSc8i46i/Nx3PCGUE3OWZmT46Z/wDdxM4ep5KXKaGGEhJp2iQMVDaTK2tm0tsbR3Nj4Y9os3qkzpqFp1nijh5kjGFEIJAIA0e9fmcNNxK6ZKlamq6EJG5OTiQEXIEmZJ6OcnqlYxwzqyNpkjklnSRDa4DKz3FxuD0PccJvo+4VpKmXMJZI9VPHMY4Q0jkKq6iTfVc9nT18cPP6T5KZzWA25SrTp74oSf8A3JrfDFFwBTx0uRoZwxWe5ZUBLtzm5aqAvaJIsNt98TxG8qmxRlyGfSMDrvvt8IIg1H0kKeHJ1WFpaCoRJyoieSOQI2q1iPrNxY36Y94p4cy2iqaMPFKI5eajRQPKS1lGkqqODq1kDbY3N+7FjldLljVkUHIqFqIxzYkqRP2Qo6qsrlR022/Vx3ptU+fSlgNNFThUsb9qU3ufBrah8Mcv2o29xrXWAqkkMevYefeX0gjG0ijh3LP/AE3NvnN/v49/QWULvPQ5hFH+s8xn5S+b2lNl8yLeOLbMsszFpXMNdTxxk9hGp1YqPAsdycROMM1akyqVaiaOWokRoVKqF1s+3ZQeCnr5YZp8cruyKAraiNhqyM9eoxtK8pZVPlGR1btJT0FZIqnTzKaORYiR+z21HyAxXV3BiS11GtLSV0VOGJqWqGexAIIG7nawI/vYdYqOSCKgoadhE7jQX0BtKxxFpGCtsSXsLn9rFZwrnVTJmlbTPMJoKUBNXKRCXJA30Dus/wAsaVeJXb21S4pqoQZwcnPln/ENC5APWVtflOXDMnp3gqCEp1cR0olJLM5JZuW17BdA327WMv4+9W9fZKdZooU0oVlLlwdtZIkYsPd5Y1rgVxNmGa1jeyJRTqf6sYJb8FU4V+OuGKcZVT1RiPr1fMH1626SFnA06tPslV6d+HuGXLkmg2+hVyc75IyflKOo6iWnEXFCjLpHiiqVRo9EcjQsqdrsg6unTpiTluRZXJEjLS5tKCo+sUT6X23YdsbE74lcd0A0ZZly9JJkVh4pCo1fxwz1Cz1FWaanlWBYoVldxEshu7sqIA+wGlGPj0xn993N2UWmgy2rG5A0g4z8ZnStKdEHEWF4ayvvoM2Yd4YTkH3gSb+7DLl3pBy2HRTUSSPZdXKpoGJTx1iw0tfqDvfrikObVtI1QZp8vqYkuUvOkUoC3JuqIQSbez49+Pj0aBpqWprAqpLWTSSC4uFA2QHxAa5898VuOI3VrTZ66DsBg7En99psEUnaN/8AL5fseYf9Mf8AviXlfGcU0ohKTwyMCUWeJk16dzpJ2JA3te9t7YTUybN7i9fS2vv/AMsMXErCbMKSJDq5Beqlt+p9W0cYPgWZzYdSFPdjK24tVrXCUgFYHOSM7fMCSaYAzHnBgwY9JMYYMGDBCGDBgwQnmMZymrKZ1mNVUxVKhjyYSKeVgVVgCQUQ7WQe/VjZ8eWwvc0FuKTUm6Hykg4OZkfE8U/6AnKQymatqGcoI21hXlJF1AuPq0Ub+OJWT6ZUy2jijntE8Tyl4JUUCFC/tSIBvKF2xqVsFsZ1LOnUNPP6DkfTeSGxmY7VTsOIqmpniqBFFFyYmWCVwTZQbaEO2774OHc5aOvrp56arVKgpyZPVpSCkepbWVSy32O4xsVsFsY3PDaNwzM5PiGOvYHO3xkhyJjlXkuWSSPI8WYFnYsx5dYNybnYLsMQuOc0hejp8uphMpmljiUSRSodAbc6pVGrci/XrjcbYR+L+Ap6uvpquKeJPVlskckbMCxJJY6XHl93C54Sq4fWzFdwCds9u0nXInEclKGhilNQHjHNjFOJtSgAxhrwAkCxK7+eIGUvSU8sktPT10tRMAGLQ1DO9rWGudQqjYXJIG3lhw4c4dminmnqZI5JJEjiXloyqqoXNu0zG5ZyTv3DDDbC9twQCgKdV29QD4fPyljU3yJk3HuT1MORchYnlqKmfXMIlZ7F3aVh2R7IsFv5YsMsAmfLqaKKoEdOyySNJTyRraGIhd5FAJMhBt5Y0m2C2OxVtKdRkY/o3Hl5TMMRmY5DI659XVU8FSECiCFlppXBtpBI0IdrKd+/VjpwrmzxVVdLUUlYnrMokjcU0jBkUFVBCqSpA3sR3/PX7YLYWuOGUbhnZ85YAdew32khyOkxmbhbKmYsaXMLsSTaGsA38tOKXPuFaZWp3oaGukaOZZJdUVR/NobkDmixJNth4Y/QOPLYKXDhTYHmOfQtt9IF89pm2Z5hTVDI7xZgroG0tHT1UbAPbULxqNjYbeWIuWz0tEk7UtPXGSW8h1U1SzO4Dabs6HqT+ONTtgthYcEohOXrbT/Tq28/KTzD1mMcATeqUUlLW01XHIXk5n/LyuHDi1w0SkdNv4Ylmiy8tCzrmMnIIaISR1jKhW1rKyWt2Rt5Y1y2C2NX4TTLu6uy6uoBwPpDmHGMTGcyzR3zemqvVqt6WGNotYp5Lq7hiToKhrbgXA+eLesrKSSVpf8AxGN3CqxijrI9Wm+m4RADa5+eNPtgtiv3PRBUozKVGBg426+UOYZkK5bTJTSw5dQTSzOHKmWncWZlPaaWpUWt3AG5Owx5w7VwjLI6Oqp6yMqnLkT1ae9wxJIaNO879ca/bBbEtwik6aWZic6s6t8/L+Icw5mLfyayr+hzD93W/wCnDR6M8njinqmp1qI6a0aqsvMGpzqaR9MwDdCi3t3HGg2wWwzb2XJbVzGb0JyPpKls9p//2Q=="/>
          <p:cNvSpPr>
            <a:spLocks noChangeAspect="1" noChangeArrowheads="1"/>
          </p:cNvSpPr>
          <p:nvPr/>
        </p:nvSpPr>
        <p:spPr bwMode="auto">
          <a:xfrm>
            <a:off x="0" y="-514560"/>
            <a:ext cx="4145280" cy="108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sp>
        <p:nvSpPr>
          <p:cNvPr id="14348" name="AutoShape 10" descr="data:image/jpeg;base64,/9j/4AAQSkZJRgABAQAAAQABAAD/2wCEAAkGBhQSERQUEhQUFRUVGB0UGBgXFx0eGhwiHBgYHh4cHx0YHCceHx0lHRsdIjIgJCkpLC0uGiUxNTAqNSorLCkBCQoKDgwOGg8PGjUhHyQyMjQvKjQqMCwpNTAsNSwsLDQsLiwsLCwpLiwvLy8qKSwpLCwqLCwsLCwsKSwsKSwsLP/AABEIAE4BAAMBIgACEQEDEQH/xAAcAAACAwEBAQEAAAAAAAAAAAAABgQFBwMBAgj/xABJEAACAQIEAwQGBgUKBAcAAAABAgMEEQAFEiEGEzEiQVFhBxQycYGRFyNUkqHhFUJSk7EWM1NicoKistLTCCSU0SVEVbPB4/H/xAAbAQACAwEBAQAAAAAAAAAAAAAABAECAwUGB//EADMRAAIBAwIEAwUHBQAAAAAAAAECAAMEERIhBRMxQSJRYRRxgZGxBhUjMkKhwVJi0eHw/9oADAMBAAIRAxEAPwDccGPL4L4IT3HhOKLNuNaaCTk3eaYbmGBGlkH9oIDp/vEYXKji2etMiRxzUUEBInlbQZSQL8qIKWVWt7Tbldha5xlVqpSUu52EkDMsm4rnDtDFEKmoG7Ih0RQA7rzZWv2yN9Kgny7zyL5m25qaWM/sJTs6/FnlVj7wBiNwehSNtETwozs31kpd2JO7tcdTbxOLh5jrCheoLE9w6C3mST08jjxvEvtBU1aLbbHXoYwlIdTONBxbJHIsVeiRlzpjnjJ5Lk9FOrtRP4KxIPcx6YasLNXSJMjRyKHRuyyncHyOFag43FFUy0ac6qRY9UaEHXEwt2GkksDCb7SEnTYi5uMdLhHGvawadYYYd+2PXylKlPT0mn49xn2XccS00iDM5YVjnRnSQIYwjqRePcnUpU3VjYnSbjcYuvpNyz7bT/fx6ClVSsutDkTIjHWM+DFfk2fwVaF6aVJVU6SUNwDYG3vsR88WGNZEMGDBghDBgwYIQwYMGCEMGF6b0hZcjMrVlOGUlSDILgg2I+ePuj47oJZFjiq4HdzpVVcEk+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OUwZrdzxkDmRn3gAjwZVxaUJcoGkFmbtFf2b9F8yBsT43x4S84hVr2qkt1Jz7+3wAjKoA0jZpVcoQ22VpkQ+5tQ/jbEmvpeZG6amXUpXUpswuO49x88VPF1QoiSPUNbzRaVv2jaRWJt1sFU4vEa4BxynUpTp1Bsd/27zTuRKfhjhlKGIxxs5DMXszEgE9y33A/E4KXJClUJy7MxWRTfpYmPSNh4qTiYmcRcwxF0WUb8tmAYg3swB3INv8A8xMdwBckAeOLNWuAzFur9dusjAmaenlAaKI94mFvirY6cH5RFDl8HMjjJ5fNYsik9q7G5I8MK/pT4mSvqoKOnYMiuAzDcFmOmw8dIJ38/LGg5hWRU8JaVgkSgISRcWPZAsAb+GPqv2Xtmo2Y5mx9fWcHitQllVe84+jDjTL6agHNqoI5ZZJJ3QtYqXc2BFu5QMNn0n5Z9tp/v/ljNzxVlP7VP+4P+3i7pqGlmjDpFA8bi4IjWxH3cdgWgY7MJRr4oPEhEbfpPyz7bT/f/LHv0n5Z9tp/v4x3IMzy6hkq45GQH1hgoaMtZVFgL6T36sXP8usr/bi/cH/Rii26kbuBNGumB2QmaR9J+Wfbaf7/AOWJdDx1QTauXV07aRqb6xRYDqe0Rt54zSg4ry6aRY42iLsbKDFa58LlLXxx4+yGGSjb6tBJqRY2CgHUzqoGw6G+LG08JZWzKC+8YVkIzNCf0rZWCR67Dt4aiPmFtiPXel7LVjdkq4mZVZlUarsQCQPZ7zthUoMgpKGDdYwqC7yOoJPiSSO89w92IDcbZYP14v3B/wBGD2QL+ZgIC+1HwISIleijL+dWSyyAPoQk6gCCztbv7/aOHySvpYM3o+c0MCQxyTliAoLN2EGw37zi1yatgmj5lPpKMSLqmm9vgMUNJkEVVXVNTMokEbiniVt17CjU1uh7Rt8D8GDQxSCLvnvFRc5rGowwAOk0j6UMs+2wfe/LB9KGWfbaf735YQsxzbLYHMcvqyOOq8oEj36UNvdjnRZ9lkrrHGaZnY2UcoC58N0Avhf2UZxrEa9ubGeWcTS8v49oJ20xVdOzWvbmAGw6+1bEeT0mZYpINbT3Hg4I+Y2xm/HfD8DUUp5MauoHLKooOosoA2G972tiXlPCdJRQWZIjpW8ksiqbkdTdug8hg9jbVjMPvBNGrG/lHv6UMs+2wfe/LB9KGWfbYPvfljODxVlP7dN+5/8ArxZ5VJRVKloFp5ApsbRLsfcVBxItATgOJDXxUZNMx0+lDLPttP8Ae/LB9KGWfbYPvfljNF4XgGbakiQAU5d00jRqZyinT0uRc/DFjmuYZfTMFnFPGzDUAYgbi5F+yh7xiBaHBJbEk3wyAqkx6+lDLPttP978sSst49oKhxHDVwO7bBQ4ufIA2ufIYzOk4gyuR1RGpizHSo5Vrk9BcoBg41yWn9SncxRo0aa0dFCsGBFrFQD12wG08JIYGAvvEFZCMzahj3Fdw47mkpzKSZDDGXJ66ii6vje+LHCU6MhZzm0dLBJPMSI4lLtYXNh4Dxwi5DUzLVzNUqIzXH1iOO4OgxqEMbEbFzEEY+asO7D9mOXpPFJDKNSSKUYeIYWOMw4gy+tpfVYHKTKaiKOnqNWmUWN+2lu0wjVgWBsRe4GOPxejVr0dCY0n838H4HrNKZAOY5VtGksbxyDUjgqw8Qfdv8cVP6IqraPXDy+mrlDn28DJfTf+sEB+O+J+cZqlPE8khsqKWPuGE18trlaggkrJoTURu8mpY20lAp5KdgHXpPVifZPXHh+HWderRd1YBV33Gflsd4y7AECNVBw1BH2lQFj1c7ufexux+JxRcc5nJC8RgcxsGBke11EYIDMyXsygsl++17G+L+ozGKkg7cnZiUKWc77bbkDcnyG56DCBmHEMFRBVyNPGHmieOOMsNarpbSpXrrZtyO7sjuxpw6lVq1+c4LqDjzzn/W8HIAxO+cej6qra/nSU7rLpCdoxtTLZdOsNq1uo9oJpBvYG3XD/AA+jPL0UaodYVQDrkkKmw3JUvp8zthhyqQtBEzKVYxqSp6glRcHzB2xS+kfNfVsrq5AbHlMi+9+wP82Po1KglNQqjYdImTmfnvg1RVZyZVUKgeScKAAFG+kADYAXUY07M4edWZdTdQ9RzmH9WBde/lq04RvQxl+9RMe4LEPidR/guNJ4Rp+dnMr9VpKZYx5PMxY/4VtjqjwW59Zy2HMux/aIo/8AEhmn1lJTj9VWmb+8Qq/5W+eLvh6EUuXw6thHDzG+6XP8bYQfSVL67xA8Q3USR0/wW2r8S2Hjj2uWKhlubB9MW3gzAG390HBaeEM8L7xFKfmZUcMej+AxCaqQSzTDmtqvpXX2rADv33JxMOS5QOq0f7xf9eGQcuWPskNG62BU7FSLbEeRwr/RXQfsSfvThs0woGhQYgKxZiajEe6TssyTLeYrU6UxkTtDluGYW77Bj88d887c9HF4ymdvdEhI/wATLjzIeDqajdngVgzLpJZydrg9/mBiKuaRnN2jZgGSmCoCepZwzW89OnbyxbooBAGTK/mclSTgd5K4hg501DS9RPVIWHikXbb4bDFP/wASGZjXSUy7WDzMPeQq/wAH+eGLN8hiqdBk1hoySjI5RhcWO6+Nh8sVFT6OKSRtUnPdhtd52Y+657sLXFu9R9QjdrdU6VMKc590m8KUwpsvgDbaYuY3xBc/gcfXCSaaOJn2Mgad/fIxc/gcceOa0Q5fOel1EQt/WIX+F8XFMEeJQlmjZAosdium3d5bYbXAbSOwiTklSx7n/vrJ3oky9WoDUOilqqaSoJYAmxey7nu0qMYpkbitz1pQBoM0k4sNgqklenuXGgx8CRquhJ61UAsEWpYKB4AW6Y78P8F01EzPCramGks7XIHgNgAMIpavrBadKpfUzTKrmfXEPbelh/pJw7f2YgXP+IL88c+LYecKal6+tVMcR/sg6n/AYgU3EcE+bCNXU8qBlU32Z2ddYB6Gyi3wOLzOcgjqQmsyK0bakeNyjqSLGxHiMNt+Irae8QX8J01jYbyZ6cqhIMpdVVFMzpCLKPHUbbeCHCV6IKDRRvIessh+SAAfiWxZ1no8hmAE01ZIAbgPOWA92oYspp6fLqYXtHFEOyt9z32F9yxOF6FuaTa2jd1dLWTloDkzlknbqKyXxkWBfdEgB/xM3yxZ8BUCz5jXzuoZYhFSJcAi4Bd+vmV+eK/hKErRxFvakBmb3yMXP+YYjfyKjDSMs9YnMcyMI5yoJbqbAfD3DGtWm1SmAvvmNCslKqxbttM8gYVvEDOoGg1DOLCw0xk6enko+eNE4wi5y09MP/NVMcR/s6tT/gMe8P8ABFNRsXiVtZFtTtcgd4GwAxL4di9dzeJ4+1DQK5dx7JlkGkID0JVdzbpjEpyKJB6mbhxc3ClRsJqyjHuPBj3HNnXhitz3h+GrjEc6khWDqVYqysOjKykMDuenjiywYIRIq/RoZOw9dVvCSNUb8tiwBB08zQHANvf54YeJOHkrIeWxKMrCSORfajdfZdb/ABBHeCR34tsGM0pIgIVQAfSTmJ2R8CMs6z1sqVDRj6pFj0Rof6TSWa8ncD0Xe2G3kLe9hfxsL46YMTTppTXSgwJGczzGZ+nitvRwUii71c6oOu2kg3269oqPjjTcZJxk/rPElDB1WliM7DwJu3/wmKXFXlUmqHsCflJAycTmeB8tpBHAaWaplKlvqxI8hCkBnYKwVVuQPjbfHXhbLMrqhMaaCSPluEk1NJH2rHY2k3It8MXcdeIpc0rDa1LAkCnzVHmYfFpEHwwn8EQtT8PyyD+dqOYV8S0hEKfjbHk6tGqLOnVNRuY5H6jjxenum4I1EY2hVR5MixzS0NQiTMAkzxSaXLXIIbmXNxc+7HTizgzLoKiiDU8jLLJJG0UTSMzgRkghQ99QbTuD0JviT6QKNWzHJsuT2IQJWHklgt/hE33sceLxV1Gc08dEyK9NAZGeQAqnNNiSCDcldIAw1WU2l2gSocBWZtTEjyGfjKjxLuJ2XhPKQNsszQe5Z/8AdwPw5kyDVLQ5jEg3aRxUBFHixEhIHnbE/wDQuc/b6X/ph/2xLzepnpcqqXqpI5ZVikGtE0qdQ0qLePaxT78qhlUaWyQMAtnf3iHKEXMuyrJKhOZBQ5lKlyNSc8i46i/Nx3PCGUE3OWZmT46Z/wDdxM4ep5KXKaGGEhJp2iQMVDaTK2tm0tsbR3Nj4Y9os3qkzpqFp1nijh5kjGFEIJAIA0e9fmcNNxK6ZKlamq6EJG5OTiQEXIEmZJ6OcnqlYxwzqyNpkjklnSRDa4DKz3FxuD0PccJvo+4VpKmXMJZI9VPHMY4Q0jkKq6iTfVc9nT18cPP6T5KZzWA25SrTp74oSf8A3JrfDFFwBTx0uRoZwxWe5ZUBLtzm5aqAvaJIsNt98TxG8qmxRlyGfSMDrvvt8IIg1H0kKeHJ1WFpaCoRJyoieSOQI2q1iPrNxY36Y94p4cy2iqaMPFKI5eajRQPKS1lGkqqODq1kDbY3N+7FjldLljVkUHIqFqIxzYkqRP2Qo6qsrlR022/Vx3ptU+fSlgNNFThUsb9qU3ufBrah8Mcv2o29xrXWAqkkMevYefeX0gjG0ijh3LP/AE3NvnN/v49/QWULvPQ5hFH+s8xn5S+b2lNl8yLeOLbMsszFpXMNdTxxk9hGp1YqPAsdycROMM1akyqVaiaOWokRoVKqF1s+3ZQeCnr5YZp8cruyKAraiNhqyM9eoxtK8pZVPlGR1btJT0FZIqnTzKaORYiR+z21HyAxXV3BiS11GtLSV0VOGJqWqGexAIIG7nawI/vYdYqOSCKgoadhE7jQX0BtKxxFpGCtsSXsLn9rFZwrnVTJmlbTPMJoKUBNXKRCXJA30Dus/wAsaVeJXb21S4pqoQZwcnPln/ENC5APWVtflOXDMnp3gqCEp1cR0olJLM5JZuW17BdA327WMv4+9W9fZKdZooU0oVlLlwdtZIkYsPd5Y1rgVxNmGa1jeyJRTqf6sYJb8FU4V+OuGKcZVT1RiPr1fMH1626SFnA06tPslV6d+HuGXLkmg2+hVyc75IyflKOo6iWnEXFCjLpHiiqVRo9EcjQsqdrsg6unTpiTluRZXJEjLS5tKCo+sUT6X23YdsbE74lcd0A0ZZly9JJkVh4pCo1fxwz1Cz1FWaanlWBYoVldxEshu7sqIA+wGlGPj0xn993N2UWmgy2rG5A0g4z8ZnStKdEHEWF4ayvvoM2Yd4YTkH3gSb+7DLl3pBy2HRTUSSPZdXKpoGJTx1iw0tfqDvfrikObVtI1QZp8vqYkuUvOkUoC3JuqIQSbez49+Pj0aBpqWprAqpLWTSSC4uFA2QHxAa5898VuOI3VrTZ66DsBg7En99psEUnaN/8AL5fseYf9Mf8AviXlfGcU0ohKTwyMCUWeJk16dzpJ2JA3te9t7YTUybN7i9fS2vv/AMsMXErCbMKSJDq5Beqlt+p9W0cYPgWZzYdSFPdjK24tVrXCUgFYHOSM7fMCSaYAzHnBgwY9JMYYMGDBCGDBgwQnmMZymrKZ1mNVUxVKhjyYSKeVgVVgCQUQ7WQe/VjZ8eWwvc0FuKTUm6Hykg4OZkfE8U/6AnKQymatqGcoI21hXlJF1AuPq0Ub+OJWT6ZUy2jijntE8Tyl4JUUCFC/tSIBvKF2xqVsFsZ1LOnUNPP6DkfTeSGxmY7VTsOIqmpniqBFFFyYmWCVwTZQbaEO2774OHc5aOvrp56arVKgpyZPVpSCkepbWVSy32O4xsVsFsY3PDaNwzM5PiGOvYHO3xkhyJjlXkuWSSPI8WYFnYsx5dYNybnYLsMQuOc0hejp8uphMpmljiUSRSodAbc6pVGrci/XrjcbYR+L+Ap6uvpquKeJPVlskckbMCxJJY6XHl93C54Sq4fWzFdwCds9u0nXInEclKGhilNQHjHNjFOJtSgAxhrwAkCxK7+eIGUvSU8sktPT10tRMAGLQ1DO9rWGudQqjYXJIG3lhw4c4dminmnqZI5JJEjiXloyqqoXNu0zG5ZyTv3DDDbC9twQCgKdV29QD4fPyljU3yJk3HuT1MORchYnlqKmfXMIlZ7F3aVh2R7IsFv5YsMsAmfLqaKKoEdOyySNJTyRraGIhd5FAJMhBt5Y0m2C2OxVtKdRkY/o3Hl5TMMRmY5DI659XVU8FSECiCFlppXBtpBI0IdrKd+/VjpwrmzxVVdLUUlYnrMokjcU0jBkUFVBCqSpA3sR3/PX7YLYWuOGUbhnZ85YAdew32khyOkxmbhbKmYsaXMLsSTaGsA38tOKXPuFaZWp3oaGukaOZZJdUVR/NobkDmixJNth4Y/QOPLYKXDhTYHmOfQtt9IF89pm2Z5hTVDI7xZgroG0tHT1UbAPbULxqNjYbeWIuWz0tEk7UtPXGSW8h1U1SzO4Dabs6HqT+ONTtgthYcEohOXrbT/Tq28/KTzD1mMcATeqUUlLW01XHIXk5n/LyuHDi1w0SkdNv4Ylmiy8tCzrmMnIIaISR1jKhW1rKyWt2Rt5Y1y2C2NX4TTLu6uy6uoBwPpDmHGMTGcyzR3zemqvVqt6WGNotYp5Lq7hiToKhrbgXA+eLesrKSSVpf8AxGN3CqxijrI9Wm+m4RADa5+eNPtgtiv3PRBUozKVGBg426+UOYZkK5bTJTSw5dQTSzOHKmWncWZlPaaWpUWt3AG5Owx5w7VwjLI6Oqp6yMqnLkT1ae9wxJIaNO879ca/bBbEtwik6aWZic6s6t8/L+Icw5mLfyayr+hzD93W/wCnDR6M8njinqmp1qI6a0aqsvMGpzqaR9MwDdCi3t3HGg2wWwzb2XJbVzGb0JyPpKls9p//2Q=="/>
          <p:cNvSpPr>
            <a:spLocks noChangeAspect="1" noChangeArrowheads="1"/>
          </p:cNvSpPr>
          <p:nvPr/>
        </p:nvSpPr>
        <p:spPr bwMode="auto">
          <a:xfrm>
            <a:off x="0" y="-514560"/>
            <a:ext cx="4145280" cy="108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pic>
        <p:nvPicPr>
          <p:cNvPr id="14349" name="Picture 12" descr="http://2.bp.blogspot.com/-rHUzPAlzXLs/UDWYhj3hYEI/AAAAAAAAABY/-ofbWJD4OtA/s640/mapreduc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3464560"/>
            <a:ext cx="2720340" cy="71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4" descr="http://t0.gstatic.com/images?q=tbn:ANd9GcTIYkNjDFTgEVaslR1Gx0jWD0y075rP5GvxfTHN2rvHkyHXpsnWTJhHIA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20" y="4358642"/>
            <a:ext cx="272034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16" descr="http://silicon-news.com/news/wp-content/uploads/2012/07/bigtable.jpg"/>
          <p:cNvPicPr>
            <a:picLocks noChangeAspect="1" noChangeArrowheads="1"/>
          </p:cNvPicPr>
          <p:nvPr/>
        </p:nvPicPr>
        <p:blipFill>
          <a:blip r:embed="rId5">
            <a:extLst>
              <a:ext uri="{28A0092B-C50C-407E-A947-70E740481C1C}">
                <a14:useLocalDpi xmlns:a14="http://schemas.microsoft.com/office/drawing/2010/main" val="0"/>
              </a:ext>
            </a:extLst>
          </a:blip>
          <a:srcRect b="34119"/>
          <a:stretch>
            <a:fillRect/>
          </a:stretch>
        </p:blipFill>
        <p:spPr bwMode="auto">
          <a:xfrm>
            <a:off x="4533900" y="2682240"/>
            <a:ext cx="3108960" cy="67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18" descr="http://www.kurzweilai.net/images/Google-logo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3900" y="3576320"/>
            <a:ext cx="155718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3" name="TextBox 19"/>
          <p:cNvSpPr txBox="1">
            <a:spLocks noChangeArrowheads="1"/>
          </p:cNvSpPr>
          <p:nvPr/>
        </p:nvSpPr>
        <p:spPr bwMode="auto">
          <a:xfrm>
            <a:off x="5958840" y="3576320"/>
            <a:ext cx="2461260"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r>
              <a:rPr lang="en-US" altLang="en-US" sz="3200" b="1">
                <a:solidFill>
                  <a:srgbClr val="FF0000"/>
                </a:solidFill>
                <a:latin typeface="Baskerville Old Face" pitchFamily="18" charset="0"/>
              </a:rPr>
              <a:t>M</a:t>
            </a:r>
            <a:r>
              <a:rPr lang="en-US" altLang="en-US" sz="3200" b="1">
                <a:solidFill>
                  <a:srgbClr val="00B050"/>
                </a:solidFill>
                <a:latin typeface="Baskerville Old Face" pitchFamily="18" charset="0"/>
              </a:rPr>
              <a:t>a</a:t>
            </a:r>
            <a:r>
              <a:rPr lang="en-US" altLang="en-US" sz="3200" b="1">
                <a:solidFill>
                  <a:srgbClr val="FFFF00"/>
                </a:solidFill>
                <a:latin typeface="Baskerville Old Face" pitchFamily="18" charset="0"/>
              </a:rPr>
              <a:t>p</a:t>
            </a:r>
            <a:r>
              <a:rPr lang="en-US" altLang="en-US" sz="3200" b="1">
                <a:solidFill>
                  <a:srgbClr val="0070C0"/>
                </a:solidFill>
                <a:latin typeface="Baskerville Old Face" pitchFamily="18" charset="0"/>
              </a:rPr>
              <a:t>R</a:t>
            </a:r>
            <a:r>
              <a:rPr lang="en-US" altLang="en-US" sz="3200" b="1">
                <a:solidFill>
                  <a:srgbClr val="FF0000"/>
                </a:solidFill>
                <a:latin typeface="Baskerville Old Face" pitchFamily="18" charset="0"/>
              </a:rPr>
              <a:t>e</a:t>
            </a:r>
            <a:r>
              <a:rPr lang="en-US" altLang="en-US" sz="3200" b="1">
                <a:solidFill>
                  <a:srgbClr val="00B050"/>
                </a:solidFill>
                <a:latin typeface="Baskerville Old Face" pitchFamily="18" charset="0"/>
              </a:rPr>
              <a:t>d</a:t>
            </a:r>
            <a:r>
              <a:rPr lang="en-US" altLang="en-US" sz="3200" b="1">
                <a:solidFill>
                  <a:srgbClr val="0070C0"/>
                </a:solidFill>
                <a:latin typeface="Baskerville Old Face" pitchFamily="18" charset="0"/>
              </a:rPr>
              <a:t>u</a:t>
            </a:r>
            <a:r>
              <a:rPr lang="en-US" altLang="en-US" sz="3200" b="1">
                <a:solidFill>
                  <a:srgbClr val="FFFF00"/>
                </a:solidFill>
                <a:latin typeface="Baskerville Old Face" pitchFamily="18" charset="0"/>
              </a:rPr>
              <a:t>c</a:t>
            </a:r>
            <a:r>
              <a:rPr lang="en-US" altLang="en-US" sz="3200" b="1">
                <a:solidFill>
                  <a:srgbClr val="FF0000"/>
                </a:solidFill>
                <a:latin typeface="Baskerville Old Face" pitchFamily="18" charset="0"/>
              </a:rPr>
              <a:t>e</a:t>
            </a:r>
          </a:p>
        </p:txBody>
      </p:sp>
      <p:pic>
        <p:nvPicPr>
          <p:cNvPr id="14354" name="Picture 18" descr="http://www.kurzweilai.net/images/Google-logo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3900" y="4470400"/>
            <a:ext cx="155718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TextBox 21"/>
          <p:cNvSpPr txBox="1">
            <a:spLocks noChangeArrowheads="1"/>
          </p:cNvSpPr>
          <p:nvPr/>
        </p:nvSpPr>
        <p:spPr bwMode="auto">
          <a:xfrm>
            <a:off x="5958840" y="4470400"/>
            <a:ext cx="2461260"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r>
              <a:rPr lang="en-US" altLang="en-US" sz="3200" b="1">
                <a:solidFill>
                  <a:srgbClr val="FF0000"/>
                </a:solidFill>
                <a:latin typeface="Baskerville Old Face" pitchFamily="18" charset="0"/>
              </a:rPr>
              <a:t>F</a:t>
            </a:r>
            <a:r>
              <a:rPr lang="en-US" altLang="en-US" sz="3200" b="1">
                <a:solidFill>
                  <a:srgbClr val="00B050"/>
                </a:solidFill>
                <a:latin typeface="Baskerville Old Face" pitchFamily="18" charset="0"/>
              </a:rPr>
              <a:t>i</a:t>
            </a:r>
            <a:r>
              <a:rPr lang="en-US" altLang="en-US" sz="3200" b="1">
                <a:solidFill>
                  <a:srgbClr val="FFFF00"/>
                </a:solidFill>
                <a:latin typeface="Baskerville Old Face" pitchFamily="18" charset="0"/>
              </a:rPr>
              <a:t>l</a:t>
            </a:r>
            <a:r>
              <a:rPr lang="en-US" altLang="en-US" sz="3200" b="1">
                <a:solidFill>
                  <a:srgbClr val="0070C0"/>
                </a:solidFill>
                <a:latin typeface="Baskerville Old Face" pitchFamily="18" charset="0"/>
              </a:rPr>
              <a:t>e</a:t>
            </a:r>
            <a:r>
              <a:rPr lang="en-US" altLang="en-US" sz="3200" b="1">
                <a:solidFill>
                  <a:srgbClr val="000000"/>
                </a:solidFill>
                <a:latin typeface="Baskerville Old Face" pitchFamily="18" charset="0"/>
              </a:rPr>
              <a:t> </a:t>
            </a:r>
            <a:r>
              <a:rPr lang="en-US" altLang="en-US" sz="3200" b="1">
                <a:solidFill>
                  <a:srgbClr val="FF0000"/>
                </a:solidFill>
                <a:latin typeface="Baskerville Old Face" pitchFamily="18" charset="0"/>
              </a:rPr>
              <a:t>S</a:t>
            </a:r>
            <a:r>
              <a:rPr lang="en-US" altLang="en-US" sz="3200" b="1">
                <a:solidFill>
                  <a:srgbClr val="00B050"/>
                </a:solidFill>
                <a:latin typeface="Baskerville Old Face" pitchFamily="18" charset="0"/>
              </a:rPr>
              <a:t>y</a:t>
            </a:r>
            <a:r>
              <a:rPr lang="en-US" altLang="en-US" sz="3200" b="1">
                <a:solidFill>
                  <a:srgbClr val="0070C0"/>
                </a:solidFill>
                <a:latin typeface="Baskerville Old Face" pitchFamily="18" charset="0"/>
              </a:rPr>
              <a:t>s</a:t>
            </a:r>
            <a:r>
              <a:rPr lang="en-US" altLang="en-US" sz="3200" b="1">
                <a:solidFill>
                  <a:srgbClr val="FFFF00"/>
                </a:solidFill>
                <a:latin typeface="Baskerville Old Face" pitchFamily="18" charset="0"/>
              </a:rPr>
              <a:t>t</a:t>
            </a:r>
            <a:r>
              <a:rPr lang="en-US" altLang="en-US" sz="3200" b="1">
                <a:solidFill>
                  <a:srgbClr val="0070C0"/>
                </a:solidFill>
                <a:latin typeface="Baskerville Old Face" pitchFamily="18" charset="0"/>
              </a:rPr>
              <a:t>e</a:t>
            </a:r>
            <a:r>
              <a:rPr lang="en-US" altLang="en-US" sz="3200" b="1">
                <a:solidFill>
                  <a:srgbClr val="FF0000"/>
                </a:solidFill>
                <a:latin typeface="Baskerville Old Face" pitchFamily="18" charset="0"/>
              </a:rPr>
              <a:t>m</a:t>
            </a:r>
          </a:p>
        </p:txBody>
      </p:sp>
      <p:sp>
        <p:nvSpPr>
          <p:cNvPr id="23" name="Left-Right Arrow 22"/>
          <p:cNvSpPr/>
          <p:nvPr/>
        </p:nvSpPr>
        <p:spPr>
          <a:xfrm>
            <a:off x="3756660" y="2794000"/>
            <a:ext cx="777240" cy="335280"/>
          </a:xfrm>
          <a:prstGeom prst="leftRightArrow">
            <a:avLst/>
          </a:prstGeom>
        </p:spPr>
        <p:style>
          <a:lnRef idx="0">
            <a:schemeClr val="accent4"/>
          </a:lnRef>
          <a:fillRef idx="3">
            <a:schemeClr val="accent4"/>
          </a:fillRef>
          <a:effectRef idx="3">
            <a:schemeClr val="accent4"/>
          </a:effectRef>
          <a:fontRef idx="minor">
            <a:schemeClr val="lt1"/>
          </a:fontRef>
        </p:style>
        <p:txBody>
          <a:bodyPr lIns="146304" tIns="73152" rIns="146304" bIns="73152" anchor="ctr"/>
          <a:lstStyle/>
          <a:p>
            <a:pPr algn="ctr" defTabSz="1463040" fontAlgn="base">
              <a:spcBef>
                <a:spcPct val="0"/>
              </a:spcBef>
              <a:spcAft>
                <a:spcPct val="0"/>
              </a:spcAft>
              <a:defRPr/>
            </a:pPr>
            <a:endParaRPr lang="en-US" sz="3800" dirty="0">
              <a:solidFill>
                <a:srgbClr val="FFFFFF"/>
              </a:solidFill>
              <a:latin typeface="Times New Roman"/>
            </a:endParaRPr>
          </a:p>
        </p:txBody>
      </p:sp>
      <p:sp>
        <p:nvSpPr>
          <p:cNvPr id="24" name="Left-Right Arrow 23"/>
          <p:cNvSpPr/>
          <p:nvPr/>
        </p:nvSpPr>
        <p:spPr>
          <a:xfrm>
            <a:off x="3368040" y="3688080"/>
            <a:ext cx="1165860" cy="335280"/>
          </a:xfrm>
          <a:prstGeom prst="leftRightArrow">
            <a:avLst/>
          </a:prstGeom>
        </p:spPr>
        <p:style>
          <a:lnRef idx="0">
            <a:schemeClr val="accent4"/>
          </a:lnRef>
          <a:fillRef idx="3">
            <a:schemeClr val="accent4"/>
          </a:fillRef>
          <a:effectRef idx="3">
            <a:schemeClr val="accent4"/>
          </a:effectRef>
          <a:fontRef idx="minor">
            <a:schemeClr val="lt1"/>
          </a:fontRef>
        </p:style>
        <p:txBody>
          <a:bodyPr lIns="146304" tIns="73152" rIns="146304" bIns="73152" anchor="ctr"/>
          <a:lstStyle/>
          <a:p>
            <a:pPr algn="ctr" defTabSz="1463040" fontAlgn="base">
              <a:spcBef>
                <a:spcPct val="0"/>
              </a:spcBef>
              <a:spcAft>
                <a:spcPct val="0"/>
              </a:spcAft>
              <a:defRPr/>
            </a:pPr>
            <a:endParaRPr lang="en-US" sz="3800" dirty="0">
              <a:solidFill>
                <a:srgbClr val="FFFFFF"/>
              </a:solidFill>
              <a:latin typeface="Times New Roman"/>
            </a:endParaRPr>
          </a:p>
        </p:txBody>
      </p:sp>
      <p:sp>
        <p:nvSpPr>
          <p:cNvPr id="25" name="Left-Right Arrow 24"/>
          <p:cNvSpPr/>
          <p:nvPr/>
        </p:nvSpPr>
        <p:spPr>
          <a:xfrm>
            <a:off x="3756660" y="4582160"/>
            <a:ext cx="906780" cy="335280"/>
          </a:xfrm>
          <a:prstGeom prst="leftRightArrow">
            <a:avLst/>
          </a:prstGeom>
        </p:spPr>
        <p:style>
          <a:lnRef idx="0">
            <a:schemeClr val="accent4"/>
          </a:lnRef>
          <a:fillRef idx="3">
            <a:schemeClr val="accent4"/>
          </a:fillRef>
          <a:effectRef idx="3">
            <a:schemeClr val="accent4"/>
          </a:effectRef>
          <a:fontRef idx="minor">
            <a:schemeClr val="lt1"/>
          </a:fontRef>
        </p:style>
        <p:txBody>
          <a:bodyPr lIns="146304" tIns="73152" rIns="146304" bIns="73152" anchor="ctr"/>
          <a:lstStyle/>
          <a:p>
            <a:pPr algn="ctr" defTabSz="1463040" fontAlgn="base">
              <a:spcBef>
                <a:spcPct val="0"/>
              </a:spcBef>
              <a:spcAft>
                <a:spcPct val="0"/>
              </a:spcAft>
              <a:defRPr/>
            </a:pPr>
            <a:endParaRPr lang="en-US" sz="3800" dirty="0">
              <a:solidFill>
                <a:srgbClr val="FFFFFF"/>
              </a:solidFill>
              <a:latin typeface="Times New Roman"/>
            </a:endParaRPr>
          </a:p>
        </p:txBody>
      </p:sp>
      <p:sp>
        <p:nvSpPr>
          <p:cNvPr id="14365" name="AutoShape 20" descr="data:image/jpeg;base64,/9j/4AAQSkZJRgABAQAAAQABAAD/2wBDAAkGBwgHBgkIBwgKCgkLDRYPDQwMDRsUFRAWIB0iIiAdHx8kKDQsJCYxJx8fLT0tMTU3Ojo6Iys/RD84QzQ5Ojf/2wBDAQoKCg0MDRoPDxo3JR8lNzc3Nzc3Nzc3Nzc3Nzc3Nzc3Nzc3Nzc3Nzc3Nzc3Nzc3Nzc3Nzc3Nzc3Nzc3Nzc3Nzf/wAARCACdAUEDASIAAhEBAxEB/8QAHAABAAIDAQEBAAAAAAAAAAAAAAECBAUGBwMI/8QASxAAAQQBAgMEBgYDCREAAAAAAQACAxEEBRIGITEHE0FRFBUiYXGRMkKBobHBIyRSCCZyc3Sys9HhFhclJzY4U1RiY2WChZPS8PH/xAAYAQEBAQEBAAAAAAAAAAAAAAAAAQIDBP/EACcRAQADAAEEAgEDBQAAAAAAAAABAhEDEhMhMSJBYVGxwTKBodHh/9oADAMBAAIRAxEAPwD10qFJULs4iIiAiIgIiICIiAiIgIiICIiAiIgIilBCIiApUIgIilBCIiAiIgIiICIiAilQgIpUICkKFIQEUoioUIiIIiICIiAiIgIiICIiCVCIgIiIClQiCVClQgKVClARQpQFCIgIiICIiAiIgIilBClQiAiIgKeihEFrRQiCEUoghFKIIRSiCEUoghSiIIRSiCEUoghFKIIUoiCEU0iAiUiCEUoghFiZup4WCayshjHfs9T8gsaDiHS5pAxuTtJ6d40tB+1bilpjYhmb1ic1tEQcxY5hSsNCIiCEUoghFKIIRSiCEUpSCEUoghFKILUopWpKUVFKKVqSkFXD2T8FpMLUMoYcEcULZpG4gme+WUi+Z5dDz5LekWCFq8LTJcdoD3sP6mIOV/Ss8/hzXSk1ydYtE74fBuoZJy5J2xt9HGEJwwyG65m6rrfL4fJfWPUMyVwZHhxd4YhNtdKeTD0HT6RN+5R6syWtDGOiLXYPozySRTgDRHLmLK+rsTKhkjlxe6c/0dsLw9xABHRw5fHktzNGIi7Fy9TmyMLJdhQ2xuNve8ybXNLmkgNodR8Qsg6iYsbLeY9xxY2O+l9O239i+PqnKx8eXHxHwlk8DY3vkJBa4AiwAOd2pydNzHNy4oTB3eTExpc8m2Fra6VztX4ej5+2R6bO/IkEGMJIYpGxvcH+1ZokgV0Fjx81j42fM5kMOLAHvkZI+5pjy2vrmasrIbiZkU8zYHxthmmErn2dzeQ3NAqjddfeowdOlx5oHvcwiOKRhq+rn7gs/Bflr5s1SWdkRxsZryYBPI10lbRZFDlzPIrOw5vSsSGfbt71gftu6sLTPjk0oRN7+Fkhxe7eXtdRokgtIHM8+i3Glxui03EjkaWvbCwEHwNBS8ViNhaTMzksikpSlLk6K0lK1JSCKSlNIqIpKU0qyzQQOhbkTsjdM7bG131ioFLB1zLdgaZNkRj9IAGs/hE0F89byMls2Np+C4Mycp5b3h+o0dSofwfjSx/ps7Nkk6lzpLBPwXWsVrk3lztNp2KwzNE0HGwoGSTxtmzHjdLNINx3HrV9FscvBxcyExZMDJGEVTm9Ph5LIaKaATdDqpXnte0zuu8UrEZjimP1DSM2XR8THdmE0/FLnUGMPXcfIFZpxuJ2N7zdp8nj3IsfZf8Aaul7tu8ybRvIournXkvjPm40GRDjzStZLMajaerl2nmmfVYcu1Ee5abS9SGa6WGaF2Plw8pYXeHvHmFsKWo14TY3EONl4mHNkH0dzZGxN6i+VlZWl6nHqEr4O6kgyY/pwyinAeatq7HVHpK2yemfbNpRSrj5GPlxukxJ2zNY/Y4t8D5L6gX4gDqSfBY9NqUlKIJoMqLvsWZk0dlu5h6HyV0EUopWpKUEUopWpKQVpKVqSkEIppFRakpWpKWVVpKVqSkFV53xF2wcO6PnSYcEWTqEkTi174NoYCOoDief2Behzxtkgkje4ta9haXNNEAirB8F4ZpOr8D8J63lQcNaVqXEWZKO7Bc1kjW11Efs2b8TXgpMrEPRuCu0LReMJn42EJsfMY3ececC3NHUtI5H8V89U7StA0riSTQs70mKeIgSTFg7ptt3Xd309y8h7Npie2DHdHiOwRJkZF4jhRhBY87CKHTp08F9uMsGDU+25+DltLoJ83HZI26tpaywps4ueXo+j9sHDep6uzTyzKxWyO2R5GQGhhPhdG23718p+2fhiLVDiCPNfAHbTlsjGz4gXuI+z7F5x21aHpui8WYsGk4keJDPise6OIU3ducLA+AC2vbRwto3D2k6C/SMGPHe8vjke0m5AGtILr6myefvTZMh7Vqet6bpeju1fNymMwQxrxKOYeHfR211JvkvO39uWgjI2M0zUXRXXeewDXntv81kahhcP5vZFoD+Ks3IxsKDFge0wPp737KDQKO40TyXD6zxJomVwHPo3D/Cec7DgaB6zmjbbHBwO97mtPM9Oo60kyRD23TeI9N1Xh92uYEzpcNkb5HU2nN2AlzSPAilxP8Afu4Y/wBW1P8A7LP/ACXx/c+tbLwhqUUoD43ZrmljuYIMbbFe9cn2w5ejnVYeGeGdIwWZEcgGRLjYzQ90h5NiaQL5Xz99DwKuzhERr1ngzjfSuMBlnTI8mP0XaZPSGBv0rqqJ8iue1jtl4a07PfiwRZecGO2umgDQy/cSfa+Kwsvh49n/AGQaqIiPWeTE0ZUzT0c9wbtB8mhxHxs+KwOwXQNM1Dh7VcjPw4Mh82R6OTLGHUzaDQvp9Lw9ybJkPS+GOJdL4o0707SJzJGDtkY8bXxu8nDw/Arl4O17hmWLOkcM2IYjbIfE25CXbQ1oDuZ/K1572JZUmndoWVpkb3GDIimjc3wJjO5p+4/MrB7ItBwNe44yYtUx2ZGPjwyTd0/m1ztwAseI5kqbJkPW+De0vROLM84GNHkYuXtLmR5AH6QDrRB6+5dpK+OGJ80zwyKMbnuPgF+e9K0/H0bt3iwcBgix4s8tjYOjWuYTXw50vaeM3u9VwQNNCfIa1x93/wBXTjjrtFWOSemsys3ifDNSOw81mKXbRklnsqvEha7P0F0bg5jsi2uHQglq3k+LDJivwS2oDH3YaB0FLm9Vw/V8vDuJ3rpRHkEB7hRqwuvHNJtEx49/s5ckWivnz6/dm61l4OFq+LPKJ5s2MO7qCCiSHeJ+9Zuk8Q42oZL8V0UuNkt591MKJ+C1XDf61rus5snORj+7YT9UWR+ACji39XzdJz4+UzZthd4kWP7fmrPHWZjjn3nv/JF7RE3j1v8AxvdP1ePO1DNw2ROa7EcGucSKd16fJM/Vo8LUcPDfE5zspxAcCKb8VpuHTXEWvH/eD8Sp183xHoR/2z+IWO1XuZ9Z/DXct0b+f5bHVOIcfAym4kcM2VlEWYoRZHxWjytUh1TiHRnRskjkjkc2SKRtOYeXVffhAibM1bOkFzOn2A+Q5n+r5K2txMHFejTNaA+QkOPnXT8V0rWlLzXPOe/7MWta9Ytvjf5dPPNHjwvlmeGRsBc5x6ALlfXunTalFqZws1jI7i9KDfYo/tBffjid7dD2NNd7M1h+HM/ktzBjRR4seGGAwCIMLPAilypFaU6p+3S0za3TH05jhnPg0/Q87JyA90Qy6/RiybApbfG1zDydTdhQRSygNdvlr2BQsj8lysA2cHag0fVzGgfcuz0rFjwtKhghaAO53OP7TiLJK7c1aRM2n3M/6cuKbTERHrGvxdV0jD0X0vFxposTvyxzWsFh3mefRbimkgh3sEbt3uq7XL6DiencGZmOBbnSPLf4QAI/BfaPVP3j9+HfphH6MPPde0fdzWL8fmYj9capyeNn9NbIa1p/qz1i98jIC8saHN9p5HkFjRcRYpkjblYmXiRy8mSzN9krT6hG7C1PRsA40mQzFgDzAzq95sn7wthrObl6nps2KdCzw54Ba5zQQ0jxWu1Xx+fyz3Lefx+HQltGiopY+kif1ThjKY5k4iDXteKIrlzWVS88+Jx6I8xqtJStSKCtIrIgslK1IoqtJStSUmjV8S42Rl8O6pjYV+kzYkrIqNe0WkBfnjsx4xxuBdQ1P1lpuRNNNGI2iMBr2OaT7JvoD4/DoV+m6WO7Bw35HpDsXHdP/pTE0v8AnVqSsPzdwr68xu1bA1DL0fI9My8h2U7H2Fp7uUOtwvoAHE8/LmtpxAP8f8Q/4hj/AM1i99zseWbGmGLMMfKdGWR5Hdh5jJ6Gj1F+C4N/HA4e1JuJx5pDMPIJqLVMaHvIJ68Qa3NPu50iuA/dBD9+Wm/yJn9I5b390QP8D8P/AMbL/NYvVNPz9G16NuRgZGFntA5OYWvLfzCzpoIZgGzxRyAdA9gdXzRHg/aNg5k/ZVwZlQMe/Fxsdvf7RYaXMbtcfdyIv3+9YUfGUut9neNwXoOi5Mmf3QZO6MAs2NO4uFc7Nc7rx68l+h+6Z3fd7G93VbKFV5V5L5Y2Hi4ljFxoYA7qIo2sv40Ew14b2T6pquk8BcVS42FK0QMdPj5Jb7Pe7dpbXiRyP4rlOH+GePMbOj1zStGzfSWkvZPNA0kk9XU/qeZ50v0rq2Rj6dpsznZuLpvsnZPMGhjHH61EgHzrxXkWpSP1LTdb1LSu0LWsyXS4DM+RkJix3O8GNIoWeXT71FZ+g5vE3HOg8RcMcUYQxsxmM10MskBhJfutu4dKto5j3rjuAeOZOzuHVtI1fTMkzmTfHHyaWSgVTr+qeXMX0Xt3Z/NqGTwXpE+ryvlzJccPe+T6TgSS2/8AlIW3ytNwcyRsmXhY072fRdLC15HwJCqPGOwjhvOl1XL4oz4nRwujczHLm13r3n2nD3AWL9/uWu7Bf8utU/kkn9I1foANDQA0AAcgB4L5xY0ELi6KCKNx6ljACfkmDwN/+cP/ANQH9GvaeJ8CXUNIc3HBM8LxKxo6muoWz9Gg77vu4i7277zuxu+fVfWvJapaazsM2rFoyXNy8VwS4BbjsmOpvZsEIYba/pa+OpwZMDuHI8yR8uQJrkc42bJaav3Lqg1ocX7Wh/7W0Wps/H4hdI5a1n4w5zxzP9UuVMv9znEGZJlMf6Dm+0JGi9rrv8yommHEusYbMNjzgYbu8kmc2g48jX3V811TgHNLXAOaeocLCABrdrQGt8migr3fvPJ2vrfDlX5bdA4lzpMxjxi5oDmyNbfPr+NrGmzZNT4j0rLZC+PEEuyEvFF1cyfvC7NwDm7XNa4eThamzy6cunLorHNHvPOYk8U+t8brk8advDWs5sGc17cPKd3kUoaSAbP9dfYF8pc92p8TaXkxRPbhtk7uFzxW+uZP3hdg4B7dr2tePJwtTdAUGiunLop3o3qmPOL2p9b4anibAfqOjzQwi5mOEjAPEjqPlawMfiqA4MbGxSv1PaIxAGHm/pd+S6QeagNaH7wxgefrBov5rNbx09No1q1J6trLz9jJG8H57Xg7xmtDvjQtd3CP1SP+IH81ffwqhXlSc7u+avJy9f19px8fR9uf4GtuiGxX6w78AtRDhSt4kOkbT6IMz0qq5UG2PyC7bwrlXuU2fNWOaYta2e0niiaxG+nO8TQz4+fh63jRGUY/szMb128+f3lVy+Ko54BForZZs2UgNa6Pkz4roxy6FQ1jWEljGNJ6lrQLUjkrkRaNxZpbZms5qkXe9zEMgtM4YO8LRQLvGlalakpctdFUpWpKQVpFakTRalFK9JSiq0lK1JSCtJStSUgrSxtR0/E1PEfiahjRZOPIKdHK0OB/981l0lIPI9d7E8UznL4W1SbTZrsRSEuaPg4e0PvWjfoXbDofsYefkZkTehjymSj5Sc/uXvFJSivBhq3bOPZ9DyyfM4cX9S+0Wl9smsnbk50uDG7q588cVfYy3L3OkpB5Lo/YxHLO3L4v1nJ1SYczEx7g37XOJcfspdtrPCGDqGgwaDjNZg6W2dj54IGV3rGm9l+FkNs8zyXSUlIPmyNsbGsjaGsaAGtAoADoArUrUlKorSUrUlIK0lK1JSCtJStSUgrSUrUlIK0lK1JSCtJStSUgrSUrUlIK0lK1JSCtJStSUgrSUrUlIK0lK1JSCtJStSUgrSK1IgvtTapRZaRtTapRBG1RtV0QV2ptVkQV2ptVkQV2ptVkQU2qdqsiCu1NqsiCm1NquiCu1RtV0QV2ptVkQV2ptVkQV2ptVkQV2qNquiCm1TtVkQV2qNquiCu1RtV0QV2ptVkQV2ptVkQV2ptVkQV2orImgiIgIoUoCIiAiIgIiICIiAiIgIiICIiAiIgIiICIiAiIgIiICIiAiIgIiICIiAiIgIiICIiCEREEooRBKIoQSiIgIiICIiAiIgIiICIiAiIgIiICIiAiIgIiICIiAiIgIiICIiAiIgIiICIiD//Z"/>
          <p:cNvSpPr>
            <a:spLocks noChangeAspect="1" noChangeArrowheads="1"/>
          </p:cNvSpPr>
          <p:nvPr/>
        </p:nvSpPr>
        <p:spPr bwMode="auto">
          <a:xfrm>
            <a:off x="2" y="-1050079"/>
            <a:ext cx="5197793" cy="219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sp>
        <p:nvSpPr>
          <p:cNvPr id="14366" name="AutoShape 22" descr="data:image/jpeg;base64,/9j/4AAQSkZJRgABAQAAAQABAAD/2wBDAAkGBwgHBgkIBwgKCgkLDRYPDQwMDRsUFRAWIB0iIiAdHx8kKDQsJCYxJx8fLT0tMTU3Ojo6Iys/RD84QzQ5Ojf/2wBDAQoKCg0MDRoPDxo3JR8lNzc3Nzc3Nzc3Nzc3Nzc3Nzc3Nzc3Nzc3Nzc3Nzc3Nzc3Nzc3Nzc3Nzc3Nzc3Nzc3Nzf/wAARCACdAUEDASIAAhEBAxEB/8QAHAABAAIDAQEBAAAAAAAAAAAAAAECBAUGBwMI/8QASxAAAQQBAgMEBgYDCREAAAAAAQACAxEEBRIGITEHE0FRFBUiYXGRMkKBobHBIyRSCCZyc3Sys9HhFhclJzY4U1RiY2WChZPS8PH/xAAYAQEBAQEBAAAAAAAAAAAAAAAAAQIDBP/EACcRAQADAAEEAgEDBQAAAAAAAAABAhEDEhMhMSJBYVGxwTKBodHh/9oADAMBAAIRAxEAPwD10qFJULs4iIiAiIgIiICIiAiIgIiICIiAiIgIilBCIiApUIgIilBCIiAiIgIiICIiAilQgIpUICkKFIQEUoioUIiIIiICIiAiIgIiICIiCVCIgIiIClQiCVClQgKVClARQpQFCIgIiICIiAiIgIilBClQiAiIgKeihEFrRQiCEUoghFKIIRSiCEUoghSiIIRSiCEUoghFKIIUoiCEU0iAiUiCEUoghFiZup4WCayshjHfs9T8gsaDiHS5pAxuTtJ6d40tB+1bilpjYhmb1ic1tEQcxY5hSsNCIiCEUoghFKIIRSiCEUpSCEUoghFKILUopWpKUVFKKVqSkFXD2T8FpMLUMoYcEcULZpG4gme+WUi+Z5dDz5LekWCFq8LTJcdoD3sP6mIOV/Ss8/hzXSk1ydYtE74fBuoZJy5J2xt9HGEJwwyG65m6rrfL4fJfWPUMyVwZHhxd4YhNtdKeTD0HT6RN+5R6syWtDGOiLXYPozySRTgDRHLmLK+rsTKhkjlxe6c/0dsLw9xABHRw5fHktzNGIi7Fy9TmyMLJdhQ2xuNve8ybXNLmkgNodR8Qsg6iYsbLeY9xxY2O+l9O239i+PqnKx8eXHxHwlk8DY3vkJBa4AiwAOd2pydNzHNy4oTB3eTExpc8m2Fra6VztX4ej5+2R6bO/IkEGMJIYpGxvcH+1ZokgV0Fjx81j42fM5kMOLAHvkZI+5pjy2vrmasrIbiZkU8zYHxthmmErn2dzeQ3NAqjddfeowdOlx5oHvcwiOKRhq+rn7gs/Bflr5s1SWdkRxsZryYBPI10lbRZFDlzPIrOw5vSsSGfbt71gftu6sLTPjk0oRN7+Fkhxe7eXtdRokgtIHM8+i3Glxui03EjkaWvbCwEHwNBS8ViNhaTMzksikpSlLk6K0lK1JSCKSlNIqIpKU0qyzQQOhbkTsjdM7bG131ioFLB1zLdgaZNkRj9IAGs/hE0F89byMls2Np+C4Mycp5b3h+o0dSofwfjSx/ps7Nkk6lzpLBPwXWsVrk3lztNp2KwzNE0HGwoGSTxtmzHjdLNINx3HrV9FscvBxcyExZMDJGEVTm9Ph5LIaKaATdDqpXnte0zuu8UrEZjimP1DSM2XR8THdmE0/FLnUGMPXcfIFZpxuJ2N7zdp8nj3IsfZf8Aaul7tu8ybRvIournXkvjPm40GRDjzStZLMajaerl2nmmfVYcu1Ee5abS9SGa6WGaF2Plw8pYXeHvHmFsKWo14TY3EONl4mHNkH0dzZGxN6i+VlZWl6nHqEr4O6kgyY/pwyinAeatq7HVHpK2yemfbNpRSrj5GPlxukxJ2zNY/Y4t8D5L6gX4gDqSfBY9NqUlKIJoMqLvsWZk0dlu5h6HyV0EUopWpKUEUopWpKQVpKVqSkEIppFRakpWpKWVVpKVqSkFV53xF2wcO6PnSYcEWTqEkTi174NoYCOoDief2Behzxtkgkje4ta9haXNNEAirB8F4ZpOr8D8J63lQcNaVqXEWZKO7Bc1kjW11Efs2b8TXgpMrEPRuCu0LReMJn42EJsfMY3ececC3NHUtI5H8V89U7StA0riSTQs70mKeIgSTFg7ptt3Xd309y8h7Npie2DHdHiOwRJkZF4jhRhBY87CKHTp08F9uMsGDU+25+DltLoJ83HZI26tpaywps4ueXo+j9sHDep6uzTyzKxWyO2R5GQGhhPhdG23718p+2fhiLVDiCPNfAHbTlsjGz4gXuI+z7F5x21aHpui8WYsGk4keJDPise6OIU3ducLA+AC2vbRwto3D2k6C/SMGPHe8vjke0m5AGtILr6myefvTZMh7Vqet6bpeju1fNymMwQxrxKOYeHfR211JvkvO39uWgjI2M0zUXRXXeewDXntv81kahhcP5vZFoD+Ks3IxsKDFge0wPp737KDQKO40TyXD6zxJomVwHPo3D/Cec7DgaB6zmjbbHBwO97mtPM9Oo60kyRD23TeI9N1Xh92uYEzpcNkb5HU2nN2AlzSPAilxP8Afu4Y/wBW1P8A7LP/ACXx/c+tbLwhqUUoD43ZrmljuYIMbbFe9cn2w5ejnVYeGeGdIwWZEcgGRLjYzQ90h5NiaQL5Xz99DwKuzhERr1ngzjfSuMBlnTI8mP0XaZPSGBv0rqqJ8iue1jtl4a07PfiwRZecGO2umgDQy/cSfa+Kwsvh49n/AGQaqIiPWeTE0ZUzT0c9wbtB8mhxHxs+KwOwXQNM1Dh7VcjPw4Mh82R6OTLGHUzaDQvp9Lw9ybJkPS+GOJdL4o0707SJzJGDtkY8bXxu8nDw/Arl4O17hmWLOkcM2IYjbIfE25CXbQ1oDuZ/K1572JZUmndoWVpkb3GDIimjc3wJjO5p+4/MrB7ItBwNe44yYtUx2ZGPjwyTd0/m1ztwAseI5kqbJkPW+De0vROLM84GNHkYuXtLmR5AH6QDrRB6+5dpK+OGJ80zwyKMbnuPgF+e9K0/H0bt3iwcBgix4s8tjYOjWuYTXw50vaeM3u9VwQNNCfIa1x93/wBXTjjrtFWOSemsys3ifDNSOw81mKXbRklnsqvEha7P0F0bg5jsi2uHQglq3k+LDJivwS2oDH3YaB0FLm9Vw/V8vDuJ3rpRHkEB7hRqwuvHNJtEx49/s5ckWivnz6/dm61l4OFq+LPKJ5s2MO7qCCiSHeJ+9Zuk8Q42oZL8V0UuNkt591MKJ+C1XDf61rus5snORj+7YT9UWR+ACji39XzdJz4+UzZthd4kWP7fmrPHWZjjn3nv/JF7RE3j1v8AxvdP1ePO1DNw2ROa7EcGucSKd16fJM/Vo8LUcPDfE5zspxAcCKb8VpuHTXEWvH/eD8Sp183xHoR/2z+IWO1XuZ9Z/DXct0b+f5bHVOIcfAym4kcM2VlEWYoRZHxWjytUh1TiHRnRskjkjkc2SKRtOYeXVffhAibM1bOkFzOn2A+Q5n+r5K2txMHFejTNaA+QkOPnXT8V0rWlLzXPOe/7MWta9Ytvjf5dPPNHjwvlmeGRsBc5x6ALlfXunTalFqZws1jI7i9KDfYo/tBffjid7dD2NNd7M1h+HM/ktzBjRR4seGGAwCIMLPAilypFaU6p+3S0za3TH05jhnPg0/Q87JyA90Qy6/RiybApbfG1zDydTdhQRSygNdvlr2BQsj8lysA2cHag0fVzGgfcuz0rFjwtKhghaAO53OP7TiLJK7c1aRM2n3M/6cuKbTERHrGvxdV0jD0X0vFxposTvyxzWsFh3mefRbimkgh3sEbt3uq7XL6DiencGZmOBbnSPLf4QAI/BfaPVP3j9+HfphH6MPPde0fdzWL8fmYj9capyeNn9NbIa1p/qz1i98jIC8saHN9p5HkFjRcRYpkjblYmXiRy8mSzN9krT6hG7C1PRsA40mQzFgDzAzq95sn7wthrObl6nps2KdCzw54Ba5zQQ0jxWu1Xx+fyz3Lefx+HQltGiopY+kif1ThjKY5k4iDXteKIrlzWVS88+Jx6I8xqtJStSKCtIrIgslK1IoqtJStSUmjV8S42Rl8O6pjYV+kzYkrIqNe0WkBfnjsx4xxuBdQ1P1lpuRNNNGI2iMBr2OaT7JvoD4/DoV+m6WO7Bw35HpDsXHdP/pTE0v8AnVqSsPzdwr68xu1bA1DL0fI9My8h2U7H2Fp7uUOtwvoAHE8/LmtpxAP8f8Q/4hj/AM1i99zseWbGmGLMMfKdGWR5Hdh5jJ6Gj1F+C4N/HA4e1JuJx5pDMPIJqLVMaHvIJ68Qa3NPu50iuA/dBD9+Wm/yJn9I5b390QP8D8P/AMbL/NYvVNPz9G16NuRgZGFntA5OYWvLfzCzpoIZgGzxRyAdA9gdXzRHg/aNg5k/ZVwZlQMe/Fxsdvf7RYaXMbtcfdyIv3+9YUfGUut9neNwXoOi5Mmf3QZO6MAs2NO4uFc7Nc7rx68l+h+6Z3fd7G93VbKFV5V5L5Y2Hi4ljFxoYA7qIo2sv40Ew14b2T6pquk8BcVS42FK0QMdPj5Jb7Pe7dpbXiRyP4rlOH+GePMbOj1zStGzfSWkvZPNA0kk9XU/qeZ50v0rq2Rj6dpsznZuLpvsnZPMGhjHH61EgHzrxXkWpSP1LTdb1LSu0LWsyXS4DM+RkJix3O8GNIoWeXT71FZ+g5vE3HOg8RcMcUYQxsxmM10MskBhJfutu4dKto5j3rjuAeOZOzuHVtI1fTMkzmTfHHyaWSgVTr+qeXMX0Xt3Z/NqGTwXpE+ryvlzJccPe+T6TgSS2/8AlIW3ytNwcyRsmXhY072fRdLC15HwJCqPGOwjhvOl1XL4oz4nRwujczHLm13r3n2nD3AWL9/uWu7Bf8utU/kkn9I1foANDQA0AAcgB4L5xY0ELi6KCKNx6ljACfkmDwN/+cP/ANQH9GvaeJ8CXUNIc3HBM8LxKxo6muoWz9Gg77vu4i7277zuxu+fVfWvJapaazsM2rFoyXNy8VwS4BbjsmOpvZsEIYba/pa+OpwZMDuHI8yR8uQJrkc42bJaav3Lqg1ocX7Wh/7W0Wps/H4hdI5a1n4w5zxzP9UuVMv9znEGZJlMf6Dm+0JGi9rrv8yommHEusYbMNjzgYbu8kmc2g48jX3V811TgHNLXAOaeocLCABrdrQGt8migr3fvPJ2vrfDlX5bdA4lzpMxjxi5oDmyNbfPr+NrGmzZNT4j0rLZC+PEEuyEvFF1cyfvC7NwDm7XNa4eThamzy6cunLorHNHvPOYk8U+t8brk8advDWs5sGc17cPKd3kUoaSAbP9dfYF8pc92p8TaXkxRPbhtk7uFzxW+uZP3hdg4B7dr2tePJwtTdAUGiunLop3o3qmPOL2p9b4anibAfqOjzQwi5mOEjAPEjqPlawMfiqA4MbGxSv1PaIxAGHm/pd+S6QeagNaH7wxgefrBov5rNbx09No1q1J6trLz9jJG8H57Xg7xmtDvjQtd3CP1SP+IH81ffwqhXlSc7u+avJy9f19px8fR9uf4GtuiGxX6w78AtRDhSt4kOkbT6IMz0qq5UG2PyC7bwrlXuU2fNWOaYta2e0niiaxG+nO8TQz4+fh63jRGUY/szMb128+f3lVy+Ko54BForZZs2UgNa6Pkz4roxy6FQ1jWEljGNJ6lrQLUjkrkRaNxZpbZms5qkXe9zEMgtM4YO8LRQLvGlalakpctdFUpWpKQVpFakTRalFK9JSiq0lK1JSCtJStSUgrSxtR0/E1PEfiahjRZOPIKdHK0OB/981l0lIPI9d7E8UznL4W1SbTZrsRSEuaPg4e0PvWjfoXbDofsYefkZkTehjymSj5Sc/uXvFJSivBhq3bOPZ9DyyfM4cX9S+0Wl9smsnbk50uDG7q588cVfYy3L3OkpB5Lo/YxHLO3L4v1nJ1SYczEx7g37XOJcfspdtrPCGDqGgwaDjNZg6W2dj54IGV3rGm9l+FkNs8zyXSUlIPmyNsbGsjaGsaAGtAoADoArUrUlKorSUrUlIK0lK1JSCtJStSUgrSUrUlIK0lK1JSCtJStSUgrSUrUlIK0lK1JSCtJStSUgrSUrUlIK0lK1JSCtJStSUgrSK1IgvtTapRZaRtTapRBG1RtV0QV2ptVkQV2ptVkQV2ptVkQU2qdqsiCu1NqsiCm1NquiCu1RtV0QV2ptVkQV2ptVkQV2ptVkQV2qNquiCm1TtVkQV2qNquiCu1RtV0QV2ptVkQV2ptVkQV2ptVkQV2orImgiIgIoUoCIiAiIgIiICIiAiIgIiICIiAiIgIiICIiAiIgIiICIiAiIgIiICIiAiIgIiICIiCEREEooRBKIoQSiIgIiICIiAiIgIiICIiAiIgIiICIiAiIgIiICIiAiIgIiICIiAiIgIiICIiD//Z"/>
          <p:cNvSpPr>
            <a:spLocks noChangeAspect="1" noChangeArrowheads="1"/>
          </p:cNvSpPr>
          <p:nvPr/>
        </p:nvSpPr>
        <p:spPr bwMode="auto">
          <a:xfrm>
            <a:off x="2" y="-1050079"/>
            <a:ext cx="5197793" cy="219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pic>
        <p:nvPicPr>
          <p:cNvPr id="14367" name="Picture 24" descr="http://www.shinyshiny.tv/amazon-cloud-driver-600x294.jpeg"/>
          <p:cNvPicPr>
            <a:picLocks noChangeAspect="1" noChangeArrowheads="1"/>
          </p:cNvPicPr>
          <p:nvPr/>
        </p:nvPicPr>
        <p:blipFill>
          <a:blip r:embed="rId7">
            <a:extLst>
              <a:ext uri="{28A0092B-C50C-407E-A947-70E740481C1C}">
                <a14:useLocalDpi xmlns:a14="http://schemas.microsoft.com/office/drawing/2010/main" val="0"/>
              </a:ext>
            </a:extLst>
          </a:blip>
          <a:srcRect t="27211" b="31973"/>
          <a:stretch>
            <a:fillRect/>
          </a:stretch>
        </p:blipFill>
        <p:spPr bwMode="auto">
          <a:xfrm>
            <a:off x="8938260" y="2682242"/>
            <a:ext cx="6347460" cy="109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8" name="Picture 26" descr="http://www.connectingup.org/sites/default/files/blogs/skydrive-logo-640x440.jpg"/>
          <p:cNvPicPr>
            <a:picLocks noChangeAspect="1" noChangeArrowheads="1"/>
          </p:cNvPicPr>
          <p:nvPr/>
        </p:nvPicPr>
        <p:blipFill>
          <a:blip r:embed="rId8">
            <a:extLst>
              <a:ext uri="{28A0092B-C50C-407E-A947-70E740481C1C}">
                <a14:useLocalDpi xmlns:a14="http://schemas.microsoft.com/office/drawing/2010/main" val="0"/>
              </a:ext>
            </a:extLst>
          </a:blip>
          <a:srcRect t="10909" b="10909"/>
          <a:stretch>
            <a:fillRect/>
          </a:stretch>
        </p:blipFill>
        <p:spPr bwMode="auto">
          <a:xfrm>
            <a:off x="10492740" y="3911602"/>
            <a:ext cx="3108960" cy="144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9" name="Picture 28" descr="http://3.bp.blogspot.com/_HKu-MCyTyU0/TMV2ezepDoI/AAAAAAAAAgg/wa1OLnaG4YY/s1600/you+can+use+slive+os+as+a+gues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4700" y="6146802"/>
            <a:ext cx="3238500" cy="210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0" name="AutoShape 30" descr="data:image/jpeg;base64,/9j/4AAQSkZJRgABAQAAAQABAAD/2wCEAAkGBhAQEBQQEBAVFBQVFRQVFxQYFRgUFBQUFBQVFBQUFBUXHCYfFxklGRUUHy8gIycpLCwsFR4xNTAqNSYrLikBCQoKDgwOGA8PGiofHCQpLSwsLCksKSwqKiwpLCwpLCktLC0sLSksLCwsKTQpLCwsLCwsLSkqKSwsLCwqKSwpKf/AABEIAPAA0gMBIgACEQEDEQH/xAAbAAABBQEBAAAAAAAAAAAAAAAAAgMEBQYBB//EAEsQAAIABAIECAYQBgMBAAMBAAECAAMREgQhBRMiMQYUQVFTkZLRMlJhobLSFRYjM0JUYnFyc4GjsbPT4TRVY5Oi4iRDwfBEZIIH/8QAGgEBAAIDAQAAAAAAAAAAAAAAAAECAwUGBP/EADMRAAIBAgUDAwEGBgMAAAAAAAABAgMREhMhMVEycZEEQWGhFCJSgdHhI0KSscHwBRVT/9oADAMBAAIRAxEAPwCfhpoxF7s8kvkTrGUzHc0JFDUgZtnQgW0yyjklQ0x5QSTcjIhyWhMxpaS6G3laYg/bOMtJONlzjNkSHdSeWUZkuYAdxyzFeYjMQvAztJyZjzZWGmK0xlZqSXA2XSZaBzEoAa1qCRyx0mXJN2at7bGny1Kzf57mlQFvBw1crspNar4wIXMeXdHVQk04v4++UB4Cl3FSN4VSab8oom0lpUgKMI4ACgASZlAFl6paKWIGzaMgK2LWsJnY3SrijYRyKMp9wfNWlz5VpodwXEzqUoavvyAD7/C8jJjyy8WYtaNLRKI0zaQL7mql2fNakUUnLmhcyWVYqcPmCy5SgwJTwqEChpTkjPYnFaTmTTNmYSYzGXMlkGVNsKzQ4mVW7InWOdm0VO6HjpnS2RbDOxBc5yXo17TGIdAQjKDOmUBXc1MxlEtT9reRkrll40oi73BSFKgkS1IqxVVANNo1ZRlXMwzMmqoLNICqDaSZQADD4JJXI7sop30zpUsGbDMWUIAxkNULLdXRKj4IIPbbnFGMbjsdMk6o4SYKlr2Ets09w1ctB8FV4unOTQZ77kVO6ul5IdFezZo5lqkrqkLKLnVUDGWKKavQbOTDzjeDBafi3wbvefg+N4Pg+XdGc9ltIAuwwpDONptS9xYLaJm+l4q2dKVYkgwDTmkQa6g5EH3luRkYcvPLTqPPFsFTheRlLlmhr/8Ar8gb3r4LVo3g7jQ5+QwuetlbpC7N13uYNtjsjFiFoBcrCteSMvjdM46cpWbhywNpzlzMmUTBeouoGOtmVoLc62wT9P49lmKZNBMM1jSU1Q08z9YVJORIxM5c60Dc4BE5dXT7q8jKjyzRYjEJLNsySqHfRpYU03VoRuyPVDXsnJ8WX2V7oy+ktIYue98yU1dvdLZR7pOmz25/hzn+ykRPduifsnujPCjdfeWpilTd9HobP2Tk+LL7K90HslJ8WX2V7oxReb0b9k90cM6Z4jdRi+R8Mrgkbb2Sk+LL7K90HsnJ8WX2V7oxHGH8VuoxzjT+K3UYfZ/hjBI3HsnJ8WX2V7oPZOT4svsr3RhuONzHqMd4y/it1GGQuBlyNx7JyfFl9le6AaQlEgASxzm1NwBPKOekYhcQ53Kx+ww9hcUVcGZLcrnkFqd2WRpWKukktiVTmbNsVKoaWVoabEvfT6MO4WZKdbi0pMyMxLHVVDXKnXGd0pp+RNIbixlkKQFlyElKTnQsA56+aK7C6WRZYR5TNmT8LecjSjDmEYVTk1s0XwSTNdMxMsTDLJlAClWKplnbvt3bjurEjHyNStX1QrUqKSjeoBOsWi5yzSgaudcq0NMbJ0vL1+smSXKEZqBy3BhkTmMqUrFhpfhnIny2UpNZxdYWVBZcttilTsyxkbAKCmVM41fqaXrM5ZSeHT9zc+kj6XJ/i2xa88aWND7cMauymIa0ZLuOyMhmczlymCKXDsCimozUfhBGx+z0vwo1OZU5ZrOD4HFpZPM3ptD0nENNdVVggY7Pg6xwKVIDbhmOSufJEfQ0u7BoKVqrZc4vao6ousRg8GZSPNnICjB0KPWarA/ApRh5QR1Uy13rKs4tRibCjFNXZyapkFFmEsHQsGpmCKVVrRy1qDTnHzxZ+npCZVJPMBQ9TUMRsVpWXip5LpsgkBCSdmi2lxXM7L/hFvLxspEpLRE+ioX8IUlVcUeav6mnSm4tajOCxSzkvUECpFDvBU0NYkLgCwqCvKACaE2gE0HzERX6DmV145p7ntqrf+mLmTiqKEoc76kAXAMFFVO+uR+eMsnKK03MsWpJPkqHkmgNpod2Rz+bniPNkkb1I+wjyiNA+lVFvhChSq2jKzma7/wb4hJpelt1zUWWKE1BZJwcnM+LlWMkatT8JDiuSn4jMa6ktqqAxFDWhIUGm85mIU2SQASpAO4kEA/MeWL+ZpNLSmsmkFXGsIF4LPLcCl27YPLvcxG01pdZyUWoqytaUAC0UjJ7jXfTcMo9NOrUcknHQq4xtuVkzQ723AoTYJlgb3QIVuutO/LPKsVz4V8thtrwdk7X0cs/si6OkJK2zBeZiyhLC2gIGErVli1xLDMmlBEubwlRmJUuASSUEkNaCjKRUTQSM6ZW5DyRlVetH+W/0/3uVwxfuZebo2YAhtJLlwFobhYVBuFMs2ERsVo6ajMrS2BSt2yaChIqTupUHPcaRoMZp+UyNLVZg22mK9avUMhRWJYllNDWpJBCnOkdbhLJD3iZiCFnTZwSigTNYPepm2dkUpXOodtkRnh6j1C3hz+36fUo4Q5MhOw7AXFGAO4lSAcq5E78s4hzBGq03pWXqdSsx5haXg8jTVStVIW6w3GrEkg5LTa3xlpkbT0tSVSGKSseepFJ2RHeGXh54ZePejGgw0urfMIlmSDkRviDLnWNXf5IsFxcsiufnjx1r30M0SNh8MyOQM1Pm/eDEPUmh5RWnzU/8gnYknJRQef9ojhhuHN+GcYkm3dl2x1JKw8oUbgIYV4VfENMi52ccjFK4zPzxbM0Vc8bRjNT0LRNVgvek+gvoiCDBe9J9BfREEaB7kG54On/AI0v5m9NomTdFypzEFB4JZmBKsRuAqDvry8gHlEQOD7f8eX8zem0WtAefyEEgiu/MR468HKLS3PXTdrGL4sZcwrKViBSp35lqAs3luIzhzSmkZ0gWtLcsRUAi0faTn5o2OjcQ2EZyiM6TKEkGrqwFDkTtLy5GoNcjWIOm5gnmokzGbkqhWm/eWAHLzjdGGj6ipR/huOnJSt6SjXmqkuNh3QGEVJRcTLzMtYmlACFpaByU3GvNGgwxYSHMqt94ut8IJTkpnvjPaHwjSpZDnNjWgzC7IUCvKaLnEzXlTVSQecEg+aLODmtdzIrR0WxaLhC4aZOltMmXopUG0hSq0Y05aUhltHSEvuQvSessbRWgYDfTfQk9UVRxLgkh2BO8hiCfnMRnnsBS40rWlTSo3H5/LFo0J/i0+LkOa4Lv2Kw6khpZauK1I22FFKgjdvpWEy9A4YAl0dwZs2XVb2ZAjFVoEBFcgdqM/MxT+O2+7wj4Xjb9/l3xH47MWpWY4uzNGIqec0OcZV6aq/539SMceC1n6MlS8Oj8WedfKeY0wOyqhWuyQuQApnXPmziyx8hWxg9xdP+OxExXmLfSVkgIoMvJv5Yx5xThSgdgp3qGIU/OK0MMvj5uQ1r0AoNtsgciBnkKRnfo5y1ctdeff8AOxXMS9jRTODcjUkap8sIJ4xN5sMylbLfBp5/xhnE6DwmrmIJLB1wK4oTNYx26Ziw5Ur/APCMzMxT2au9rPEuNvZrSGJmMmZ+6Pmth2mzTxDn4Pk3R6I+krf+j3+f1+mxjdSPBCmRGmRImGI0wxvYHjkMPDLQ88MvHoRCI8yI7MRuNIkTIZQi4Xbq5xjkZ4khMOSlWJz5PJCSKEU3A+Y5GJ845RElyixoI8ilfVlhN0KDQ8MEa1I/++YQ3NleWGJMiw1MmgbzEGa9TWJc3DVGXzxCIjLGxeNjWYL3pPoL6IggwXvSfQX0RBHPPcqercEEXiMistCbTmUUnw25aRcUXo5fYXuim4H4dJmFwyuoZdXNNDuqJmR856448wI8wHAmbSYVCiXYqrrJqqbyNolElnlqZq+CDHLV51VUeFK1+Wv8M3FNQwq/9v3Lqi+InYXugtXxE7A7op0xYLIvsURdq6mptXWBD4lTaH2ssjz8juAsnLiGOE1IloClVIYtSaxYNluAl5fBIIjCqlfhf1P9C9qfL8L9SxMlD8BeyIbbByz8EdQiDidNSZc6YjLVFdUymOXFVkNc4LABSZ9oPIQN9aBh+F+DqtJUyh3+6Ak+5h6KFmHaqyLRqVqaVoYzNMopFi2jJR+DDbaEkn4J645I0th56o8gOFM1Ua4sKqRU0qxplbzHOOTdO4SXderbM15dFmEkBRW4guDu5BUnkBiHT+Cyqte4huDsg8jdowk8GMPzN2zAeEuELypay3umtLArMqAHcLtMkxgGtuYD5NDQ5RHwfCiTRddJcFyltjOaLMvFWq/gizwuWvgikVylwWz58j3tVw3it2jHPaphfFbtQr214ClSswC1mqXyFkvWsCRMyNCo5iWoDUNTo4VYKinVTtooBtVO0msqVWYSAFINSKZ0FTDLXBP2ifIj2pYXxD2o4eCOE6M9f7RPw+OkzWlNLDBH1gYF6mqZDMMaZg7j88V+H4RSgKzpDgNcZZWZQELMEsg3zAPhyzdkDcd1M5yu5H2ifIHgdg+j8/7Qn2l4LovP+0ONwuwADHVzqKl9bsyt9mS6y4HwjQgGinyVewnCXBTGVRLmguyqCXAG2tynKbuoV8u0Mq1owd/qM+XJF9pWC6EebujvtLwPQjqHdD+J0iqS0ORZ55l1ZmAVbZjg0DLXwAN/LXPdCZ3CvAozqZc42EqaNWrAsAFGsuapQ5gU3VIrEuFufLIz5P3GxwOwPxdOyp/8hY4I4H4rK/tof/IbbhlgRUmVPpYX+FUBSwYn3TLMUoaH7Mw/O4UYJA1ZU6qsUKhrmDrW9bRMJIAB2vB5AScolJrnyQ6rYpODWDGQwsn+0nqw4ugcIN2Fkf2ZfqxLlNW6m4M4HLkGIGcLi2KS935Ivci+xGG+KyP7Mv1Y4dDYX4ph/wCxL9WJcETmS5ZGFET2FwnxTDf2JfqxwaBwZOeCwu/4vK9WJkKTePnEMyfL8kYVweHzsmYDIAkADIAV3AcgggxHht9I/jBHTx2RqXuetcB/4fC/VTfzI1cZTgP/AA+F+qm/mRoMXh2mIbSLg6MAfB9zmq9MhXOzf5Y5mr1vubSPSiXWET5QdGQ1oylTTfQihp1xQ6Rw2JUg8YC3uP8AstVNq4sAxF1F2LKUalzUJh7BowJrjFJYMoXW3BbgAgUsasQa7RzNYx6E3Hfa3LqTrJleU1Tk3V2IbTgrJFaM+1mfA2sgBXYzyAHzQ0dA4hjV8STQoQLmoCtCQKZ7xyk1rXeIG0Ti11aiezZbTF2W0g1LAfCBWihaUG/fmb3fJWy4Hk4KyVAAeYADUAFN5JJPgc5J+2Fe1iVWt8yuRrVK1G41s5IsZElgqhnJYAAkcpAoTnn1w5q/lHzd0VxPkthRVDgxKy25mW7NMqmppsZZ5x32tS+kmZUIzTIjcRsfPFpq/lHzd0Gr+UfN3QxMYUVXtZl9JM5OVOTMDwOSD2sy+kmcnKnJu+ByckWur+U3m7oNX8o+buhiYwoqvazLy90m5VpmmVd/wI6eDUsihmTCOaqU9CLTV/KPm7oNX8o+buhifJGFFNL4IyFuozi83Nmm0d9WqmcO+1uX0kzrT5vEi01fyj5u6DV/KPm7oYmThRU+1eVSl8wjfQlCK/akcPBaTW6+ZUi2uxW3PZrZuzOXli31fyj5u6DV/KPm7oYmMKKr2sy+kmdafN4nMT1wHgzLP/ZM605DUfA584tbPlHzd0Gr+UfN3QxMYUQZWhVUUE2ZvJ+Acyan4EL9ih0sz7v1Il6v5R83dBq/lHzd0RckiexY6V/u/Ug9ix0r/d+pEvV/KPm7oLPlHzd0ARPYodLM+79SIjSyk6y4sLVbO2tS7A+CBzCLbV/Kbzd0VU5qz1J5ZUv03gSeI4jw2+kfxggxHht9I/jBHVR2RqHuetcB/wCHwv1U38yNTK3fa3pGMtwH/h8L9VN/MjUyt32t6RjmKvW+7NpDpR5b/wD6lwhnYfFyUTEJJV9YC7ylmqtiSGAoVYgVdt3KwrkKjLppvFzFxUjET5E0IktlaTqSpDTLc3k5ZjetTGt4SYrDzsS+uxdhU0srhbVI2SAs2S7g0Va1OeX2Z6YZTBkE24HMKs7CnWMpqilJGGR2qabIbl5YyqtTysGHXn8738aE2d7nuBjMPg8TLFmEKgaya7lDL+HPDIoLg0bUtzUAUb8ot+DyzhhZAxFdcJaaypBa+grUjKsVMrgSqBFTETFCspIFyhgiIiVCuKEBCQRlcxNOSPMWFrgMe8ubLm4lC51JQKQhAVwXqQtaMFK1IoTXcIXJwGkUvBxKFRJZZdQtRMt2Hc2Z0byUoNxMGJ4KF57zteQWFALSa7d9JhvF60qlAF2WIrXOG8PwUmCW6PiWYsx33MrKJjsDOW8GYxVlBIKjZAG7OAdmYTSTMNXiZero9G2CzCrGSx9zIzBUNQUoMs6wuXJxyiYszESy7lBKGyporAzAtU8IplUggE1oBCJXA8gBeNzQALdmq1GQJbaNWtuWoplZkLc1TeChKIgxLiy6hNxJvkpLYE31ILKXOeZc/PEgSNCYspKridpXmtMZWyYtPSYpUMhBtVWUAjK6mYEPYfC6QEthMnIzlwdkKgCUNVUmW1M7d6k0DbqiljovR+oQpdcL3etKGsx2mNU1Ndpj+++JkCDNzMHpSjET0qK0XYIJtYn/AKhQFglBWoBYEk0Mc4lpNlUa5FzV6lgWFB729koBxdmaUqBb5Y0sEAU+CkY1ZUxZkxWmFW1b7IVCEUIGUKKm4sScxs+WkclYbHaujTVLa4HeopJsACXaql19CTbntUpUAXMEAZnDaM0lLREGIQqqS1zpcQJaiYKmXvLVtY7gKsGrlIw+E0jrJZeehQHbAA2hYlabAtFRM8u0M6CL6CAKVMPj6NdMSuvuWlARJtOwGMs7nocwTaCK1MQ52D0qFdhPQsF2VAShYBrt8vlNLRXIUBJoSdNBAGbmYHSbUAnotDMYGoJzS2UjhZYDhTVmOVa0A3EO+xmNaWofEC9Z19wtHueoZLSNXQnWNdmDmAa5ARfwQBQYfB6RvDPiEKhpdVAWhWp1v/XXP4OeQyJJFTfwQQACKiZ7+v1Uv03i3iome/r9VL9N4kHiOI8NvpH8YIMR4bfSP4wR1Udkal7nrXAf+Hw31U38yNRL3fa3pGMvwH/h8N9VN/MjUSt32t6RjmavW+7NpDpQusEcgjEWOxWTNOKjPetstHMsNUszOEExhqwu4KWNanJGqBFlEabouQzFmky2ZqVJRSTSlKkjPcOqAIA4XYSlb2oBcTqplAlAbzs+DRkNflrzxydwvwqM6uzCzebGINFDNSgJyuQH6a88TH0JhiysZEuqeDsDLIDdSm5QBzUyjq6GwwFow8oDPLVpTOtcqeU9cAS0eorQjyEUP2gxDxeIpOlpVgHNooQKGydMqajPKVT7YmKoGQFP3zMRcVhC01JgFbDcNq3atmpnsmopNPNmBBgk8T/qP1jug4p/UfrHdHNfM6Ne3/rBr5nRr2/9Ygk7xP8AqP1jug4p/UfrHdHNfM6Ne3/rBr5nRr2/9YA7xP8AqP1jug4n/UfrHdHNfM6Ne3/rBr5nRr2/9YA7xT+o/WO6Dif9R+sd0c18zo17f+sGvmdGvb/1gDvE/wCo/WO6Dif9R+sd0c18zo17f+sGvmdGvb/1gBGIw5VGYTHqFJ3jkFeaKT2YlX6jjk3W7raJWtl91NX4NPhbq5VrlF3OeYysti5gjw+cU8WKH2Cn3X2SrufWNWlbqV1VaVi8EvcpK/sXujppeTLdjUtLRieclQT54kQxgpBSUiHeqIp5qqoBp1Q9EFjsVEz39fqpfpvFuIqJnv6/VS/TeAPEcR4bfSP4wQYjw2+kfxgjqo7I1L3PWuA/8Phvqpv5kaiVu+1vSMZfgR/DYb6qb+ZGnl7vtb0jHM1et92bSHShcEEEYywQ0uKQtYHBba2a57Nt2XkvTtCHYp8XwcWYzsZjAPXZtUhSxkljmM/eUyPl3xALmkcihwvBGUgmC921mRuNTS8OczXNqC6lAeYQz7SJRe5prkbItIW2iEUFKUpbVMgNliM6wBpIYn4kqwUW50pc1tSSaKNk1OyYg6E0AmFutdnuJJZ9piTSpLE78s6UrQZZQ7pCUrMAZollbHVjTwlLjcd4ox6xAEmTOd1DoEZWAYETCQQRUEGzMUhXuviJ229SM7O4KYRgF40QAAoo6jISllAmlLmoozNRQsKZmFYngthXyGJtWrEqGShLM5Y/OVaw1qLABTIUi5JoPdfETtn1I77r4ids+pFNo/QWGkzhOXEVKigUzAFFVoaKCBmascs2oeTO84/K6RO0O+FwI918RO2fUg918RO2fUhfH5XSJ2h3wcfldInaXvhcCPdfETtn1IPdfETtn1IXx+V0idod8HH5XSJ2l74XAj3XxE7Z9SD3XxE7Z9SF8fldInaXvg4/K6RO0O+FwI918RO2fUg918RO2fUhfH5XSJ2l745x+V0idpe+FwckzblVqUqoNOaoB3wuGMF71L+gnoiH4kgBFRM9/X6qX6bxbxUTPfl+ql+m8SDxLEeG30j+MEGI8NvpH8YI6qOyNS9z1ngR/DYb6qb+ZGol7vtb0jGX4Efw2G+qm/mRp5e77W9IxzNXrfdm0h0oXBBBGMsER5ekJTTGlBttd4oRutJoSKGl6VoTS4V3xIin0hwXkzlmgkq05qs4pf4KgKDTcLFPzqDyRALiCKJuB8g72cirZCxahnvYVVQaEFlOe5jy0o2vAqQM73JAyJsJJyqzkrt1IORyozKKKSIAvpM5XUOhBVgGBG4gioI+yEu7XWqBurmSN5I5AeaG9G4FZElJKmoRQoJABIUUFbQBX7Ir+EWhsPjJb4bFMVluss5Pq2JSYXFG+cCALW2b4qdpvVgtm+Knab1Yzc3gVoxpjzDMa58VKxh/5BprpIISgJyXaOXzcwonDcB9GS2lusxqy52Inr/yW98xKhZldqpFAKfbvqaxck01s3xU7TerBZN8VO03qxndC8DtG4SZh5kqY12HlTJMu7EFhZMdpjXLWhNXbzeKtNL7ISulTtr3wuBFs3xU7TerBbN8VO03qwv2QldKnbXvg9kJXSp2l74XAiyb4qdpvVgsm+Knab1YX7ISulTtr3weyErpU7a98LgRZN8VO03qwWzfFTtN6sL9kJXSp2174PZCV0qdte+FwItm+Knab1YLZvip2m9WF+yErpU7a98HshK6VO2vfC4EyJlyq1KVANPnAMLhnBe9J9BPREPRYgBFTM9+X6qX6bxbCKmZ78v1Uv03gDxLEeG30j+MEGI8NvpH8YI6qOyNS9z1ngR/DYb6qb+ZGnl7vtb0jGY4Efw2G+qm/mRp5e77W9IxzNXrfdm0j0oVBBBGMsER5ekpTO8sPtJ4QIKjIKTRiAGpctaE0uFaViRFTieDkuYzszvVzcBsUQ1lE2gptVMmXUPduNKVgC11g5xvpv5a0p89Y4kwEVB8vMeQ5g5jeN/PFA3AfDWFA0xQbq0Zam4qcyV2iCoIJzBJO/OJ2iOD0nC+9VzW01tz23mXGijOrkfMF5oAs4iY3SGq3mgy5HYlmJAAVASfBJiXEHHSUdwGmmXSx1YW1uUuMr1IOTc3LEMEhZ7EAh5RBAIIY0IIqCDzUzjusmVpcn+VK1AoTuBzGUUzcGsCWB1mS22rchAC2UFStWyQDaJyJAoCYZTgjgQ15nMxtYAs6GhZCl4NtbwDk2/Ic0QSaK2dzp/lBZO50/yhXH5XSL2hBx+V0i9oQAm2dzp/lBZO50/yhXH5XSL2hBx+V0i9oQAmydzp/lBbO50/yhXH5XSL2hBx+V0i9oQAmydzp/lBZO50/wAoVx+V0i9oQcfldIvaEAJsnc6f5QWzudP8oVx+V0i9oQcfldIvaEAIkTblVudQesAw5DGD97T6CeiIeixB0RUv78v1Uv03i1EVT+/L9VL9N4A8SxHht9I/jBBiPDb6R/GCOqjsjUvc9Z4Efw2G+qm/mRppe77W9IxmeBH8Nhvqpv5kaRHAyOWZ85J/9jmavW+7NpHpQ7BCNavPHNavPGMsOQQjWrzxzWrzwA5BDetXnjutXngBcVuNxc7XCVKZFGruJZGc1LFcqOtN3lidrV54j4jCynYOxYMBbVZkyWaVrQ2MK58/PAERdMzEKrMCms5pbTBcirRkVdnbNSXAzIWopUEqCj244a26szk2RLYsasFWgG8ElMxl7onPE6VhJKgAKDRi4LVmMHO9gz1atMq1jowkgKUEuXaa1XVrabiC1RSmZA6hAEWdwpw6MFZnFQpDWm3bCEVrmMpkutRleOY05O4VSEAJ1lCiOKIdq9blRRWpe3O3yc8SsThJEwFXRSCKHKlRkCCRnQgAEbiMjllHJuCw7MztLRmdQrFkDFlBqFNRurnTniARW4W4YC656Z52NnmoFOXO8EeT7KpHDDDEijOallBCmjFFuYD7Cnz6xactJ6YeSDUIgIrmEAOZBPJzqp//AJHNHDhpBrWXLzFDsLmACoBy3UZhTmJ54AXo7GmdKWZQrdXZJqRQkUNOXKJFx54ZlWIoVQFUCgUCgA5gBkBCtavPEgduPPBceeGtavPBrV54AcuPPHbjzw1rV54NavPADkEI1q88c1q88AOCKp/fl+ql+m8WOuXn/GK6YPd1+ql+m8AeJYjw2+kfxggxHht9I/jBHVR2RqXues8Cf4bDfVTfzIvcZLd5ZC+MuyDaSqzFLrdXeyqw5PC+2KLgT/DYb6qb+ZGll7vtb0jHM1Ot9zaR6UVLJjAaIVRQMlZlfcmwtxFfDyYk7qWkZmEmXjwfDUi1a0VAxOyXoTkGrcFqCKDaiRLwiOpaYAxYtWqq1RcRTNd1MqRyTh7FCLMmBRkBcGIHIKspOW7M8kaj/tIKTjJbGTKb2I+px4JtdcyxBNppVmIrUVICkAAcozyh/FrjLQJbLW0gkhTU6wUNCALileZak+SJGhcU03Dypj0uZQTTIV5cuSKqXpHGoFUSWmMZjKXdSi0tSjAKosW4t4VRRGo7bJO0UrpMphHUwuPDV1qn3w50IzBMtVBFQtwUHlA5a1MP6KfFsxM6oXaGYVTWiZhQAbbtZSudN9TSGZWlcWdbdhbQqKyZsWJa00YAUYgMwKqa1lHxlhB0xjC6quEyqLnKuq0LKAVqRQ2sWIO62hzrRiFi9o3jeb94KN43m/eM9hdK6Qey7CrLBeUGyclVZ2M00YDIItvzuGGQoVYzSuOEwpLwwtuYXkOdlSKEClDlXeRWtFqRnBJf0bxvN+8FG8bzfvGXOnsdKlF58hVAsDOQ2TFQWewHNQ1VCgkknfQZ2eG0pPaSzNIKzBmEselpt2t1WIqxtFC1hA3gwBa0bxvN+8FG8bzfvFJM0vi1kiYcLt3PVNo0VfBqR4N2ZuOS0oczEeRpvHuVAwq2sF2yJq72oWsI2QB8EsGO/IQBo6N43m/eCjeN5v3ilxul8UmaYQtsympRiQWDF0JUbxQLUDIkFqA5ImaXxwanFAFpm225FHKMwVRtAULhahmV1pmDAF7RvG837wUbxvN+8UK6Txiy5dZJLamSXJlux1jAa0kJlsmvuY2s6jIQk6X0hQniQrYWtuNamZq1lXUpcB7oW3UyA+FAGgo3jeb94KN43m/eM9M0rjyoIw2YIqoD7S6tiCruBbWZaKEVS03ZNUStHaSxTuBNw9qHK4K4NaMbireCoIC57ya5ClQLejeN5v3go3jeb94VHIA5RvG837wUbxvN+8djsAIIbxvN+8V81qzweeUh/wA3izirf35fqpfpvAHiWI8NvpH8YIMR4bfSP4wR1Udkal7nrPAn+Gw31U38yNLL3fa3pGM1wJ/hsN9VN/MjSS932t6RjmavW+7NpHpRUGfPSqDCzGALUYPJAILE1AaaDuPKBDTTsQf/AMSZ28P+tF9BGsf/AB9Fu+pmVWS2IehMM0rDypbijKgBFa0PNUb4mxyCPelZWMZ2OQQRJB2IU3SJvZEkTJhS24qZYALC4DbmKSaUOQ5YmRmcdwgTC4qcrOq3aphcQtRqwKipzFQR9kTFN7EN2LoY+b8UndrD/rRzj034nO7WH/WjOY3hjKmS3l62XtKV98A3im/OnUfmO6KpOE05Sqpi5KIssLapWl1wzttAyUvmtoqE2QARFsEuCuNG44/N+Jzu1h/1oOPTfic7tYf9aMPM4RzXlFGxsotrTMDlgaBRWWoC2UAmWvSppaBtA0ixwfDa0HWTpTVdiPdRsqTkvgjcIYJcDGjT8em/E53aw/60KkaRBvDy3lmWoZg1hNrXUI1bMD4DZVrlFD7eZXSy+2vfD2jNJDEnFTEIYamWtVNwqBiDSo5doZeUQcGldolSTLSXpOYyhlwk4hgCDWRmCKj/ALoVx6b8TndrD/rRncJw1lLLlrrUyRB4a8iivLHcTw0lujoJyKWVlDXiqllIDCh5K1+yGXLgjGjQ8em/E53aw/60HHpvxOd2sP8ArRgRwgmpVZGIkyVIJAWYpRGsVCAtgqSVurQAFyaMa1sNG8Lpks+64uXNqKUMxBaRbQi1BXK+td5I+xglwMS5Ndx+b8TndrD/AK0HH5vxOd2sP+tFEOHMrlmS+2O+FLw4lVHusvtr3wy5cDGjSYXEiYizF8F1VhXI0YBhX7DDsQNA14ph69BJ/KWJ0UZc6IrG9+X6qX6bxZCKxvfl+ql+m8QSjxPEeG30j+MEGI8NvpH8YI6qOyNS9z1ngT/DYb6qb+ZGjAI5t55xvzjL8FA3EsOyNaQjjcGyLtXI/MIuL53Sj+2vfHM1Ot92bSPSiw2uYdZ7oNrmHWe6K++d0o/tr3wXzulH9te+KFrFhtcw6z3QbXMOs90V987pR/bXvgun9KP7Y74CxY7XMOs90c2uYdZ7or7p/S/diO3T+l+7EQCftcw6z3R2reTrPdFddP6X7sQXT+l+7EAWNW8nWe6CreTrPdFddP6Uf2x3wXT+l+7EAWNW8nWe6CreTrPdFddP6X7sQXT+l+7EAWNW8nWe6CreTrPdFddP6X7sQXT+lH9sd8AWNW8nWe6CreTrPdFddP6T7sQXT+l+7EAWNW8nWe6CreTrPdFddP6X7sQXT+l+7EAWNW8nWe6CreTrPdFddP6Uf2x3wXT+l+7EAWNW8nWe6ObXMOs90V90/pfuxBdP6T7sQBYEt5Os90QJi0ngc0pB948cun9J92O+CXLa+92uNFXwbRQEn/2APE8R4bfSP4wQYjw2+kfxgjqo7I1L3PV+CP8AAyPon8x4t4y3BvhJhJWEky5k9VZVNRRjSrseQU3ERZe27A/GV6n9WOcqU543o9+DZwnHCtS3gio9t2B+Mr1P6sHtuwPxlep/VjHlT/C/BbHHkt4qNMJKbEYVJyhkJn1U7iRLBU//AHPB7bsD8ZXqf1Yr9MaT0dibLsYyGWWKtLuU7QtIN0silIyU6c1LVPwys5JrRom6Vwmj5YS2Th0ue0vMUlEAlzHqdpd5QLv3ty7jXvpXRYu/4F1u8izeTaozcUYk+CfB5aRDt0f/ADTEdsfoQW6P/mmI7Y/QjJglzLwzFdcL6E6XpPRZcpxAAhgpLWKt1CWAJbyEDxjkItcBgdHTJUuY2FlKXRGK77Sygla8tCafZGct0f8AzXEdsfoQW6P/AJpiO2P0IYJcy8MXXC+haaH1TScIJiq0svidlgGWimfbsnLIDLmi4xUvAJLdxhZDFVZguqTaKqSF8HlIp9sZ5cZo0SZclcYwEosVbMubrrriZRBreeQckN8ZwH8xmdS/oRWVNtt2fhlr2S1RN9mdHoZcs4bDz3mEBTJlSlS5mtUG9iB8KpDGlvISBDWJ4S6OEq+XgJZJVytZUnIquWsUGq1NDTeVqwrEfjOA/mM3/H9CDjWA/mM3/H9CK5UvnwycXbyani2j/i0j+0nqxWWy7FW1dVxxlsoLLNdMotu6lQMoqeMYD+YzOpf0IkHSmjtSJPHDk5mX533ly5Pvdu8nK3dDLlw/DCl8o0PFtH/FpH9pPVin0lpHByZpXiElpaqrFlkyyc5eIcqASCW9xUCgptZmK7jGA/mMzqX9CDjOA/mMzqX9CJyn8+GRi7E7Rem9HzpxlHBSVzFvucomhll6kCtRVJguGWcsb2i74to/4tI/tJ6sZXX6PrX2QmVNBWiVIFaA+4eU9ZjvGcB/MZnUv6ERlP58MnF2LbFatZONEpQqANQKAqiuFlE0AyGZhzTb4KSgKYfCglmBZ5KFVAlzHzAtzJRUGYzcb9xrpOldHLKmSjiywm3Bmat21LEvK2WAKKo5IjnFYA5+yMzPyJ+hDLlw/DGJfA+/CTR4NOISqC66kuUxDLMEu2mVCSHNDQhQGpnlIkab0azAcRli57A2rkFSdgMVIOa1mLQ/CzIyziuWfo8btIzBmTuTeTUn3jlJJ+2O8ZwH8xm/4/oQypfPhjF28l8s7AF7OKSBtlKmWg8FbqkW5V+CPhDPKHZCSFxQEiWiAyqkIoUEiaACQAKmleuM5xnAfzGZ1L+hEvRml9HyXL8dLkgLVxuF12VkpeXnrug6UrbPwwpa+x5riPDb6R/GCCeQWY1G88o54I6OOyNa3qf/2Q=="/>
          <p:cNvSpPr>
            <a:spLocks noChangeAspect="1" noChangeArrowheads="1"/>
          </p:cNvSpPr>
          <p:nvPr/>
        </p:nvSpPr>
        <p:spPr bwMode="auto">
          <a:xfrm>
            <a:off x="0" y="-211877"/>
            <a:ext cx="518160" cy="44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sp>
        <p:nvSpPr>
          <p:cNvPr id="14371" name="AutoShape 32" descr="data:image/jpeg;base64,/9j/4AAQSkZJRgABAQAAAQABAAD/2wCEAAkGBhAQEBQQEBAVFBQVFRQVFxQYFRgUFBQUFBQVFBQUFBUXHCYfFxklGRUUHy8gIycpLCwsFR4xNTAqNSYrLikBCQoKDgwOGA8PGiofHCQpLSwsLCksKSwqKiwpLCwpLCktLC0sLSksLCwsKTQpLCwsLCwsLSkqKSwsLCwqKSwpKf/AABEIAPAA0gMBIgACEQEDEQH/xAAbAAABBQEBAAAAAAAAAAAAAAAAAgMEBQYBB//EAEsQAAIABAIECAYQBgMBAAMBAAECAAMREgQhBRMiMQYUQVFTkZLRMlJhobLSFRYjM0JUYnFyc4GjsbPT4TRVY5Oi4iRDwfBEZIIH/8QAGgEBAAIDAQAAAAAAAAAAAAAAAAECAwUGBP/EADMRAAIBAgUDAwEGBgMAAAAAAAABAgMREhMhMVEycZEEQWGhFCJSgdHhI0KSscHwBRVT/9oADAMBAAIRAxEAPwCfhpoxF7s8kvkTrGUzHc0JFDUgZtnQgW0yyjklQ0x5QSTcjIhyWhMxpaS6G3laYg/bOMtJONlzjNkSHdSeWUZkuYAdxyzFeYjMQvAztJyZjzZWGmK0xlZqSXA2XSZaBzEoAa1qCRyx0mXJN2at7bGny1Kzf57mlQFvBw1crspNar4wIXMeXdHVQk04v4++UB4Cl3FSN4VSab8oom0lpUgKMI4ACgASZlAFl6paKWIGzaMgK2LWsJnY3SrijYRyKMp9wfNWlz5VpodwXEzqUoavvyAD7/C8jJjyy8WYtaNLRKI0zaQL7mql2fNakUUnLmhcyWVYqcPmCy5SgwJTwqEChpTkjPYnFaTmTTNmYSYzGXMlkGVNsKzQ4mVW7InWOdm0VO6HjpnS2RbDOxBc5yXo17TGIdAQjKDOmUBXc1MxlEtT9reRkrll40oi73BSFKgkS1IqxVVANNo1ZRlXMwzMmqoLNICqDaSZQADD4JJXI7sop30zpUsGbDMWUIAxkNULLdXRKj4IIPbbnFGMbjsdMk6o4SYKlr2Ets09w1ctB8FV4unOTQZ77kVO6ul5IdFezZo5lqkrqkLKLnVUDGWKKavQbOTDzjeDBafi3wbvefg+N4Pg+XdGc9ltIAuwwpDONptS9xYLaJm+l4q2dKVYkgwDTmkQa6g5EH3luRkYcvPLTqPPFsFTheRlLlmhr/8Ar8gb3r4LVo3g7jQ5+QwuetlbpC7N13uYNtjsjFiFoBcrCteSMvjdM46cpWbhywNpzlzMmUTBeouoGOtmVoLc62wT9P49lmKZNBMM1jSU1Q08z9YVJORIxM5c60Dc4BE5dXT7q8jKjyzRYjEJLNsySqHfRpYU03VoRuyPVDXsnJ8WX2V7oy+ktIYue98yU1dvdLZR7pOmz25/hzn+ykRPduifsnujPCjdfeWpilTd9HobP2Tk+LL7K90HslJ8WX2V7oxReb0b9k90cM6Z4jdRi+R8Mrgkbb2Sk+LL7K90HsnJ8WX2V7oxHGH8VuoxzjT+K3UYfZ/hjBI3HsnJ8WX2V7oPZOT4svsr3RhuONzHqMd4y/it1GGQuBlyNx7JyfFl9le6AaQlEgASxzm1NwBPKOekYhcQ53Kx+ww9hcUVcGZLcrnkFqd2WRpWKukktiVTmbNsVKoaWVoabEvfT6MO4WZKdbi0pMyMxLHVVDXKnXGd0pp+RNIbixlkKQFlyElKTnQsA56+aK7C6WRZYR5TNmT8LecjSjDmEYVTk1s0XwSTNdMxMsTDLJlAClWKplnbvt3bjurEjHyNStX1QrUqKSjeoBOsWi5yzSgaudcq0NMbJ0vL1+smSXKEZqBy3BhkTmMqUrFhpfhnIny2UpNZxdYWVBZcttilTsyxkbAKCmVM41fqaXrM5ZSeHT9zc+kj6XJ/i2xa88aWND7cMauymIa0ZLuOyMhmczlymCKXDsCimozUfhBGx+z0vwo1OZU5ZrOD4HFpZPM3ptD0nENNdVVggY7Pg6xwKVIDbhmOSufJEfQ0u7BoKVqrZc4vao6ousRg8GZSPNnICjB0KPWarA/ApRh5QR1Uy13rKs4tRibCjFNXZyapkFFmEsHQsGpmCKVVrRy1qDTnHzxZ+npCZVJPMBQ9TUMRsVpWXip5LpsgkBCSdmi2lxXM7L/hFvLxspEpLRE+ioX8IUlVcUeav6mnSm4tajOCxSzkvUECpFDvBU0NYkLgCwqCvKACaE2gE0HzERX6DmV145p7ntqrf+mLmTiqKEoc76kAXAMFFVO+uR+eMsnKK03MsWpJPkqHkmgNpod2Rz+bniPNkkb1I+wjyiNA+lVFvhChSq2jKzma7/wb4hJpelt1zUWWKE1BZJwcnM+LlWMkatT8JDiuSn4jMa6ktqqAxFDWhIUGm85mIU2SQASpAO4kEA/MeWL+ZpNLSmsmkFXGsIF4LPLcCl27YPLvcxG01pdZyUWoqytaUAC0UjJ7jXfTcMo9NOrUcknHQq4xtuVkzQ723AoTYJlgb3QIVuutO/LPKsVz4V8thtrwdk7X0cs/si6OkJK2zBeZiyhLC2gIGErVli1xLDMmlBEubwlRmJUuASSUEkNaCjKRUTQSM6ZW5DyRlVetH+W/0/3uVwxfuZebo2YAhtJLlwFobhYVBuFMs2ERsVo6ajMrS2BSt2yaChIqTupUHPcaRoMZp+UyNLVZg22mK9avUMhRWJYllNDWpJBCnOkdbhLJD3iZiCFnTZwSigTNYPepm2dkUpXOodtkRnh6j1C3hz+36fUo4Q5MhOw7AXFGAO4lSAcq5E78s4hzBGq03pWXqdSsx5haXg8jTVStVIW6w3GrEkg5LTa3xlpkbT0tSVSGKSseepFJ2RHeGXh54ZePejGgw0urfMIlmSDkRviDLnWNXf5IsFxcsiufnjx1r30M0SNh8MyOQM1Pm/eDEPUmh5RWnzU/8gnYknJRQef9ojhhuHN+GcYkm3dl2x1JKw8oUbgIYV4VfENMi52ccjFK4zPzxbM0Vc8bRjNT0LRNVgvek+gvoiCDBe9J9BfREEaB7kG54On/AI0v5m9NomTdFypzEFB4JZmBKsRuAqDvry8gHlEQOD7f8eX8zem0WtAefyEEgiu/MR468HKLS3PXTdrGL4sZcwrKViBSp35lqAs3luIzhzSmkZ0gWtLcsRUAi0faTn5o2OjcQ2EZyiM6TKEkGrqwFDkTtLy5GoNcjWIOm5gnmokzGbkqhWm/eWAHLzjdGGj6ipR/huOnJSt6SjXmqkuNh3QGEVJRcTLzMtYmlACFpaByU3GvNGgwxYSHMqt94ut8IJTkpnvjPaHwjSpZDnNjWgzC7IUCvKaLnEzXlTVSQecEg+aLODmtdzIrR0WxaLhC4aZOltMmXopUG0hSq0Y05aUhltHSEvuQvSessbRWgYDfTfQk9UVRxLgkh2BO8hiCfnMRnnsBS40rWlTSo3H5/LFo0J/i0+LkOa4Lv2Kw6khpZauK1I22FFKgjdvpWEy9A4YAl0dwZs2XVb2ZAjFVoEBFcgdqM/MxT+O2+7wj4Xjb9/l3xH47MWpWY4uzNGIqec0OcZV6aq/539SMceC1n6MlS8Oj8WedfKeY0wOyqhWuyQuQApnXPmziyx8hWxg9xdP+OxExXmLfSVkgIoMvJv5Yx5xThSgdgp3qGIU/OK0MMvj5uQ1r0AoNtsgciBnkKRnfo5y1ctdeff8AOxXMS9jRTODcjUkap8sIJ4xN5sMylbLfBp5/xhnE6DwmrmIJLB1wK4oTNYx26Ziw5Ur/APCMzMxT2au9rPEuNvZrSGJmMmZ+6Pmth2mzTxDn4Pk3R6I+krf+j3+f1+mxjdSPBCmRGmRImGI0wxvYHjkMPDLQ88MvHoRCI8yI7MRuNIkTIZQi4Xbq5xjkZ4khMOSlWJz5PJCSKEU3A+Y5GJ845RElyixoI8ilfVlhN0KDQ8MEa1I/++YQ3NleWGJMiw1MmgbzEGa9TWJc3DVGXzxCIjLGxeNjWYL3pPoL6IggwXvSfQX0RBHPPcqercEEXiMistCbTmUUnw25aRcUXo5fYXuim4H4dJmFwyuoZdXNNDuqJmR856448wI8wHAmbSYVCiXYqrrJqqbyNolElnlqZq+CDHLV51VUeFK1+Wv8M3FNQwq/9v3Lqi+InYXugtXxE7A7op0xYLIvsURdq6mptXWBD4lTaH2ssjz8juAsnLiGOE1IloClVIYtSaxYNluAl5fBIIjCqlfhf1P9C9qfL8L9SxMlD8BeyIbbByz8EdQiDidNSZc6YjLVFdUymOXFVkNc4LABSZ9oPIQN9aBh+F+DqtJUyh3+6Ak+5h6KFmHaqyLRqVqaVoYzNMopFi2jJR+DDbaEkn4J645I0th56o8gOFM1Ua4sKqRU0qxplbzHOOTdO4SXderbM15dFmEkBRW4guDu5BUnkBiHT+Cyqte4huDsg8jdowk8GMPzN2zAeEuELypay3umtLArMqAHcLtMkxgGtuYD5NDQ5RHwfCiTRddJcFyltjOaLMvFWq/gizwuWvgikVylwWz58j3tVw3it2jHPaphfFbtQr214ClSswC1mqXyFkvWsCRMyNCo5iWoDUNTo4VYKinVTtooBtVO0msqVWYSAFINSKZ0FTDLXBP2ifIj2pYXxD2o4eCOE6M9f7RPw+OkzWlNLDBH1gYF6mqZDMMaZg7j88V+H4RSgKzpDgNcZZWZQELMEsg3zAPhyzdkDcd1M5yu5H2ifIHgdg+j8/7Qn2l4LovP+0ONwuwADHVzqKl9bsyt9mS6y4HwjQgGinyVewnCXBTGVRLmguyqCXAG2tynKbuoV8u0Mq1owd/qM+XJF9pWC6EebujvtLwPQjqHdD+J0iqS0ORZ55l1ZmAVbZjg0DLXwAN/LXPdCZ3CvAozqZc42EqaNWrAsAFGsuapQ5gU3VIrEuFufLIz5P3GxwOwPxdOyp/8hY4I4H4rK/tof/IbbhlgRUmVPpYX+FUBSwYn3TLMUoaH7Mw/O4UYJA1ZU6qsUKhrmDrW9bRMJIAB2vB5AScolJrnyQ6rYpODWDGQwsn+0nqw4ugcIN2Fkf2ZfqxLlNW6m4M4HLkGIGcLi2KS935Ivci+xGG+KyP7Mv1Y4dDYX4ph/wCxL9WJcETmS5ZGFET2FwnxTDf2JfqxwaBwZOeCwu/4vK9WJkKTePnEMyfL8kYVweHzsmYDIAkADIAV3AcgggxHht9I/jBHTx2RqXuetcB/4fC/VTfzI1cZTgP/AA+F+qm/mRoMXh2mIbSLg6MAfB9zmq9MhXOzf5Y5mr1vubSPSiXWET5QdGQ1oylTTfQihp1xQ6Rw2JUg8YC3uP8AstVNq4sAxF1F2LKUalzUJh7BowJrjFJYMoXW3BbgAgUsasQa7RzNYx6E3Hfa3LqTrJleU1Tk3V2IbTgrJFaM+1mfA2sgBXYzyAHzQ0dA4hjV8STQoQLmoCtCQKZ7xyk1rXeIG0Ti11aiezZbTF2W0g1LAfCBWihaUG/fmb3fJWy4Hk4KyVAAeYADUAFN5JJPgc5J+2Fe1iVWt8yuRrVK1G41s5IsZElgqhnJYAAkcpAoTnn1w5q/lHzd0VxPkthRVDgxKy25mW7NMqmppsZZ5x32tS+kmZUIzTIjcRsfPFpq/lHzd0Gr+UfN3QxMYUVXtZl9JM5OVOTMDwOSD2sy+kmcnKnJu+ByckWur+U3m7oNX8o+buhiYwoqvazLy90m5VpmmVd/wI6eDUsihmTCOaqU9CLTV/KPm7oNX8o+buhifJGFFNL4IyFuozi83Nmm0d9WqmcO+1uX0kzrT5vEi01fyj5u6DV/KPm7oYmThRU+1eVSl8wjfQlCK/akcPBaTW6+ZUi2uxW3PZrZuzOXli31fyj5u6DV/KPm7oYmMKKr2sy+kmdafN4nMT1wHgzLP/ZM605DUfA584tbPlHzd0Gr+UfN3QxMYUQZWhVUUE2ZvJ+Acyan4EL9ih0sz7v1Il6v5R83dBq/lHzd0RckiexY6V/u/Ug9ix0r/d+pEvV/KPm7oLPlHzd0ARPYodLM+79SIjSyk6y4sLVbO2tS7A+CBzCLbV/Kbzd0VU5qz1J5ZUv03gSeI4jw2+kfxggxHht9I/jBHVR2RqHuetcB/wCHwv1U38yNTK3fa3pGMtwH/h8L9VN/MjUyt32t6RjmKvW+7NpDpR5b/wD6lwhnYfFyUTEJJV9YC7ylmqtiSGAoVYgVdt3KwrkKjLppvFzFxUjET5E0IktlaTqSpDTLc3k5ZjetTGt4SYrDzsS+uxdhU0srhbVI2SAs2S7g0Va1OeX2Z6YZTBkE24HMKs7CnWMpqilJGGR2qabIbl5YyqtTysGHXn8738aE2d7nuBjMPg8TLFmEKgaya7lDL+HPDIoLg0bUtzUAUb8ot+DyzhhZAxFdcJaaypBa+grUjKsVMrgSqBFTETFCspIFyhgiIiVCuKEBCQRlcxNOSPMWFrgMe8ubLm4lC51JQKQhAVwXqQtaMFK1IoTXcIXJwGkUvBxKFRJZZdQtRMt2Hc2Z0byUoNxMGJ4KF57zteQWFALSa7d9JhvF60qlAF2WIrXOG8PwUmCW6PiWYsx33MrKJjsDOW8GYxVlBIKjZAG7OAdmYTSTMNXiZero9G2CzCrGSx9zIzBUNQUoMs6wuXJxyiYszESy7lBKGyporAzAtU8IplUggE1oBCJXA8gBeNzQALdmq1GQJbaNWtuWoplZkLc1TeChKIgxLiy6hNxJvkpLYE31ILKXOeZc/PEgSNCYspKridpXmtMZWyYtPSYpUMhBtVWUAjK6mYEPYfC6QEthMnIzlwdkKgCUNVUmW1M7d6k0DbqiljovR+oQpdcL3etKGsx2mNU1Ndpj+++JkCDNzMHpSjET0qK0XYIJtYn/AKhQFglBWoBYEk0Mc4lpNlUa5FzV6lgWFB729koBxdmaUqBb5Y0sEAU+CkY1ZUxZkxWmFW1b7IVCEUIGUKKm4sScxs+WkclYbHaujTVLa4HeopJsACXaql19CTbntUpUAXMEAZnDaM0lLREGIQqqS1zpcQJaiYKmXvLVtY7gKsGrlIw+E0jrJZeehQHbAA2hYlabAtFRM8u0M6CL6CAKVMPj6NdMSuvuWlARJtOwGMs7nocwTaCK1MQ52D0qFdhPQsF2VAShYBrt8vlNLRXIUBJoSdNBAGbmYHSbUAnotDMYGoJzS2UjhZYDhTVmOVa0A3EO+xmNaWofEC9Z19wtHueoZLSNXQnWNdmDmAa5ARfwQBQYfB6RvDPiEKhpdVAWhWp1v/XXP4OeQyJJFTfwQQACKiZ7+v1Uv03i3iome/r9VL9N4kHiOI8NvpH8YIMR4bfSP4wR1Udkal7nrXAf+Hw31U38yNRL3fa3pGMvwH/h8N9VN/MjUSt32t6RjmavW+7NpDpQusEcgjEWOxWTNOKjPetstHMsNUszOEExhqwu4KWNanJGqBFlEabouQzFmky2ZqVJRSTSlKkjPcOqAIA4XYSlb2oBcTqplAlAbzs+DRkNflrzxydwvwqM6uzCzebGINFDNSgJyuQH6a88TH0JhiysZEuqeDsDLIDdSm5QBzUyjq6GwwFow8oDPLVpTOtcqeU9cAS0eorQjyEUP2gxDxeIpOlpVgHNooQKGydMqajPKVT7YmKoGQFP3zMRcVhC01JgFbDcNq3atmpnsmopNPNmBBgk8T/qP1jug4p/UfrHdHNfM6Ne3/rBr5nRr2/9Ygk7xP8AqP1jug4p/UfrHdHNfM6Ne3/rBr5nRr2/9YA7xP8AqP1jug4n/UfrHdHNfM6Ne3/rBr5nRr2/9YA7xT+o/WO6Dif9R+sd0c18zo17f+sGvmdGvb/1gDvE/wCo/WO6Dif9R+sd0c18zo17f+sGvmdGvb/1gBGIw5VGYTHqFJ3jkFeaKT2YlX6jjk3W7raJWtl91NX4NPhbq5VrlF3OeYysti5gjw+cU8WKH2Cn3X2SrufWNWlbqV1VaVi8EvcpK/sXujppeTLdjUtLRieclQT54kQxgpBSUiHeqIp5qqoBp1Q9EFjsVEz39fqpfpvFuIqJnv6/VS/TeAPEcR4bfSP4wQYjw2+kfxgjqo7I1L3PWuA/8Phvqpv5kaiVu+1vSMZfgR/DYb6qb+ZGnl7vtb0jHM1et92bSHShcEEEYywQ0uKQtYHBba2a57Nt2XkvTtCHYp8XwcWYzsZjAPXZtUhSxkljmM/eUyPl3xALmkcihwvBGUgmC921mRuNTS8OczXNqC6lAeYQz7SJRe5prkbItIW2iEUFKUpbVMgNliM6wBpIYn4kqwUW50pc1tSSaKNk1OyYg6E0AmFutdnuJJZ9piTSpLE78s6UrQZZQ7pCUrMAZollbHVjTwlLjcd4ox6xAEmTOd1DoEZWAYETCQQRUEGzMUhXuviJ229SM7O4KYRgF40QAAoo6jISllAmlLmoozNRQsKZmFYngthXyGJtWrEqGShLM5Y/OVaw1qLABTIUi5JoPdfETtn1I77r4ids+pFNo/QWGkzhOXEVKigUzAFFVoaKCBmascs2oeTO84/K6RO0O+FwI918RO2fUg918RO2fUhfH5XSJ2h3wcfldInaXvhcCPdfETtn1IPdfETtn1IXx+V0idod8HH5XSJ2l74XAj3XxE7Z9SD3XxE7Z9SF8fldInaXvg4/K6RO0O+FwI918RO2fUg918RO2fUhfH5XSJ2l745x+V0idpe+FwckzblVqUqoNOaoB3wuGMF71L+gnoiH4kgBFRM9/X6qX6bxbxUTPfl+ql+m8SDxLEeG30j+MEGI8NvpH8YI6qOyNS9z1ngR/DYb6qb+ZGol7vtb0jGX4Efw2G+qm/mRp5e77W9IxzNXrfdm0h0oXBBBGMsER5ekJTTGlBttd4oRutJoSKGl6VoTS4V3xIin0hwXkzlmgkq05qs4pf4KgKDTcLFPzqDyRALiCKJuB8g72cirZCxahnvYVVQaEFlOe5jy0o2vAqQM73JAyJsJJyqzkrt1IORyozKKKSIAvpM5XUOhBVgGBG4gioI+yEu7XWqBurmSN5I5AeaG9G4FZElJKmoRQoJABIUUFbQBX7Ir+EWhsPjJb4bFMVluss5Pq2JSYXFG+cCALW2b4qdpvVgtm+Knab1Yzc3gVoxpjzDMa58VKxh/5BprpIISgJyXaOXzcwonDcB9GS2lusxqy52Inr/yW98xKhZldqpFAKfbvqaxck01s3xU7TerBZN8VO03qxndC8DtG4SZh5kqY12HlTJMu7EFhZMdpjXLWhNXbzeKtNL7ISulTtr3wuBFs3xU7TerBbN8VO03qwv2QldKnbXvg9kJXSp2l74XAiyb4qdpvVgsm+Knab1YX7ISulTtr3weyErpU7a98LgRZN8VO03qwWzfFTtN6sL9kJXSp2174PZCV0qdte+FwItm+Knab1YLZvip2m9WF+yErpU7a98HshK6VO2vfC4EyJlyq1KVANPnAMLhnBe9J9BPREPRYgBFTM9+X6qX6bxbCKmZ78v1Uv03gDxLEeG30j+MEGI8NvpH8YI6qOyNS9z1ngR/DYb6qb+ZGnl7vtb0jGY4Efw2G+qm/mRp5e77W9IxzNXrfdm0j0oVBBBGMsER5ekpTO8sPtJ4QIKjIKTRiAGpctaE0uFaViRFTieDkuYzszvVzcBsUQ1lE2gptVMmXUPduNKVgC11g5xvpv5a0p89Y4kwEVB8vMeQ5g5jeN/PFA3AfDWFA0xQbq0Zam4qcyV2iCoIJzBJO/OJ2iOD0nC+9VzW01tz23mXGijOrkfMF5oAs4iY3SGq3mgy5HYlmJAAVASfBJiXEHHSUdwGmmXSx1YW1uUuMr1IOTc3LEMEhZ7EAh5RBAIIY0IIqCDzUzjusmVpcn+VK1AoTuBzGUUzcGsCWB1mS22rchAC2UFStWyQDaJyJAoCYZTgjgQ15nMxtYAs6GhZCl4NtbwDk2/Ic0QSaK2dzp/lBZO50/yhXH5XSL2hBx+V0i9oQAm2dzp/lBZO50/yhXH5XSL2hBx+V0i9oQAmydzp/lBbO50/yhXH5XSL2hBx+V0i9oQAmydzp/lBZO50/wAoVx+V0i9oQcfldIvaEAJsnc6f5QWzudP8oVx+V0i9oQcfldIvaEAIkTblVudQesAw5DGD97T6CeiIeixB0RUv78v1Uv03i1EVT+/L9VL9N4A8SxHht9I/jBBiPDb6R/GCOqjsjUvc9Z4Efw2G+qm/mRppe77W9IxmeBH8Nhvqpv5kaRHAyOWZ85J/9jmavW+7NpHpQ7BCNavPHNavPGMsOQQjWrzxzWrzwA5BDetXnjutXngBcVuNxc7XCVKZFGruJZGc1LFcqOtN3lidrV54j4jCynYOxYMBbVZkyWaVrQ2MK58/PAERdMzEKrMCms5pbTBcirRkVdnbNSXAzIWopUEqCj244a26szk2RLYsasFWgG8ElMxl7onPE6VhJKgAKDRi4LVmMHO9gz1atMq1jowkgKUEuXaa1XVrabiC1RSmZA6hAEWdwpw6MFZnFQpDWm3bCEVrmMpkutRleOY05O4VSEAJ1lCiOKIdq9blRRWpe3O3yc8SsThJEwFXRSCKHKlRkCCRnQgAEbiMjllHJuCw7MztLRmdQrFkDFlBqFNRurnTniARW4W4YC656Z52NnmoFOXO8EeT7KpHDDDEijOallBCmjFFuYD7Cnz6xactJ6YeSDUIgIrmEAOZBPJzqp//AJHNHDhpBrWXLzFDsLmACoBy3UZhTmJ54AXo7GmdKWZQrdXZJqRQkUNOXKJFx54ZlWIoVQFUCgUCgA5gBkBCtavPEgduPPBceeGtavPBrV54AcuPPHbjzw1rV54NavPADkEI1q88c1q88AOCKp/fl+ql+m8WOuXn/GK6YPd1+ql+m8AeJYjw2+kfxggxHht9I/jBHVR2RqXues8Cf4bDfVTfzIvcZLd5ZC+MuyDaSqzFLrdXeyqw5PC+2KLgT/DYb6qb+ZGll7vtb0jHM1Ot9zaR6UVLJjAaIVRQMlZlfcmwtxFfDyYk7qWkZmEmXjwfDUi1a0VAxOyXoTkGrcFqCKDaiRLwiOpaYAxYtWqq1RcRTNd1MqRyTh7FCLMmBRkBcGIHIKspOW7M8kaj/tIKTjJbGTKb2I+px4JtdcyxBNppVmIrUVICkAAcozyh/FrjLQJbLW0gkhTU6wUNCALileZak+SJGhcU03Dypj0uZQTTIV5cuSKqXpHGoFUSWmMZjKXdSi0tSjAKosW4t4VRRGo7bJO0UrpMphHUwuPDV1qn3w50IzBMtVBFQtwUHlA5a1MP6KfFsxM6oXaGYVTWiZhQAbbtZSudN9TSGZWlcWdbdhbQqKyZsWJa00YAUYgMwKqa1lHxlhB0xjC6quEyqLnKuq0LKAVqRQ2sWIO62hzrRiFi9o3jeb94KN43m/eM9hdK6Qey7CrLBeUGyclVZ2M00YDIItvzuGGQoVYzSuOEwpLwwtuYXkOdlSKEClDlXeRWtFqRnBJf0bxvN+8FG8bzfvGXOnsdKlF58hVAsDOQ2TFQWewHNQ1VCgkknfQZ2eG0pPaSzNIKzBmEselpt2t1WIqxtFC1hA3gwBa0bxvN+8FG8bzfvFJM0vi1kiYcLt3PVNo0VfBqR4N2ZuOS0oczEeRpvHuVAwq2sF2yJq72oWsI2QB8EsGO/IQBo6N43m/eCjeN5v3ilxul8UmaYQtsympRiQWDF0JUbxQLUDIkFqA5ImaXxwanFAFpm225FHKMwVRtAULhahmV1pmDAF7RvG837wUbxvN+8UK6Txiy5dZJLamSXJlux1jAa0kJlsmvuY2s6jIQk6X0hQniQrYWtuNamZq1lXUpcB7oW3UyA+FAGgo3jeb94KN43m/eM9M0rjyoIw2YIqoD7S6tiCruBbWZaKEVS03ZNUStHaSxTuBNw9qHK4K4NaMbireCoIC57ya5ClQLejeN5v3go3jeb94VHIA5RvG837wUbxvN+8djsAIIbxvN+8V81qzweeUh/wA3izirf35fqpfpvAHiWI8NvpH8YIMR4bfSP4wR1Udkal7nrPAn+Gw31U38yNLL3fa3pGM1wJ/hsN9VN/MjSS932t6RjmavW+7NpHpRUGfPSqDCzGALUYPJAILE1AaaDuPKBDTTsQf/AMSZ28P+tF9BGsf/AB9Fu+pmVWS2IehMM0rDypbijKgBFa0PNUb4mxyCPelZWMZ2OQQRJB2IU3SJvZEkTJhS24qZYALC4DbmKSaUOQ5YmRmcdwgTC4qcrOq3aphcQtRqwKipzFQR9kTFN7EN2LoY+b8UndrD/rRzj034nO7WH/WjOY3hjKmS3l62XtKV98A3im/OnUfmO6KpOE05Sqpi5KIssLapWl1wzttAyUvmtoqE2QARFsEuCuNG44/N+Jzu1h/1oOPTfic7tYf9aMPM4RzXlFGxsotrTMDlgaBRWWoC2UAmWvSppaBtA0ixwfDa0HWTpTVdiPdRsqTkvgjcIYJcDGjT8em/E53aw/60KkaRBvDy3lmWoZg1hNrXUI1bMD4DZVrlFD7eZXSy+2vfD2jNJDEnFTEIYamWtVNwqBiDSo5doZeUQcGldolSTLSXpOYyhlwk4hgCDWRmCKj/ALoVx6b8TndrD/rRncJw1lLLlrrUyRB4a8iivLHcTw0lujoJyKWVlDXiqllIDCh5K1+yGXLgjGjQ8em/E53aw/60HHpvxOd2sP8ArRgRwgmpVZGIkyVIJAWYpRGsVCAtgqSVurQAFyaMa1sNG8Lpks+64uXNqKUMxBaRbQi1BXK+td5I+xglwMS5Ndx+b8TndrD/AK0HH5vxOd2sP+tFEOHMrlmS+2O+FLw4lVHusvtr3wy5cDGjSYXEiYizF8F1VhXI0YBhX7DDsQNA14ph69BJ/KWJ0UZc6IrG9+X6qX6bxZCKxvfl+ql+m8QSjxPEeG30j+MEGI8NvpH8YI6qOyNS9z1ngT/DYb6qb+ZGjAI5t55xvzjL8FA3EsOyNaQjjcGyLtXI/MIuL53Sj+2vfHM1Ot92bSPSiw2uYdZ7oNrmHWe6K++d0o/tr3wXzulH9te+KFrFhtcw6z3QbXMOs90V987pR/bXvgun9KP7Y74CxY7XMOs90c2uYdZ7or7p/S/diO3T+l+7EQCftcw6z3R2reTrPdFddP6X7sQXT+l+7EAWNW8nWe6CreTrPdFddP6Uf2x3wXT+l+7EAWNW8nWe6CreTrPdFddP6X7sQXT+l+7EAWNW8nWe6CreTrPdFddP6X7sQXT+lH9sd8AWNW8nWe6CreTrPdFddP6T7sQXT+l+7EAWNW8nWe6CreTrPdFddP6X7sQXT+l+7EAWNW8nWe6CreTrPdFddP6Uf2x3wXT+l+7EAWNW8nWe6ObXMOs90V90/pfuxBdP6T7sQBYEt5Os90QJi0ngc0pB948cun9J92O+CXLa+92uNFXwbRQEn/2APE8R4bfSP4wQYjw2+kfxgjqo7I1L3PV+CP8AAyPon8x4t4y3BvhJhJWEky5k9VZVNRRjSrseQU3ERZe27A/GV6n9WOcqU543o9+DZwnHCtS3gio9t2B+Mr1P6sHtuwPxlep/VjHlT/C/BbHHkt4qNMJKbEYVJyhkJn1U7iRLBU//AHPB7bsD8ZXqf1Yr9MaT0dibLsYyGWWKtLuU7QtIN0silIyU6c1LVPwys5JrRom6Vwmj5YS2Th0ue0vMUlEAlzHqdpd5QLv3ty7jXvpXRYu/4F1u8izeTaozcUYk+CfB5aRDt0f/ADTEdsfoQW6P/mmI7Y/QjJglzLwzFdcL6E6XpPRZcpxAAhgpLWKt1CWAJbyEDxjkItcBgdHTJUuY2FlKXRGK77Sygla8tCafZGct0f8AzXEdsfoQW6P/AJpiO2P0IYJcy8MXXC+haaH1TScIJiq0svidlgGWimfbsnLIDLmi4xUvAJLdxhZDFVZguqTaKqSF8HlIp9sZ5cZo0SZclcYwEosVbMubrrriZRBreeQckN8ZwH8xmdS/oRWVNtt2fhlr2S1RN9mdHoZcs4bDz3mEBTJlSlS5mtUG9iB8KpDGlvISBDWJ4S6OEq+XgJZJVytZUnIquWsUGq1NDTeVqwrEfjOA/mM3/H9CDjWA/mM3/H9CK5UvnwycXbyani2j/i0j+0nqxWWy7FW1dVxxlsoLLNdMotu6lQMoqeMYD+YzOpf0IkHSmjtSJPHDk5mX533ly5Pvdu8nK3dDLlw/DCl8o0PFtH/FpH9pPVin0lpHByZpXiElpaqrFlkyyc5eIcqASCW9xUCgptZmK7jGA/mMzqX9CDjOA/mMzqX9CJyn8+GRi7E7Rem9HzpxlHBSVzFvucomhll6kCtRVJguGWcsb2i74to/4tI/tJ6sZXX6PrX2QmVNBWiVIFaA+4eU9ZjvGcB/MZnUv6ERlP58MnF2LbFatZONEpQqANQKAqiuFlE0AyGZhzTb4KSgKYfCglmBZ5KFVAlzHzAtzJRUGYzcb9xrpOldHLKmSjiywm3Bmat21LEvK2WAKKo5IjnFYA5+yMzPyJ+hDLlw/DGJfA+/CTR4NOISqC66kuUxDLMEu2mVCSHNDQhQGpnlIkab0azAcRli57A2rkFSdgMVIOa1mLQ/CzIyziuWfo8btIzBmTuTeTUn3jlJJ+2O8ZwH8xm/4/oQypfPhjF28l8s7AF7OKSBtlKmWg8FbqkW5V+CPhDPKHZCSFxQEiWiAyqkIoUEiaACQAKmleuM5xnAfzGZ1L+hEvRml9HyXL8dLkgLVxuF12VkpeXnrug6UrbPwwpa+x5riPDb6R/GCCeQWY1G88o54I6OOyNa3qf/2Q=="/>
          <p:cNvSpPr>
            <a:spLocks noChangeAspect="1" noChangeArrowheads="1"/>
          </p:cNvSpPr>
          <p:nvPr/>
        </p:nvSpPr>
        <p:spPr bwMode="auto">
          <a:xfrm>
            <a:off x="0" y="-211877"/>
            <a:ext cx="518160" cy="44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defTabSz="1463040" eaLnBrk="1" fontAlgn="base" hangingPunct="1">
              <a:spcBef>
                <a:spcPct val="0"/>
              </a:spcBef>
              <a:spcAft>
                <a:spcPct val="0"/>
              </a:spcAft>
            </a:pPr>
            <a:endParaRPr lang="en-US" altLang="en-US" sz="2900">
              <a:solidFill>
                <a:srgbClr val="000000"/>
              </a:solidFill>
            </a:endParaRPr>
          </a:p>
        </p:txBody>
      </p:sp>
      <p:pic>
        <p:nvPicPr>
          <p:cNvPr id="14372" name="Picture 34" descr="http://t2.gstatic.com/images?q=tbn:ANd9GcR9_dIGTmgrMBvTBG5EsdL0jNjBMRPOZhVArLEf2w0siKkpILSchzNnsPR6Cw"/>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3900" y="6035042"/>
            <a:ext cx="2331720" cy="2298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3" name="Picture 7" descr="http://accumulo.apache.org/images/accumulo-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400" y="2235200"/>
            <a:ext cx="2072640" cy="45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12"/>
          <a:stretch>
            <a:fillRect/>
          </a:stretch>
        </p:blipFill>
        <p:spPr>
          <a:xfrm>
            <a:off x="14097000" y="152400"/>
            <a:ext cx="1270000" cy="952500"/>
          </a:xfrm>
          <a:prstGeom prst="rect">
            <a:avLst/>
          </a:prstGeom>
        </p:spPr>
      </p:pic>
      <p:cxnSp>
        <p:nvCxnSpPr>
          <p:cNvPr id="35" name="Straight Connector 34"/>
          <p:cNvCxnSpPr/>
          <p:nvPr/>
        </p:nvCxnSpPr>
        <p:spPr>
          <a:xfrm>
            <a:off x="228600" y="9587276"/>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743200" y="95110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rgbClr val="17375E"/>
                </a:solidFill>
                <a:latin typeface="Calibri"/>
                <a:cs typeface="Calibri"/>
              </a:rPr>
              <a:t>Benjamin Harvey, Ph.D., EMSE 6992 </a:t>
            </a:r>
            <a:r>
              <a:rPr lang="mr-IN" sz="2800" dirty="0" smtClean="0">
                <a:solidFill>
                  <a:srgbClr val="17375E"/>
                </a:solidFill>
                <a:latin typeface="Calibri"/>
                <a:cs typeface="Calibri"/>
              </a:rPr>
              <a:t>–</a:t>
            </a:r>
            <a:r>
              <a:rPr lang="en-US" sz="2800" dirty="0" smtClean="0">
                <a:solidFill>
                  <a:srgbClr val="17375E"/>
                </a:solidFill>
                <a:latin typeface="Calibri"/>
                <a:cs typeface="Calibri"/>
              </a:rPr>
              <a:t> Introduction to Data Analytics </a:t>
            </a:r>
            <a:endParaRPr lang="en-US" sz="2800" dirty="0">
              <a:solidFill>
                <a:srgbClr val="17375E"/>
              </a:solidFill>
              <a:latin typeface="Calibri"/>
              <a:cs typeface="Calibri"/>
            </a:endParaRPr>
          </a:p>
        </p:txBody>
      </p:sp>
    </p:spTree>
    <p:extLst>
      <p:ext uri="{BB962C8B-B14F-4D97-AF65-F5344CB8AC3E}">
        <p14:creationId xmlns:p14="http://schemas.microsoft.com/office/powerpoint/2010/main" val="20332311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2" name="Title 1"/>
          <p:cNvSpPr>
            <a:spLocks noGrp="1"/>
          </p:cNvSpPr>
          <p:nvPr>
            <p:ph type="title"/>
          </p:nvPr>
        </p:nvSpPr>
        <p:spPr>
          <a:xfrm>
            <a:off x="777240" y="-152400"/>
            <a:ext cx="13990320" cy="1676400"/>
          </a:xfrm>
        </p:spPr>
        <p:txBody>
          <a:bodyPr/>
          <a:lstStyle/>
          <a:p>
            <a:r>
              <a:rPr lang="en-US" dirty="0" smtClean="0">
                <a:solidFill>
                  <a:srgbClr val="17375E"/>
                </a:solidFill>
              </a:rPr>
              <a:t>Agenda</a:t>
            </a:r>
            <a:endParaRPr lang="en-US" dirty="0">
              <a:solidFill>
                <a:srgbClr val="17375E"/>
              </a:solidFill>
            </a:endParaRPr>
          </a:p>
        </p:txBody>
      </p:sp>
      <p:sp>
        <p:nvSpPr>
          <p:cNvPr id="3" name="Content Placeholder 2"/>
          <p:cNvSpPr>
            <a:spLocks noGrp="1"/>
          </p:cNvSpPr>
          <p:nvPr>
            <p:ph idx="1"/>
          </p:nvPr>
        </p:nvSpPr>
        <p:spPr>
          <a:xfrm>
            <a:off x="777240" y="1295400"/>
            <a:ext cx="13990320" cy="8458200"/>
          </a:xfrm>
        </p:spPr>
        <p:txBody>
          <a:bodyPr>
            <a:normAutofit fontScale="70000" lnSpcReduction="20000"/>
          </a:bodyPr>
          <a:lstStyle/>
          <a:p>
            <a:pPr marL="0" indent="0">
              <a:buNone/>
            </a:pPr>
            <a:r>
              <a:rPr lang="en-US" dirty="0" smtClean="0">
                <a:solidFill>
                  <a:schemeClr val="tx2">
                    <a:lumMod val="75000"/>
                  </a:schemeClr>
                </a:solidFill>
              </a:rPr>
              <a:t>Course Timeline and Course Goals and “How does this lecture fit?”</a:t>
            </a:r>
          </a:p>
          <a:p>
            <a:pPr marL="0" indent="0">
              <a:buNone/>
            </a:pPr>
            <a:r>
              <a:rPr lang="en-US" dirty="0" smtClean="0">
                <a:solidFill>
                  <a:schemeClr val="tx2">
                    <a:lumMod val="75000"/>
                  </a:schemeClr>
                </a:solidFill>
              </a:rPr>
              <a:t>Chapter 1: Understanding Big Data</a:t>
            </a:r>
          </a:p>
          <a:p>
            <a:pPr marL="639542" lvl="1" indent="0">
              <a:buNone/>
            </a:pPr>
            <a:r>
              <a:rPr lang="en-US" dirty="0" smtClean="0">
                <a:solidFill>
                  <a:schemeClr val="tx2">
                    <a:lumMod val="75000"/>
                  </a:schemeClr>
                </a:solidFill>
              </a:rPr>
              <a:t>Fundamental Concepts </a:t>
            </a:r>
            <a:r>
              <a:rPr lang="en-US" dirty="0">
                <a:solidFill>
                  <a:schemeClr val="tx2">
                    <a:lumMod val="75000"/>
                  </a:schemeClr>
                </a:solidFill>
              </a:rPr>
              <a:t>and Terminology</a:t>
            </a:r>
          </a:p>
          <a:p>
            <a:pPr lvl="1"/>
            <a:r>
              <a:rPr lang="en-US" dirty="0" smtClean="0">
                <a:solidFill>
                  <a:schemeClr val="tx2">
                    <a:lumMod val="75000"/>
                  </a:schemeClr>
                </a:solidFill>
              </a:rPr>
              <a:t>Data Analysis</a:t>
            </a:r>
            <a:endParaRPr lang="en-US" dirty="0">
              <a:solidFill>
                <a:schemeClr val="tx2">
                  <a:lumMod val="75000"/>
                </a:schemeClr>
              </a:solidFill>
            </a:endParaRPr>
          </a:p>
          <a:p>
            <a:pPr lvl="1"/>
            <a:r>
              <a:rPr lang="en-US" dirty="0">
                <a:solidFill>
                  <a:schemeClr val="tx2">
                    <a:lumMod val="75000"/>
                  </a:schemeClr>
                </a:solidFill>
              </a:rPr>
              <a:t>Data </a:t>
            </a:r>
            <a:r>
              <a:rPr lang="en-US" dirty="0" smtClean="0">
                <a:solidFill>
                  <a:schemeClr val="tx2">
                    <a:lumMod val="75000"/>
                  </a:schemeClr>
                </a:solidFill>
              </a:rPr>
              <a:t>Analytics</a:t>
            </a:r>
            <a:endParaRPr lang="en-US" dirty="0">
              <a:solidFill>
                <a:schemeClr val="tx2">
                  <a:lumMod val="75000"/>
                </a:schemeClr>
              </a:solidFill>
            </a:endParaRPr>
          </a:p>
          <a:p>
            <a:pPr lvl="1"/>
            <a:r>
              <a:rPr lang="en-US" dirty="0" smtClean="0">
                <a:solidFill>
                  <a:schemeClr val="tx2">
                    <a:lumMod val="75000"/>
                  </a:schemeClr>
                </a:solidFill>
              </a:rPr>
              <a:t>Types of Data </a:t>
            </a:r>
            <a:r>
              <a:rPr lang="en-US" dirty="0">
                <a:solidFill>
                  <a:schemeClr val="tx2">
                    <a:lumMod val="75000"/>
                  </a:schemeClr>
                </a:solidFill>
              </a:rPr>
              <a:t>Analytics</a:t>
            </a:r>
          </a:p>
          <a:p>
            <a:pPr lvl="2"/>
            <a:r>
              <a:rPr lang="en-US" dirty="0">
                <a:solidFill>
                  <a:schemeClr val="tx2">
                    <a:lumMod val="75000"/>
                  </a:schemeClr>
                </a:solidFill>
              </a:rPr>
              <a:t>Descriptive </a:t>
            </a:r>
            <a:r>
              <a:rPr lang="en-US" dirty="0" smtClean="0">
                <a:solidFill>
                  <a:schemeClr val="tx2">
                    <a:lumMod val="75000"/>
                  </a:schemeClr>
                </a:solidFill>
              </a:rPr>
              <a:t>Analytics, Diagnostic Analytics, Predictive Analytics, Prescriptive </a:t>
            </a:r>
            <a:r>
              <a:rPr lang="en-US" dirty="0">
                <a:solidFill>
                  <a:schemeClr val="tx2">
                    <a:lumMod val="75000"/>
                  </a:schemeClr>
                </a:solidFill>
              </a:rPr>
              <a:t>Analytics</a:t>
            </a:r>
          </a:p>
          <a:p>
            <a:pPr lvl="1"/>
            <a:r>
              <a:rPr lang="en-US" dirty="0">
                <a:solidFill>
                  <a:schemeClr val="tx2">
                    <a:lumMod val="75000"/>
                  </a:schemeClr>
                </a:solidFill>
              </a:rPr>
              <a:t>Business Intelligence (BI)</a:t>
            </a:r>
          </a:p>
          <a:p>
            <a:pPr lvl="1"/>
            <a:r>
              <a:rPr lang="en-US" dirty="0">
                <a:solidFill>
                  <a:schemeClr val="tx2">
                    <a:lumMod val="75000"/>
                  </a:schemeClr>
                </a:solidFill>
              </a:rPr>
              <a:t>Key Performance Indicators (KPI)</a:t>
            </a:r>
          </a:p>
          <a:p>
            <a:pPr marL="639542" lvl="1" indent="0">
              <a:buNone/>
            </a:pPr>
            <a:r>
              <a:rPr lang="en-US" dirty="0">
                <a:solidFill>
                  <a:schemeClr val="tx2">
                    <a:lumMod val="75000"/>
                  </a:schemeClr>
                </a:solidFill>
              </a:rPr>
              <a:t>Big Data Characteristics</a:t>
            </a:r>
          </a:p>
          <a:p>
            <a:pPr lvl="1"/>
            <a:r>
              <a:rPr lang="en-US" dirty="0" smtClean="0">
                <a:solidFill>
                  <a:schemeClr val="tx2">
                    <a:lumMod val="75000"/>
                  </a:schemeClr>
                </a:solidFill>
              </a:rPr>
              <a:t>Volume, Velocity, Variety, Veracity, Value</a:t>
            </a:r>
            <a:endParaRPr lang="en-US" dirty="0">
              <a:solidFill>
                <a:schemeClr val="tx2">
                  <a:lumMod val="75000"/>
                </a:schemeClr>
              </a:solidFill>
            </a:endParaRPr>
          </a:p>
          <a:p>
            <a:pPr marL="639542" lvl="1" indent="0">
              <a:buNone/>
            </a:pPr>
            <a:r>
              <a:rPr lang="en-US" dirty="0">
                <a:solidFill>
                  <a:schemeClr val="tx2">
                    <a:lumMod val="75000"/>
                  </a:schemeClr>
                </a:solidFill>
              </a:rPr>
              <a:t>Different Types of Data</a:t>
            </a:r>
          </a:p>
          <a:p>
            <a:pPr lvl="1"/>
            <a:r>
              <a:rPr lang="en-US" dirty="0">
                <a:solidFill>
                  <a:schemeClr val="tx2">
                    <a:lumMod val="75000"/>
                  </a:schemeClr>
                </a:solidFill>
              </a:rPr>
              <a:t>Structured Data</a:t>
            </a:r>
          </a:p>
          <a:p>
            <a:pPr lvl="1"/>
            <a:r>
              <a:rPr lang="en-US" dirty="0">
                <a:solidFill>
                  <a:schemeClr val="tx2">
                    <a:lumMod val="75000"/>
                  </a:schemeClr>
                </a:solidFill>
              </a:rPr>
              <a:t>Unstructured Data</a:t>
            </a:r>
          </a:p>
          <a:p>
            <a:pPr lvl="1"/>
            <a:r>
              <a:rPr lang="en-US" dirty="0">
                <a:solidFill>
                  <a:schemeClr val="tx2">
                    <a:lumMod val="75000"/>
                  </a:schemeClr>
                </a:solidFill>
              </a:rPr>
              <a:t>Semi-structured Data</a:t>
            </a:r>
          </a:p>
          <a:p>
            <a:pPr lvl="1"/>
            <a:r>
              <a:rPr lang="en-US" dirty="0" smtClean="0">
                <a:solidFill>
                  <a:schemeClr val="tx2">
                    <a:lumMod val="75000"/>
                  </a:schemeClr>
                </a:solidFill>
              </a:rPr>
              <a:t>Metadata</a:t>
            </a:r>
            <a:endParaRPr lang="en-US" dirty="0">
              <a:solidFill>
                <a:schemeClr val="tx2">
                  <a:lumMod val="75000"/>
                </a:schemeClr>
              </a:solidFill>
            </a:endParaRPr>
          </a:p>
        </p:txBody>
      </p:sp>
    </p:spTree>
    <p:extLst>
      <p:ext uri="{BB962C8B-B14F-4D97-AF65-F5344CB8AC3E}">
        <p14:creationId xmlns:p14="http://schemas.microsoft.com/office/powerpoint/2010/main" val="1287105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4" name="Text Box 15"/>
          <p:cNvSpPr txBox="1">
            <a:spLocks noChangeArrowheads="1"/>
          </p:cNvSpPr>
          <p:nvPr/>
        </p:nvSpPr>
        <p:spPr bwMode="auto">
          <a:xfrm>
            <a:off x="1295400" y="0"/>
            <a:ext cx="1399032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30622" tIns="67923" rIns="130622" bIns="67923" anchor="ctr"/>
          <a:lstStyle>
            <a:lvl1pPr defTabSz="652463"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1pPr>
            <a:lvl2pPr marL="742950" indent="-285750" defTabSz="652463"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2pPr>
            <a:lvl3pPr marL="1143000" indent="-228600" defTabSz="652463"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3pPr>
            <a:lvl4pPr marL="1600200" indent="-228600" defTabSz="652463"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4pPr>
            <a:lvl5pPr marL="2057400" indent="-228600" defTabSz="652463"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5pPr>
            <a:lvl6pPr marL="2514600" indent="-228600" defTabSz="652463"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6pPr>
            <a:lvl7pPr marL="2971800" indent="-228600" defTabSz="652463"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7pPr>
            <a:lvl8pPr marL="3429000" indent="-228600" defTabSz="652463"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8pPr>
            <a:lvl9pPr marL="3886200" indent="-228600" defTabSz="652463" eaLnBrk="0" fontAlgn="base" hangingPunct="0">
              <a:spcBef>
                <a:spcPct val="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2400">
                <a:solidFill>
                  <a:schemeClr val="tx1"/>
                </a:solidFill>
                <a:latin typeface="Arial" pitchFamily="34" charset="0"/>
                <a:ea typeface="ＭＳ Ｐゴシック" pitchFamily="34" charset="-128"/>
              </a:defRPr>
            </a:lvl9pPr>
          </a:lstStyle>
          <a:p>
            <a:pPr algn="ctr" eaLnBrk="1">
              <a:lnSpc>
                <a:spcPct val="93000"/>
              </a:lnSpc>
              <a:buClr>
                <a:srgbClr val="000000"/>
              </a:buClr>
              <a:buSzPct val="45000"/>
              <a:buFont typeface="Wingdings" pitchFamily="2" charset="2"/>
              <a:buNone/>
            </a:pPr>
            <a:endParaRPr lang="en-GB" altLang="en-US" sz="5800">
              <a:solidFill>
                <a:srgbClr val="000000"/>
              </a:solidFill>
            </a:endParaRPr>
          </a:p>
        </p:txBody>
      </p:sp>
      <p:grpSp>
        <p:nvGrpSpPr>
          <p:cNvPr id="2" name="Group 1"/>
          <p:cNvGrpSpPr/>
          <p:nvPr/>
        </p:nvGrpSpPr>
        <p:grpSpPr>
          <a:xfrm>
            <a:off x="647701" y="2536824"/>
            <a:ext cx="13650278" cy="6607176"/>
            <a:chOff x="647701" y="2356273"/>
            <a:chExt cx="13650278" cy="6607176"/>
          </a:xfrm>
        </p:grpSpPr>
        <p:sp>
          <p:nvSpPr>
            <p:cNvPr id="15361" name="AutoShape 2"/>
            <p:cNvSpPr>
              <a:spLocks noChangeArrowheads="1"/>
            </p:cNvSpPr>
            <p:nvPr/>
          </p:nvSpPr>
          <p:spPr bwMode="auto">
            <a:xfrm>
              <a:off x="7186773" y="3934884"/>
              <a:ext cx="2269648" cy="647277"/>
            </a:xfrm>
            <a:prstGeom prst="roundRect">
              <a:avLst>
                <a:gd name="adj" fmla="val 16667"/>
              </a:avLst>
            </a:prstGeom>
            <a:solidFill>
              <a:srgbClr val="BBE0E3"/>
            </a:solidFill>
            <a:ln w="9360">
              <a:solidFill>
                <a:srgbClr val="000000"/>
              </a:solidFill>
              <a:miter lim="800000"/>
              <a:headEnd/>
              <a:tailEnd/>
            </a:ln>
          </p:spPr>
          <p:txBody>
            <a:bodyPr wrap="none" lIns="130622" tIns="67923" rIns="130622" bIns="67923" anchor="ctr" anchorCtr="1"/>
            <a:lstStyle>
              <a:lvl1pPr defTabSz="828675" eaLnBrk="0" hangingPunct="0">
                <a:defRPr sz="2400">
                  <a:solidFill>
                    <a:schemeClr val="tx1"/>
                  </a:solidFill>
                  <a:latin typeface="Arial" pitchFamily="34" charset="0"/>
                  <a:ea typeface="ＭＳ Ｐゴシック" pitchFamily="34" charset="-128"/>
                </a:defRPr>
              </a:lvl1pPr>
              <a:lvl2pPr marL="742950" indent="-285750" defTabSz="828675" eaLnBrk="0" hangingPunct="0">
                <a:defRPr sz="2400">
                  <a:solidFill>
                    <a:schemeClr val="tx1"/>
                  </a:solidFill>
                  <a:latin typeface="Arial" pitchFamily="34" charset="0"/>
                  <a:ea typeface="ＭＳ Ｐゴシック" pitchFamily="34" charset="-128"/>
                </a:defRPr>
              </a:lvl2pPr>
              <a:lvl3pPr marL="1143000" indent="-228600" defTabSz="828675" eaLnBrk="0" hangingPunct="0">
                <a:defRPr sz="2400">
                  <a:solidFill>
                    <a:schemeClr val="tx1"/>
                  </a:solidFill>
                  <a:latin typeface="Arial" pitchFamily="34" charset="0"/>
                  <a:ea typeface="ＭＳ Ｐゴシック" pitchFamily="34" charset="-128"/>
                </a:defRPr>
              </a:lvl3pPr>
              <a:lvl4pPr marL="1600200" indent="-228600" defTabSz="828675" eaLnBrk="0" hangingPunct="0">
                <a:defRPr sz="2400">
                  <a:solidFill>
                    <a:schemeClr val="tx1"/>
                  </a:solidFill>
                  <a:latin typeface="Arial" pitchFamily="34" charset="0"/>
                  <a:ea typeface="ＭＳ Ｐゴシック" pitchFamily="34" charset="-128"/>
                </a:defRPr>
              </a:lvl4pPr>
              <a:lvl5pPr marL="2057400" indent="-228600" defTabSz="828675" eaLnBrk="0" hangingPunct="0">
                <a:defRPr sz="2400">
                  <a:solidFill>
                    <a:schemeClr val="tx1"/>
                  </a:solidFill>
                  <a:latin typeface="Arial" pitchFamily="34" charset="0"/>
                  <a:ea typeface="ＭＳ Ｐゴシック" pitchFamily="34" charset="-128"/>
                </a:defRPr>
              </a:lvl5pPr>
              <a:lvl6pPr marL="25146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a:lnSpc>
                  <a:spcPct val="93000"/>
                </a:lnSpc>
                <a:buClr>
                  <a:srgbClr val="000000"/>
                </a:buClr>
                <a:buSzPct val="45000"/>
                <a:buFont typeface="Wingdings" pitchFamily="2" charset="2"/>
                <a:buNone/>
              </a:pPr>
              <a:r>
                <a:rPr lang="en-GB" altLang="en-US" sz="3200">
                  <a:solidFill>
                    <a:srgbClr val="000000"/>
                  </a:solidFill>
                </a:rPr>
                <a:t>Secondary</a:t>
              </a:r>
            </a:p>
            <a:p>
              <a:pPr eaLnBrk="1">
                <a:lnSpc>
                  <a:spcPct val="93000"/>
                </a:lnSpc>
                <a:buClr>
                  <a:srgbClr val="000000"/>
                </a:buClr>
                <a:buSzPct val="45000"/>
                <a:buFont typeface="Wingdings" pitchFamily="2" charset="2"/>
                <a:buNone/>
              </a:pPr>
              <a:r>
                <a:rPr lang="en-GB" altLang="en-US" sz="800">
                  <a:solidFill>
                    <a:srgbClr val="000000"/>
                  </a:solidFill>
                </a:rPr>
                <a:t>NameNode</a:t>
              </a:r>
            </a:p>
          </p:txBody>
        </p:sp>
        <p:sp>
          <p:nvSpPr>
            <p:cNvPr id="15362" name="Oval 3"/>
            <p:cNvSpPr>
              <a:spLocks noChangeArrowheads="1"/>
            </p:cNvSpPr>
            <p:nvPr/>
          </p:nvSpPr>
          <p:spPr bwMode="auto">
            <a:xfrm>
              <a:off x="763747" y="4470400"/>
              <a:ext cx="1554480" cy="894080"/>
            </a:xfrm>
            <a:prstGeom prst="ellipse">
              <a:avLst/>
            </a:prstGeom>
            <a:solidFill>
              <a:srgbClr val="FF6600"/>
            </a:solidFill>
            <a:ln w="9360">
              <a:solidFill>
                <a:srgbClr val="000000"/>
              </a:solidFill>
              <a:miter lim="800000"/>
              <a:headEnd/>
              <a:tailEnd/>
            </a:ln>
          </p:spPr>
          <p:txBody>
            <a:bodyPr wrap="none" lIns="130622" tIns="67923" rIns="130622" bIns="67923"/>
            <a:lstStyle>
              <a:lvl1pPr defTabSz="652463" eaLnBrk="0" hangingPunct="0">
                <a:tabLst>
                  <a:tab pos="657225" algn="l"/>
                </a:tabLst>
                <a:defRPr sz="2400">
                  <a:solidFill>
                    <a:schemeClr val="tx1"/>
                  </a:solidFill>
                  <a:latin typeface="Arial" pitchFamily="34" charset="0"/>
                  <a:ea typeface="ＭＳ Ｐゴシック" pitchFamily="34" charset="-128"/>
                </a:defRPr>
              </a:lvl1pPr>
              <a:lvl2pPr marL="742950" indent="-285750" defTabSz="652463" eaLnBrk="0" hangingPunct="0">
                <a:tabLst>
                  <a:tab pos="657225" algn="l"/>
                </a:tabLst>
                <a:defRPr sz="2400">
                  <a:solidFill>
                    <a:schemeClr val="tx1"/>
                  </a:solidFill>
                  <a:latin typeface="Arial" pitchFamily="34" charset="0"/>
                  <a:ea typeface="ＭＳ Ｐゴシック" pitchFamily="34" charset="-128"/>
                </a:defRPr>
              </a:lvl2pPr>
              <a:lvl3pPr marL="1143000" indent="-228600" defTabSz="652463" eaLnBrk="0" hangingPunct="0">
                <a:tabLst>
                  <a:tab pos="657225" algn="l"/>
                </a:tabLst>
                <a:defRPr sz="2400">
                  <a:solidFill>
                    <a:schemeClr val="tx1"/>
                  </a:solidFill>
                  <a:latin typeface="Arial" pitchFamily="34" charset="0"/>
                  <a:ea typeface="ＭＳ Ｐゴシック" pitchFamily="34" charset="-128"/>
                </a:defRPr>
              </a:lvl3pPr>
              <a:lvl4pPr marL="1600200" indent="-228600" defTabSz="652463" eaLnBrk="0" hangingPunct="0">
                <a:tabLst>
                  <a:tab pos="657225" algn="l"/>
                </a:tabLst>
                <a:defRPr sz="2400">
                  <a:solidFill>
                    <a:schemeClr val="tx1"/>
                  </a:solidFill>
                  <a:latin typeface="Arial" pitchFamily="34" charset="0"/>
                  <a:ea typeface="ＭＳ Ｐゴシック" pitchFamily="34" charset="-128"/>
                </a:defRPr>
              </a:lvl4pPr>
              <a:lvl5pPr marL="2057400" indent="-228600" defTabSz="652463" eaLnBrk="0" hangingPunct="0">
                <a:tabLst>
                  <a:tab pos="657225" algn="l"/>
                </a:tabLst>
                <a:defRPr sz="2400">
                  <a:solidFill>
                    <a:schemeClr val="tx1"/>
                  </a:solidFill>
                  <a:latin typeface="Arial" pitchFamily="34" charset="0"/>
                  <a:ea typeface="ＭＳ Ｐゴシック" pitchFamily="34" charset="-128"/>
                </a:defRPr>
              </a:lvl5pPr>
              <a:lvl6pPr marL="25146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6pPr>
              <a:lvl7pPr marL="29718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7pPr>
              <a:lvl8pPr marL="34290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8pPr>
              <a:lvl9pPr marL="38862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9pPr>
            </a:lstStyle>
            <a:p>
              <a:pPr algn="ctr" eaLnBrk="1">
                <a:lnSpc>
                  <a:spcPct val="93000"/>
                </a:lnSpc>
                <a:buClr>
                  <a:srgbClr val="000000"/>
                </a:buClr>
                <a:buSzPct val="45000"/>
                <a:buFont typeface="Wingdings" pitchFamily="2" charset="2"/>
                <a:buNone/>
              </a:pPr>
              <a:r>
                <a:rPr lang="en-GB" altLang="en-US" sz="3200">
                  <a:solidFill>
                    <a:srgbClr val="000000"/>
                  </a:solidFill>
                </a:rPr>
                <a:t>Client</a:t>
              </a:r>
            </a:p>
            <a:p>
              <a:pPr algn="ctr" eaLnBrk="1">
                <a:lnSpc>
                  <a:spcPct val="93000"/>
                </a:lnSpc>
                <a:buClr>
                  <a:srgbClr val="000000"/>
                </a:buClr>
                <a:buSzPct val="45000"/>
                <a:buFont typeface="Wingdings" pitchFamily="2" charset="2"/>
                <a:buNone/>
              </a:pPr>
              <a:endParaRPr lang="en-GB" altLang="en-US" sz="7700">
                <a:solidFill>
                  <a:srgbClr val="000000"/>
                </a:solidFill>
              </a:endParaRPr>
            </a:p>
          </p:txBody>
        </p:sp>
        <p:sp>
          <p:nvSpPr>
            <p:cNvPr id="15363" name="Rectangle 4"/>
            <p:cNvSpPr>
              <a:spLocks noChangeArrowheads="1"/>
            </p:cNvSpPr>
            <p:nvPr/>
          </p:nvSpPr>
          <p:spPr bwMode="auto">
            <a:xfrm>
              <a:off x="738378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64" name="Rectangle 5"/>
            <p:cNvSpPr>
              <a:spLocks noChangeArrowheads="1"/>
            </p:cNvSpPr>
            <p:nvPr/>
          </p:nvSpPr>
          <p:spPr bwMode="auto">
            <a:xfrm>
              <a:off x="893826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65" name="Rectangle 6"/>
            <p:cNvSpPr>
              <a:spLocks noChangeArrowheads="1"/>
            </p:cNvSpPr>
            <p:nvPr/>
          </p:nvSpPr>
          <p:spPr bwMode="auto">
            <a:xfrm>
              <a:off x="815832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66" name="Rectangle 7"/>
            <p:cNvSpPr>
              <a:spLocks noChangeArrowheads="1"/>
            </p:cNvSpPr>
            <p:nvPr/>
          </p:nvSpPr>
          <p:spPr bwMode="auto">
            <a:xfrm>
              <a:off x="1204722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67" name="Rectangle 8"/>
            <p:cNvSpPr>
              <a:spLocks noChangeArrowheads="1"/>
            </p:cNvSpPr>
            <p:nvPr/>
          </p:nvSpPr>
          <p:spPr bwMode="auto">
            <a:xfrm>
              <a:off x="1126728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68" name="Rectangle 9"/>
            <p:cNvSpPr>
              <a:spLocks noChangeArrowheads="1"/>
            </p:cNvSpPr>
            <p:nvPr/>
          </p:nvSpPr>
          <p:spPr bwMode="auto">
            <a:xfrm>
              <a:off x="1049274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69" name="Rectangle 10"/>
            <p:cNvSpPr>
              <a:spLocks noChangeArrowheads="1"/>
            </p:cNvSpPr>
            <p:nvPr/>
          </p:nvSpPr>
          <p:spPr bwMode="auto">
            <a:xfrm>
              <a:off x="971280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0" name="Rectangle 11"/>
            <p:cNvSpPr>
              <a:spLocks noChangeArrowheads="1"/>
            </p:cNvSpPr>
            <p:nvPr/>
          </p:nvSpPr>
          <p:spPr bwMode="auto">
            <a:xfrm>
              <a:off x="582930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1" name="Rectangle 12"/>
            <p:cNvSpPr>
              <a:spLocks noChangeArrowheads="1"/>
            </p:cNvSpPr>
            <p:nvPr/>
          </p:nvSpPr>
          <p:spPr bwMode="auto">
            <a:xfrm>
              <a:off x="660384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2" name="AutoShape 13"/>
            <p:cNvSpPr>
              <a:spLocks/>
            </p:cNvSpPr>
            <p:nvPr/>
          </p:nvSpPr>
          <p:spPr bwMode="auto">
            <a:xfrm rot="16200000" flipV="1">
              <a:off x="8702358" y="4196080"/>
              <a:ext cx="223520" cy="7254240"/>
            </a:xfrm>
            <a:prstGeom prst="leftBrace">
              <a:avLst>
                <a:gd name="adj1" fmla="val 233333"/>
                <a:gd name="adj2" fmla="val 50000"/>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3" name="Rectangle 14"/>
            <p:cNvSpPr>
              <a:spLocks noChangeArrowheads="1"/>
            </p:cNvSpPr>
            <p:nvPr/>
          </p:nvSpPr>
          <p:spPr bwMode="auto">
            <a:xfrm>
              <a:off x="504936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5" name="AutoShape 17"/>
            <p:cNvSpPr>
              <a:spLocks noChangeArrowheads="1"/>
            </p:cNvSpPr>
            <p:nvPr/>
          </p:nvSpPr>
          <p:spPr bwMode="auto">
            <a:xfrm>
              <a:off x="7175978" y="2356273"/>
              <a:ext cx="2280443" cy="661247"/>
            </a:xfrm>
            <a:prstGeom prst="roundRect">
              <a:avLst>
                <a:gd name="adj" fmla="val 16667"/>
              </a:avLst>
            </a:prstGeom>
            <a:solidFill>
              <a:srgbClr val="BBE0E3"/>
            </a:solidFill>
            <a:ln w="9360">
              <a:solidFill>
                <a:srgbClr val="000000"/>
              </a:solidFill>
              <a:miter lim="800000"/>
              <a:headEnd/>
              <a:tailEnd/>
            </a:ln>
          </p:spPr>
          <p:txBody>
            <a:bodyPr wrap="none" lIns="130622" tIns="67923" rIns="130622" bIns="67923" anchor="ctr" anchorCtr="1"/>
            <a:lstStyle>
              <a:lvl1pPr defTabSz="828675" eaLnBrk="0" hangingPunct="0">
                <a:defRPr sz="2400">
                  <a:solidFill>
                    <a:schemeClr val="tx1"/>
                  </a:solidFill>
                  <a:latin typeface="Arial" pitchFamily="34" charset="0"/>
                  <a:ea typeface="ＭＳ Ｐゴシック" pitchFamily="34" charset="-128"/>
                </a:defRPr>
              </a:lvl1pPr>
              <a:lvl2pPr marL="742950" indent="-285750" defTabSz="828675" eaLnBrk="0" hangingPunct="0">
                <a:defRPr sz="2400">
                  <a:solidFill>
                    <a:schemeClr val="tx1"/>
                  </a:solidFill>
                  <a:latin typeface="Arial" pitchFamily="34" charset="0"/>
                  <a:ea typeface="ＭＳ Ｐゴシック" pitchFamily="34" charset="-128"/>
                </a:defRPr>
              </a:lvl2pPr>
              <a:lvl3pPr marL="1143000" indent="-228600" defTabSz="828675" eaLnBrk="0" hangingPunct="0">
                <a:defRPr sz="2400">
                  <a:solidFill>
                    <a:schemeClr val="tx1"/>
                  </a:solidFill>
                  <a:latin typeface="Arial" pitchFamily="34" charset="0"/>
                  <a:ea typeface="ＭＳ Ｐゴシック" pitchFamily="34" charset="-128"/>
                </a:defRPr>
              </a:lvl3pPr>
              <a:lvl4pPr marL="1600200" indent="-228600" defTabSz="828675" eaLnBrk="0" hangingPunct="0">
                <a:defRPr sz="2400">
                  <a:solidFill>
                    <a:schemeClr val="tx1"/>
                  </a:solidFill>
                  <a:latin typeface="Arial" pitchFamily="34" charset="0"/>
                  <a:ea typeface="ＭＳ Ｐゴシック" pitchFamily="34" charset="-128"/>
                </a:defRPr>
              </a:lvl4pPr>
              <a:lvl5pPr marL="2057400" indent="-228600" defTabSz="828675" eaLnBrk="0" hangingPunct="0">
                <a:defRPr sz="2400">
                  <a:solidFill>
                    <a:schemeClr val="tx1"/>
                  </a:solidFill>
                  <a:latin typeface="Arial" pitchFamily="34" charset="0"/>
                  <a:ea typeface="ＭＳ Ｐゴシック" pitchFamily="34" charset="-128"/>
                </a:defRPr>
              </a:lvl5pPr>
              <a:lvl6pPr marL="25146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a:lnSpc>
                  <a:spcPct val="93000"/>
                </a:lnSpc>
                <a:buClr>
                  <a:srgbClr val="000000"/>
                </a:buClr>
                <a:buSzPct val="45000"/>
                <a:buFont typeface="Wingdings" pitchFamily="2" charset="2"/>
                <a:buNone/>
              </a:pPr>
              <a:r>
                <a:rPr lang="en-GB" altLang="en-US" sz="3200">
                  <a:solidFill>
                    <a:srgbClr val="000000"/>
                  </a:solidFill>
                </a:rPr>
                <a:t>NameNode</a:t>
              </a:r>
            </a:p>
          </p:txBody>
        </p:sp>
        <p:sp>
          <p:nvSpPr>
            <p:cNvPr id="15376" name="Text Box 19"/>
            <p:cNvSpPr txBox="1">
              <a:spLocks noChangeArrowheads="1"/>
            </p:cNvSpPr>
            <p:nvPr/>
          </p:nvSpPr>
          <p:spPr bwMode="auto">
            <a:xfrm>
              <a:off x="13990321" y="4053630"/>
              <a:ext cx="307658" cy="63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7" name="Rectangle 20"/>
            <p:cNvSpPr>
              <a:spLocks noChangeArrowheads="1"/>
            </p:cNvSpPr>
            <p:nvPr/>
          </p:nvSpPr>
          <p:spPr bwMode="auto">
            <a:xfrm>
              <a:off x="738378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8" name="Rectangle 21"/>
            <p:cNvSpPr>
              <a:spLocks noChangeArrowheads="1"/>
            </p:cNvSpPr>
            <p:nvPr/>
          </p:nvSpPr>
          <p:spPr bwMode="auto">
            <a:xfrm>
              <a:off x="893826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79" name="Rectangle 22"/>
            <p:cNvSpPr>
              <a:spLocks noChangeArrowheads="1"/>
            </p:cNvSpPr>
            <p:nvPr/>
          </p:nvSpPr>
          <p:spPr bwMode="auto">
            <a:xfrm>
              <a:off x="816102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0" name="Rectangle 23"/>
            <p:cNvSpPr>
              <a:spLocks noChangeArrowheads="1"/>
            </p:cNvSpPr>
            <p:nvPr/>
          </p:nvSpPr>
          <p:spPr bwMode="auto">
            <a:xfrm>
              <a:off x="1204722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1" name="Rectangle 24"/>
            <p:cNvSpPr>
              <a:spLocks noChangeArrowheads="1"/>
            </p:cNvSpPr>
            <p:nvPr/>
          </p:nvSpPr>
          <p:spPr bwMode="auto">
            <a:xfrm>
              <a:off x="1126728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2" name="Rectangle 25"/>
            <p:cNvSpPr>
              <a:spLocks noChangeArrowheads="1"/>
            </p:cNvSpPr>
            <p:nvPr/>
          </p:nvSpPr>
          <p:spPr bwMode="auto">
            <a:xfrm>
              <a:off x="1049274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3" name="Rectangle 26"/>
            <p:cNvSpPr>
              <a:spLocks noChangeArrowheads="1"/>
            </p:cNvSpPr>
            <p:nvPr/>
          </p:nvSpPr>
          <p:spPr bwMode="auto">
            <a:xfrm>
              <a:off x="971550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4" name="Rectangle 27"/>
            <p:cNvSpPr>
              <a:spLocks noChangeArrowheads="1"/>
            </p:cNvSpPr>
            <p:nvPr/>
          </p:nvSpPr>
          <p:spPr bwMode="auto">
            <a:xfrm>
              <a:off x="582930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5" name="Rectangle 28"/>
            <p:cNvSpPr>
              <a:spLocks noChangeArrowheads="1"/>
            </p:cNvSpPr>
            <p:nvPr/>
          </p:nvSpPr>
          <p:spPr bwMode="auto">
            <a:xfrm>
              <a:off x="660654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6" name="Rectangle 29"/>
            <p:cNvSpPr>
              <a:spLocks noChangeArrowheads="1"/>
            </p:cNvSpPr>
            <p:nvPr/>
          </p:nvSpPr>
          <p:spPr bwMode="auto">
            <a:xfrm>
              <a:off x="505206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7" name="Rectangle 30"/>
            <p:cNvSpPr>
              <a:spLocks noChangeArrowheads="1"/>
            </p:cNvSpPr>
            <p:nvPr/>
          </p:nvSpPr>
          <p:spPr bwMode="auto">
            <a:xfrm>
              <a:off x="738378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8" name="Rectangle 31"/>
            <p:cNvSpPr>
              <a:spLocks noChangeArrowheads="1"/>
            </p:cNvSpPr>
            <p:nvPr/>
          </p:nvSpPr>
          <p:spPr bwMode="auto">
            <a:xfrm>
              <a:off x="893826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89" name="Rectangle 32"/>
            <p:cNvSpPr>
              <a:spLocks noChangeArrowheads="1"/>
            </p:cNvSpPr>
            <p:nvPr/>
          </p:nvSpPr>
          <p:spPr bwMode="auto">
            <a:xfrm>
              <a:off x="816102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0" name="Rectangle 33"/>
            <p:cNvSpPr>
              <a:spLocks noChangeArrowheads="1"/>
            </p:cNvSpPr>
            <p:nvPr/>
          </p:nvSpPr>
          <p:spPr bwMode="auto">
            <a:xfrm>
              <a:off x="1204722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1" name="Rectangle 34"/>
            <p:cNvSpPr>
              <a:spLocks noChangeArrowheads="1"/>
            </p:cNvSpPr>
            <p:nvPr/>
          </p:nvSpPr>
          <p:spPr bwMode="auto">
            <a:xfrm>
              <a:off x="1126728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2" name="Rectangle 35"/>
            <p:cNvSpPr>
              <a:spLocks noChangeArrowheads="1"/>
            </p:cNvSpPr>
            <p:nvPr/>
          </p:nvSpPr>
          <p:spPr bwMode="auto">
            <a:xfrm>
              <a:off x="1049274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3" name="Rectangle 36"/>
            <p:cNvSpPr>
              <a:spLocks noChangeArrowheads="1"/>
            </p:cNvSpPr>
            <p:nvPr/>
          </p:nvSpPr>
          <p:spPr bwMode="auto">
            <a:xfrm>
              <a:off x="971550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4" name="Rectangle 37"/>
            <p:cNvSpPr>
              <a:spLocks noChangeArrowheads="1"/>
            </p:cNvSpPr>
            <p:nvPr/>
          </p:nvSpPr>
          <p:spPr bwMode="auto">
            <a:xfrm>
              <a:off x="582930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5" name="Rectangle 38"/>
            <p:cNvSpPr>
              <a:spLocks noChangeArrowheads="1"/>
            </p:cNvSpPr>
            <p:nvPr/>
          </p:nvSpPr>
          <p:spPr bwMode="auto">
            <a:xfrm>
              <a:off x="660654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6" name="Rectangle 39"/>
            <p:cNvSpPr>
              <a:spLocks noChangeArrowheads="1"/>
            </p:cNvSpPr>
            <p:nvPr/>
          </p:nvSpPr>
          <p:spPr bwMode="auto">
            <a:xfrm>
              <a:off x="505206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7" name="Rectangle 40"/>
            <p:cNvSpPr>
              <a:spLocks noChangeArrowheads="1"/>
            </p:cNvSpPr>
            <p:nvPr/>
          </p:nvSpPr>
          <p:spPr bwMode="auto">
            <a:xfrm>
              <a:off x="738378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8" name="Rectangle 41"/>
            <p:cNvSpPr>
              <a:spLocks noChangeArrowheads="1"/>
            </p:cNvSpPr>
            <p:nvPr/>
          </p:nvSpPr>
          <p:spPr bwMode="auto">
            <a:xfrm>
              <a:off x="893826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399" name="Rectangle 42"/>
            <p:cNvSpPr>
              <a:spLocks noChangeArrowheads="1"/>
            </p:cNvSpPr>
            <p:nvPr/>
          </p:nvSpPr>
          <p:spPr bwMode="auto">
            <a:xfrm>
              <a:off x="816102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0" name="Rectangle 43"/>
            <p:cNvSpPr>
              <a:spLocks noChangeArrowheads="1"/>
            </p:cNvSpPr>
            <p:nvPr/>
          </p:nvSpPr>
          <p:spPr bwMode="auto">
            <a:xfrm>
              <a:off x="1204722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1" name="Rectangle 44"/>
            <p:cNvSpPr>
              <a:spLocks noChangeArrowheads="1"/>
            </p:cNvSpPr>
            <p:nvPr/>
          </p:nvSpPr>
          <p:spPr bwMode="auto">
            <a:xfrm>
              <a:off x="11267283" y="648208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2" name="Rectangle 45"/>
            <p:cNvSpPr>
              <a:spLocks noChangeArrowheads="1"/>
            </p:cNvSpPr>
            <p:nvPr/>
          </p:nvSpPr>
          <p:spPr bwMode="auto">
            <a:xfrm>
              <a:off x="1049274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3" name="Rectangle 46"/>
            <p:cNvSpPr>
              <a:spLocks noChangeArrowheads="1"/>
            </p:cNvSpPr>
            <p:nvPr/>
          </p:nvSpPr>
          <p:spPr bwMode="auto">
            <a:xfrm>
              <a:off x="971550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4" name="Rectangle 47"/>
            <p:cNvSpPr>
              <a:spLocks noChangeArrowheads="1"/>
            </p:cNvSpPr>
            <p:nvPr/>
          </p:nvSpPr>
          <p:spPr bwMode="auto">
            <a:xfrm>
              <a:off x="582930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5" name="Rectangle 48"/>
            <p:cNvSpPr>
              <a:spLocks noChangeArrowheads="1"/>
            </p:cNvSpPr>
            <p:nvPr/>
          </p:nvSpPr>
          <p:spPr bwMode="auto">
            <a:xfrm>
              <a:off x="660654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6" name="Rectangle 49"/>
            <p:cNvSpPr>
              <a:spLocks noChangeArrowheads="1"/>
            </p:cNvSpPr>
            <p:nvPr/>
          </p:nvSpPr>
          <p:spPr bwMode="auto">
            <a:xfrm>
              <a:off x="5052060" y="648208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7" name="Rectangle 50"/>
            <p:cNvSpPr>
              <a:spLocks noChangeArrowheads="1"/>
            </p:cNvSpPr>
            <p:nvPr/>
          </p:nvSpPr>
          <p:spPr bwMode="auto">
            <a:xfrm>
              <a:off x="7383780" y="581152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8" name="Rectangle 51"/>
            <p:cNvSpPr>
              <a:spLocks noChangeArrowheads="1"/>
            </p:cNvSpPr>
            <p:nvPr/>
          </p:nvSpPr>
          <p:spPr bwMode="auto">
            <a:xfrm>
              <a:off x="8938260" y="581152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09" name="Rectangle 52"/>
            <p:cNvSpPr>
              <a:spLocks noChangeArrowheads="1"/>
            </p:cNvSpPr>
            <p:nvPr/>
          </p:nvSpPr>
          <p:spPr bwMode="auto">
            <a:xfrm>
              <a:off x="8158323" y="581152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0" name="Rectangle 53"/>
            <p:cNvSpPr>
              <a:spLocks noChangeArrowheads="1"/>
            </p:cNvSpPr>
            <p:nvPr/>
          </p:nvSpPr>
          <p:spPr bwMode="auto">
            <a:xfrm>
              <a:off x="12047220" y="581152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1" name="Rectangle 54"/>
            <p:cNvSpPr>
              <a:spLocks noChangeArrowheads="1"/>
            </p:cNvSpPr>
            <p:nvPr/>
          </p:nvSpPr>
          <p:spPr bwMode="auto">
            <a:xfrm>
              <a:off x="11267283" y="581152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2" name="Rectangle 55"/>
            <p:cNvSpPr>
              <a:spLocks noChangeArrowheads="1"/>
            </p:cNvSpPr>
            <p:nvPr/>
          </p:nvSpPr>
          <p:spPr bwMode="auto">
            <a:xfrm>
              <a:off x="10492740" y="581152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3" name="Rectangle 56"/>
            <p:cNvSpPr>
              <a:spLocks noChangeArrowheads="1"/>
            </p:cNvSpPr>
            <p:nvPr/>
          </p:nvSpPr>
          <p:spPr bwMode="auto">
            <a:xfrm>
              <a:off x="9712803" y="581152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4" name="Rectangle 57"/>
            <p:cNvSpPr>
              <a:spLocks noChangeArrowheads="1"/>
            </p:cNvSpPr>
            <p:nvPr/>
          </p:nvSpPr>
          <p:spPr bwMode="auto">
            <a:xfrm>
              <a:off x="5829300" y="581152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5" name="Rectangle 58"/>
            <p:cNvSpPr>
              <a:spLocks noChangeArrowheads="1"/>
            </p:cNvSpPr>
            <p:nvPr/>
          </p:nvSpPr>
          <p:spPr bwMode="auto">
            <a:xfrm>
              <a:off x="6603843" y="581152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6" name="Rectangle 59"/>
            <p:cNvSpPr>
              <a:spLocks noChangeArrowheads="1"/>
            </p:cNvSpPr>
            <p:nvPr/>
          </p:nvSpPr>
          <p:spPr bwMode="auto">
            <a:xfrm>
              <a:off x="5049363" y="581152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7" name="Rectangle 60"/>
            <p:cNvSpPr>
              <a:spLocks noChangeArrowheads="1"/>
            </p:cNvSpPr>
            <p:nvPr/>
          </p:nvSpPr>
          <p:spPr bwMode="auto">
            <a:xfrm>
              <a:off x="7383780" y="514096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8" name="Rectangle 61"/>
            <p:cNvSpPr>
              <a:spLocks noChangeArrowheads="1"/>
            </p:cNvSpPr>
            <p:nvPr/>
          </p:nvSpPr>
          <p:spPr bwMode="auto">
            <a:xfrm>
              <a:off x="8938260" y="514096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19" name="Rectangle 62"/>
            <p:cNvSpPr>
              <a:spLocks noChangeArrowheads="1"/>
            </p:cNvSpPr>
            <p:nvPr/>
          </p:nvSpPr>
          <p:spPr bwMode="auto">
            <a:xfrm>
              <a:off x="8158323" y="514096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0" name="Rectangle 63"/>
            <p:cNvSpPr>
              <a:spLocks noChangeArrowheads="1"/>
            </p:cNvSpPr>
            <p:nvPr/>
          </p:nvSpPr>
          <p:spPr bwMode="auto">
            <a:xfrm>
              <a:off x="12044522" y="514096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1" name="Rectangle 64"/>
            <p:cNvSpPr>
              <a:spLocks noChangeArrowheads="1"/>
            </p:cNvSpPr>
            <p:nvPr/>
          </p:nvSpPr>
          <p:spPr bwMode="auto">
            <a:xfrm>
              <a:off x="11267283" y="514096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2" name="Rectangle 65"/>
            <p:cNvSpPr>
              <a:spLocks noChangeArrowheads="1"/>
            </p:cNvSpPr>
            <p:nvPr/>
          </p:nvSpPr>
          <p:spPr bwMode="auto">
            <a:xfrm>
              <a:off x="10492740" y="514096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3" name="Rectangle 66"/>
            <p:cNvSpPr>
              <a:spLocks noChangeArrowheads="1"/>
            </p:cNvSpPr>
            <p:nvPr/>
          </p:nvSpPr>
          <p:spPr bwMode="auto">
            <a:xfrm>
              <a:off x="9712803" y="514096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4" name="Rectangle 67"/>
            <p:cNvSpPr>
              <a:spLocks noChangeArrowheads="1"/>
            </p:cNvSpPr>
            <p:nvPr/>
          </p:nvSpPr>
          <p:spPr bwMode="auto">
            <a:xfrm>
              <a:off x="5829300" y="514096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5" name="Rectangle 68"/>
            <p:cNvSpPr>
              <a:spLocks noChangeArrowheads="1"/>
            </p:cNvSpPr>
            <p:nvPr/>
          </p:nvSpPr>
          <p:spPr bwMode="auto">
            <a:xfrm>
              <a:off x="6603843" y="514096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6" name="Rectangle 69"/>
            <p:cNvSpPr>
              <a:spLocks noChangeArrowheads="1"/>
            </p:cNvSpPr>
            <p:nvPr/>
          </p:nvSpPr>
          <p:spPr bwMode="auto">
            <a:xfrm>
              <a:off x="5049363" y="514096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7" name="Rectangle 70"/>
            <p:cNvSpPr>
              <a:spLocks noChangeArrowheads="1"/>
            </p:cNvSpPr>
            <p:nvPr/>
          </p:nvSpPr>
          <p:spPr bwMode="auto">
            <a:xfrm>
              <a:off x="738378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8" name="Rectangle 71"/>
            <p:cNvSpPr>
              <a:spLocks noChangeArrowheads="1"/>
            </p:cNvSpPr>
            <p:nvPr/>
          </p:nvSpPr>
          <p:spPr bwMode="auto">
            <a:xfrm>
              <a:off x="893826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29" name="Rectangle 72"/>
            <p:cNvSpPr>
              <a:spLocks noChangeArrowheads="1"/>
            </p:cNvSpPr>
            <p:nvPr/>
          </p:nvSpPr>
          <p:spPr bwMode="auto">
            <a:xfrm>
              <a:off x="815832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0" name="Rectangle 73"/>
            <p:cNvSpPr>
              <a:spLocks noChangeArrowheads="1"/>
            </p:cNvSpPr>
            <p:nvPr/>
          </p:nvSpPr>
          <p:spPr bwMode="auto">
            <a:xfrm>
              <a:off x="1204722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1" name="Rectangle 74"/>
            <p:cNvSpPr>
              <a:spLocks noChangeArrowheads="1"/>
            </p:cNvSpPr>
            <p:nvPr/>
          </p:nvSpPr>
          <p:spPr bwMode="auto">
            <a:xfrm>
              <a:off x="1126728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2" name="Rectangle 75"/>
            <p:cNvSpPr>
              <a:spLocks noChangeArrowheads="1"/>
            </p:cNvSpPr>
            <p:nvPr/>
          </p:nvSpPr>
          <p:spPr bwMode="auto">
            <a:xfrm>
              <a:off x="1049274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3" name="Rectangle 76"/>
            <p:cNvSpPr>
              <a:spLocks noChangeArrowheads="1"/>
            </p:cNvSpPr>
            <p:nvPr/>
          </p:nvSpPr>
          <p:spPr bwMode="auto">
            <a:xfrm>
              <a:off x="971280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4" name="Rectangle 77"/>
            <p:cNvSpPr>
              <a:spLocks noChangeArrowheads="1"/>
            </p:cNvSpPr>
            <p:nvPr/>
          </p:nvSpPr>
          <p:spPr bwMode="auto">
            <a:xfrm>
              <a:off x="582930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5" name="Rectangle 78"/>
            <p:cNvSpPr>
              <a:spLocks noChangeArrowheads="1"/>
            </p:cNvSpPr>
            <p:nvPr/>
          </p:nvSpPr>
          <p:spPr bwMode="auto">
            <a:xfrm>
              <a:off x="660384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6" name="Rectangle 79"/>
            <p:cNvSpPr>
              <a:spLocks noChangeArrowheads="1"/>
            </p:cNvSpPr>
            <p:nvPr/>
          </p:nvSpPr>
          <p:spPr bwMode="auto">
            <a:xfrm>
              <a:off x="504936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7" name="Rectangle 80"/>
            <p:cNvSpPr>
              <a:spLocks noChangeArrowheads="1"/>
            </p:cNvSpPr>
            <p:nvPr/>
          </p:nvSpPr>
          <p:spPr bwMode="auto">
            <a:xfrm>
              <a:off x="738378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8" name="Rectangle 81"/>
            <p:cNvSpPr>
              <a:spLocks noChangeArrowheads="1"/>
            </p:cNvSpPr>
            <p:nvPr/>
          </p:nvSpPr>
          <p:spPr bwMode="auto">
            <a:xfrm>
              <a:off x="893826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39" name="Rectangle 82"/>
            <p:cNvSpPr>
              <a:spLocks noChangeArrowheads="1"/>
            </p:cNvSpPr>
            <p:nvPr/>
          </p:nvSpPr>
          <p:spPr bwMode="auto">
            <a:xfrm>
              <a:off x="815832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0" name="Rectangle 83"/>
            <p:cNvSpPr>
              <a:spLocks noChangeArrowheads="1"/>
            </p:cNvSpPr>
            <p:nvPr/>
          </p:nvSpPr>
          <p:spPr bwMode="auto">
            <a:xfrm>
              <a:off x="1204722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1" name="Rectangle 84"/>
            <p:cNvSpPr>
              <a:spLocks noChangeArrowheads="1"/>
            </p:cNvSpPr>
            <p:nvPr/>
          </p:nvSpPr>
          <p:spPr bwMode="auto">
            <a:xfrm>
              <a:off x="1126728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2" name="Rectangle 85"/>
            <p:cNvSpPr>
              <a:spLocks noChangeArrowheads="1"/>
            </p:cNvSpPr>
            <p:nvPr/>
          </p:nvSpPr>
          <p:spPr bwMode="auto">
            <a:xfrm>
              <a:off x="1049274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3" name="Rectangle 86"/>
            <p:cNvSpPr>
              <a:spLocks noChangeArrowheads="1"/>
            </p:cNvSpPr>
            <p:nvPr/>
          </p:nvSpPr>
          <p:spPr bwMode="auto">
            <a:xfrm>
              <a:off x="971280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4" name="Rectangle 87"/>
            <p:cNvSpPr>
              <a:spLocks noChangeArrowheads="1"/>
            </p:cNvSpPr>
            <p:nvPr/>
          </p:nvSpPr>
          <p:spPr bwMode="auto">
            <a:xfrm>
              <a:off x="582930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5" name="Rectangle 88"/>
            <p:cNvSpPr>
              <a:spLocks noChangeArrowheads="1"/>
            </p:cNvSpPr>
            <p:nvPr/>
          </p:nvSpPr>
          <p:spPr bwMode="auto">
            <a:xfrm>
              <a:off x="660384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6" name="Rectangle 89"/>
            <p:cNvSpPr>
              <a:spLocks noChangeArrowheads="1"/>
            </p:cNvSpPr>
            <p:nvPr/>
          </p:nvSpPr>
          <p:spPr bwMode="auto">
            <a:xfrm>
              <a:off x="504936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7" name="Rectangle 90"/>
            <p:cNvSpPr>
              <a:spLocks noChangeArrowheads="1"/>
            </p:cNvSpPr>
            <p:nvPr/>
          </p:nvSpPr>
          <p:spPr bwMode="auto">
            <a:xfrm>
              <a:off x="738378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8" name="Rectangle 91"/>
            <p:cNvSpPr>
              <a:spLocks noChangeArrowheads="1"/>
            </p:cNvSpPr>
            <p:nvPr/>
          </p:nvSpPr>
          <p:spPr bwMode="auto">
            <a:xfrm>
              <a:off x="893826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49" name="Rectangle 92"/>
            <p:cNvSpPr>
              <a:spLocks noChangeArrowheads="1"/>
            </p:cNvSpPr>
            <p:nvPr/>
          </p:nvSpPr>
          <p:spPr bwMode="auto">
            <a:xfrm>
              <a:off x="815832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0" name="Rectangle 93"/>
            <p:cNvSpPr>
              <a:spLocks noChangeArrowheads="1"/>
            </p:cNvSpPr>
            <p:nvPr/>
          </p:nvSpPr>
          <p:spPr bwMode="auto">
            <a:xfrm>
              <a:off x="1204722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1" name="Rectangle 94"/>
            <p:cNvSpPr>
              <a:spLocks noChangeArrowheads="1"/>
            </p:cNvSpPr>
            <p:nvPr/>
          </p:nvSpPr>
          <p:spPr bwMode="auto">
            <a:xfrm>
              <a:off x="1126728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2" name="Rectangle 95"/>
            <p:cNvSpPr>
              <a:spLocks noChangeArrowheads="1"/>
            </p:cNvSpPr>
            <p:nvPr/>
          </p:nvSpPr>
          <p:spPr bwMode="auto">
            <a:xfrm>
              <a:off x="1049274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3" name="Rectangle 96"/>
            <p:cNvSpPr>
              <a:spLocks noChangeArrowheads="1"/>
            </p:cNvSpPr>
            <p:nvPr/>
          </p:nvSpPr>
          <p:spPr bwMode="auto">
            <a:xfrm>
              <a:off x="971280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4" name="Rectangle 97"/>
            <p:cNvSpPr>
              <a:spLocks noChangeArrowheads="1"/>
            </p:cNvSpPr>
            <p:nvPr/>
          </p:nvSpPr>
          <p:spPr bwMode="auto">
            <a:xfrm>
              <a:off x="5829300" y="5140960"/>
              <a:ext cx="388620"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5" name="Rectangle 98"/>
            <p:cNvSpPr>
              <a:spLocks noChangeArrowheads="1"/>
            </p:cNvSpPr>
            <p:nvPr/>
          </p:nvSpPr>
          <p:spPr bwMode="auto">
            <a:xfrm>
              <a:off x="660384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6" name="Rectangle 99"/>
            <p:cNvSpPr>
              <a:spLocks noChangeArrowheads="1"/>
            </p:cNvSpPr>
            <p:nvPr/>
          </p:nvSpPr>
          <p:spPr bwMode="auto">
            <a:xfrm>
              <a:off x="5049363" y="5140960"/>
              <a:ext cx="391318" cy="337609"/>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7" name="Rectangle 100"/>
            <p:cNvSpPr>
              <a:spLocks noChangeArrowheads="1"/>
            </p:cNvSpPr>
            <p:nvPr/>
          </p:nvSpPr>
          <p:spPr bwMode="auto">
            <a:xfrm>
              <a:off x="738378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8" name="Rectangle 101"/>
            <p:cNvSpPr>
              <a:spLocks noChangeArrowheads="1"/>
            </p:cNvSpPr>
            <p:nvPr/>
          </p:nvSpPr>
          <p:spPr bwMode="auto">
            <a:xfrm>
              <a:off x="893826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59" name="Rectangle 102"/>
            <p:cNvSpPr>
              <a:spLocks noChangeArrowheads="1"/>
            </p:cNvSpPr>
            <p:nvPr/>
          </p:nvSpPr>
          <p:spPr bwMode="auto">
            <a:xfrm>
              <a:off x="815832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0" name="Rectangle 103"/>
            <p:cNvSpPr>
              <a:spLocks noChangeArrowheads="1"/>
            </p:cNvSpPr>
            <p:nvPr/>
          </p:nvSpPr>
          <p:spPr bwMode="auto">
            <a:xfrm>
              <a:off x="12044522"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1" name="Rectangle 104"/>
            <p:cNvSpPr>
              <a:spLocks noChangeArrowheads="1"/>
            </p:cNvSpPr>
            <p:nvPr/>
          </p:nvSpPr>
          <p:spPr bwMode="auto">
            <a:xfrm>
              <a:off x="1126728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2" name="Rectangle 105"/>
            <p:cNvSpPr>
              <a:spLocks noChangeArrowheads="1"/>
            </p:cNvSpPr>
            <p:nvPr/>
          </p:nvSpPr>
          <p:spPr bwMode="auto">
            <a:xfrm>
              <a:off x="1049274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3" name="Rectangle 106"/>
            <p:cNvSpPr>
              <a:spLocks noChangeArrowheads="1"/>
            </p:cNvSpPr>
            <p:nvPr/>
          </p:nvSpPr>
          <p:spPr bwMode="auto">
            <a:xfrm>
              <a:off x="971280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4" name="Rectangle 107"/>
            <p:cNvSpPr>
              <a:spLocks noChangeArrowheads="1"/>
            </p:cNvSpPr>
            <p:nvPr/>
          </p:nvSpPr>
          <p:spPr bwMode="auto">
            <a:xfrm>
              <a:off x="582930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5" name="Rectangle 108"/>
            <p:cNvSpPr>
              <a:spLocks noChangeArrowheads="1"/>
            </p:cNvSpPr>
            <p:nvPr/>
          </p:nvSpPr>
          <p:spPr bwMode="auto">
            <a:xfrm>
              <a:off x="660384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6" name="Rectangle 109"/>
            <p:cNvSpPr>
              <a:spLocks noChangeArrowheads="1"/>
            </p:cNvSpPr>
            <p:nvPr/>
          </p:nvSpPr>
          <p:spPr bwMode="auto">
            <a:xfrm>
              <a:off x="504936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7" name="Rectangle 110"/>
            <p:cNvSpPr>
              <a:spLocks noChangeArrowheads="1"/>
            </p:cNvSpPr>
            <p:nvPr/>
          </p:nvSpPr>
          <p:spPr bwMode="auto">
            <a:xfrm>
              <a:off x="738378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8" name="Rectangle 111"/>
            <p:cNvSpPr>
              <a:spLocks noChangeArrowheads="1"/>
            </p:cNvSpPr>
            <p:nvPr/>
          </p:nvSpPr>
          <p:spPr bwMode="auto">
            <a:xfrm>
              <a:off x="893826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69" name="Rectangle 112"/>
            <p:cNvSpPr>
              <a:spLocks noChangeArrowheads="1"/>
            </p:cNvSpPr>
            <p:nvPr/>
          </p:nvSpPr>
          <p:spPr bwMode="auto">
            <a:xfrm>
              <a:off x="815832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0" name="Rectangle 113"/>
            <p:cNvSpPr>
              <a:spLocks noChangeArrowheads="1"/>
            </p:cNvSpPr>
            <p:nvPr/>
          </p:nvSpPr>
          <p:spPr bwMode="auto">
            <a:xfrm>
              <a:off x="1204722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1" name="Rectangle 114"/>
            <p:cNvSpPr>
              <a:spLocks noChangeArrowheads="1"/>
            </p:cNvSpPr>
            <p:nvPr/>
          </p:nvSpPr>
          <p:spPr bwMode="auto">
            <a:xfrm>
              <a:off x="1126728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2" name="Rectangle 115"/>
            <p:cNvSpPr>
              <a:spLocks noChangeArrowheads="1"/>
            </p:cNvSpPr>
            <p:nvPr/>
          </p:nvSpPr>
          <p:spPr bwMode="auto">
            <a:xfrm>
              <a:off x="1049274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3" name="Rectangle 116"/>
            <p:cNvSpPr>
              <a:spLocks noChangeArrowheads="1"/>
            </p:cNvSpPr>
            <p:nvPr/>
          </p:nvSpPr>
          <p:spPr bwMode="auto">
            <a:xfrm>
              <a:off x="971280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4" name="Rectangle 117"/>
            <p:cNvSpPr>
              <a:spLocks noChangeArrowheads="1"/>
            </p:cNvSpPr>
            <p:nvPr/>
          </p:nvSpPr>
          <p:spPr bwMode="auto">
            <a:xfrm>
              <a:off x="582930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5" name="Rectangle 118"/>
            <p:cNvSpPr>
              <a:spLocks noChangeArrowheads="1"/>
            </p:cNvSpPr>
            <p:nvPr/>
          </p:nvSpPr>
          <p:spPr bwMode="auto">
            <a:xfrm>
              <a:off x="660384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6" name="Rectangle 119"/>
            <p:cNvSpPr>
              <a:spLocks noChangeArrowheads="1"/>
            </p:cNvSpPr>
            <p:nvPr/>
          </p:nvSpPr>
          <p:spPr bwMode="auto">
            <a:xfrm>
              <a:off x="504936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7" name="Rectangle 120"/>
            <p:cNvSpPr>
              <a:spLocks noChangeArrowheads="1"/>
            </p:cNvSpPr>
            <p:nvPr/>
          </p:nvSpPr>
          <p:spPr bwMode="auto">
            <a:xfrm>
              <a:off x="738378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8" name="Rectangle 121"/>
            <p:cNvSpPr>
              <a:spLocks noChangeArrowheads="1"/>
            </p:cNvSpPr>
            <p:nvPr/>
          </p:nvSpPr>
          <p:spPr bwMode="auto">
            <a:xfrm>
              <a:off x="893826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79" name="Rectangle 122"/>
            <p:cNvSpPr>
              <a:spLocks noChangeArrowheads="1"/>
            </p:cNvSpPr>
            <p:nvPr/>
          </p:nvSpPr>
          <p:spPr bwMode="auto">
            <a:xfrm>
              <a:off x="815832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0" name="Rectangle 123"/>
            <p:cNvSpPr>
              <a:spLocks noChangeArrowheads="1"/>
            </p:cNvSpPr>
            <p:nvPr/>
          </p:nvSpPr>
          <p:spPr bwMode="auto">
            <a:xfrm>
              <a:off x="1204722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1" name="Rectangle 124"/>
            <p:cNvSpPr>
              <a:spLocks noChangeArrowheads="1"/>
            </p:cNvSpPr>
            <p:nvPr/>
          </p:nvSpPr>
          <p:spPr bwMode="auto">
            <a:xfrm>
              <a:off x="1126728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2" name="Rectangle 125"/>
            <p:cNvSpPr>
              <a:spLocks noChangeArrowheads="1"/>
            </p:cNvSpPr>
            <p:nvPr/>
          </p:nvSpPr>
          <p:spPr bwMode="auto">
            <a:xfrm>
              <a:off x="1049274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3" name="Rectangle 126"/>
            <p:cNvSpPr>
              <a:spLocks noChangeArrowheads="1"/>
            </p:cNvSpPr>
            <p:nvPr/>
          </p:nvSpPr>
          <p:spPr bwMode="auto">
            <a:xfrm>
              <a:off x="971280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4" name="Rectangle 127"/>
            <p:cNvSpPr>
              <a:spLocks noChangeArrowheads="1"/>
            </p:cNvSpPr>
            <p:nvPr/>
          </p:nvSpPr>
          <p:spPr bwMode="auto">
            <a:xfrm>
              <a:off x="582930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5" name="Rectangle 128"/>
            <p:cNvSpPr>
              <a:spLocks noChangeArrowheads="1"/>
            </p:cNvSpPr>
            <p:nvPr/>
          </p:nvSpPr>
          <p:spPr bwMode="auto">
            <a:xfrm>
              <a:off x="660384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6" name="Rectangle 129"/>
            <p:cNvSpPr>
              <a:spLocks noChangeArrowheads="1"/>
            </p:cNvSpPr>
            <p:nvPr/>
          </p:nvSpPr>
          <p:spPr bwMode="auto">
            <a:xfrm>
              <a:off x="504936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7" name="Rectangle 130"/>
            <p:cNvSpPr>
              <a:spLocks noChangeArrowheads="1"/>
            </p:cNvSpPr>
            <p:nvPr/>
          </p:nvSpPr>
          <p:spPr bwMode="auto">
            <a:xfrm>
              <a:off x="738378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8" name="Rectangle 131"/>
            <p:cNvSpPr>
              <a:spLocks noChangeArrowheads="1"/>
            </p:cNvSpPr>
            <p:nvPr/>
          </p:nvSpPr>
          <p:spPr bwMode="auto">
            <a:xfrm>
              <a:off x="893826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89" name="Rectangle 132"/>
            <p:cNvSpPr>
              <a:spLocks noChangeArrowheads="1"/>
            </p:cNvSpPr>
            <p:nvPr/>
          </p:nvSpPr>
          <p:spPr bwMode="auto">
            <a:xfrm>
              <a:off x="815832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0" name="Rectangle 133"/>
            <p:cNvSpPr>
              <a:spLocks noChangeArrowheads="1"/>
            </p:cNvSpPr>
            <p:nvPr/>
          </p:nvSpPr>
          <p:spPr bwMode="auto">
            <a:xfrm>
              <a:off x="1204722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1" name="Rectangle 134"/>
            <p:cNvSpPr>
              <a:spLocks noChangeArrowheads="1"/>
            </p:cNvSpPr>
            <p:nvPr/>
          </p:nvSpPr>
          <p:spPr bwMode="auto">
            <a:xfrm>
              <a:off x="1126728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2" name="Rectangle 135"/>
            <p:cNvSpPr>
              <a:spLocks noChangeArrowheads="1"/>
            </p:cNvSpPr>
            <p:nvPr/>
          </p:nvSpPr>
          <p:spPr bwMode="auto">
            <a:xfrm>
              <a:off x="1049274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3" name="Rectangle 136"/>
            <p:cNvSpPr>
              <a:spLocks noChangeArrowheads="1"/>
            </p:cNvSpPr>
            <p:nvPr/>
          </p:nvSpPr>
          <p:spPr bwMode="auto">
            <a:xfrm>
              <a:off x="971280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4" name="Rectangle 137"/>
            <p:cNvSpPr>
              <a:spLocks noChangeArrowheads="1"/>
            </p:cNvSpPr>
            <p:nvPr/>
          </p:nvSpPr>
          <p:spPr bwMode="auto">
            <a:xfrm>
              <a:off x="5829300" y="7152640"/>
              <a:ext cx="388620"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5" name="Rectangle 138"/>
            <p:cNvSpPr>
              <a:spLocks noChangeArrowheads="1"/>
            </p:cNvSpPr>
            <p:nvPr/>
          </p:nvSpPr>
          <p:spPr bwMode="auto">
            <a:xfrm>
              <a:off x="660384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6" name="Rectangle 139"/>
            <p:cNvSpPr>
              <a:spLocks noChangeArrowheads="1"/>
            </p:cNvSpPr>
            <p:nvPr/>
          </p:nvSpPr>
          <p:spPr bwMode="auto">
            <a:xfrm>
              <a:off x="5049363" y="7152640"/>
              <a:ext cx="391318" cy="335280"/>
            </a:xfrm>
            <a:prstGeom prst="rect">
              <a:avLst/>
            </a:prstGeom>
            <a:solidFill>
              <a:srgbClr val="99CC00"/>
            </a:solidFill>
            <a:ln w="9360">
              <a:solidFill>
                <a:srgbClr val="000000"/>
              </a:solidFill>
              <a:miter lim="800000"/>
              <a:headEnd/>
              <a:tailEnd/>
            </a:ln>
          </p:spPr>
          <p:txBody>
            <a:bodyPr wrap="none" lIns="146304" tIns="73152" rIns="146304" bIns="73152"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endParaRPr lang="en-US" altLang="en-US"/>
            </a:p>
          </p:txBody>
        </p:sp>
        <p:sp>
          <p:nvSpPr>
            <p:cNvPr id="15497" name="Text Box 140"/>
            <p:cNvSpPr txBox="1">
              <a:spLocks noChangeArrowheads="1"/>
            </p:cNvSpPr>
            <p:nvPr/>
          </p:nvSpPr>
          <p:spPr bwMode="auto">
            <a:xfrm>
              <a:off x="9845040" y="7934960"/>
              <a:ext cx="2331720" cy="22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defTabSz="652463" eaLnBrk="0" hangingPunct="0">
                <a:tabLst>
                  <a:tab pos="657225" algn="l"/>
                </a:tabLst>
                <a:defRPr sz="2400">
                  <a:solidFill>
                    <a:schemeClr val="tx1"/>
                  </a:solidFill>
                  <a:latin typeface="Arial" pitchFamily="34" charset="0"/>
                  <a:ea typeface="ＭＳ Ｐゴシック" pitchFamily="34" charset="-128"/>
                </a:defRPr>
              </a:lvl1pPr>
              <a:lvl2pPr marL="742950" indent="-285750" defTabSz="652463" eaLnBrk="0" hangingPunct="0">
                <a:tabLst>
                  <a:tab pos="657225" algn="l"/>
                </a:tabLst>
                <a:defRPr sz="2400">
                  <a:solidFill>
                    <a:schemeClr val="tx1"/>
                  </a:solidFill>
                  <a:latin typeface="Arial" pitchFamily="34" charset="0"/>
                  <a:ea typeface="ＭＳ Ｐゴシック" pitchFamily="34" charset="-128"/>
                </a:defRPr>
              </a:lvl2pPr>
              <a:lvl3pPr marL="1143000" indent="-228600" defTabSz="652463" eaLnBrk="0" hangingPunct="0">
                <a:tabLst>
                  <a:tab pos="657225" algn="l"/>
                </a:tabLst>
                <a:defRPr sz="2400">
                  <a:solidFill>
                    <a:schemeClr val="tx1"/>
                  </a:solidFill>
                  <a:latin typeface="Arial" pitchFamily="34" charset="0"/>
                  <a:ea typeface="ＭＳ Ｐゴシック" pitchFamily="34" charset="-128"/>
                </a:defRPr>
              </a:lvl3pPr>
              <a:lvl4pPr marL="1600200" indent="-228600" defTabSz="652463" eaLnBrk="0" hangingPunct="0">
                <a:tabLst>
                  <a:tab pos="657225" algn="l"/>
                </a:tabLst>
                <a:defRPr sz="2400">
                  <a:solidFill>
                    <a:schemeClr val="tx1"/>
                  </a:solidFill>
                  <a:latin typeface="Arial" pitchFamily="34" charset="0"/>
                  <a:ea typeface="ＭＳ Ｐゴシック" pitchFamily="34" charset="-128"/>
                </a:defRPr>
              </a:lvl4pPr>
              <a:lvl5pPr marL="2057400" indent="-228600" defTabSz="652463" eaLnBrk="0" hangingPunct="0">
                <a:tabLst>
                  <a:tab pos="657225" algn="l"/>
                </a:tabLst>
                <a:defRPr sz="2400">
                  <a:solidFill>
                    <a:schemeClr val="tx1"/>
                  </a:solidFill>
                  <a:latin typeface="Arial" pitchFamily="34" charset="0"/>
                  <a:ea typeface="ＭＳ Ｐゴシック" pitchFamily="34" charset="-128"/>
                </a:defRPr>
              </a:lvl5pPr>
              <a:lvl6pPr marL="25146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6pPr>
              <a:lvl7pPr marL="29718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7pPr>
              <a:lvl8pPr marL="34290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8pPr>
              <a:lvl9pPr marL="38862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9pPr>
            </a:lstStyle>
            <a:p>
              <a:pPr eaLnBrk="1">
                <a:lnSpc>
                  <a:spcPct val="93000"/>
                </a:lnSpc>
                <a:buClr>
                  <a:srgbClr val="000000"/>
                </a:buClr>
                <a:buSzPct val="45000"/>
                <a:buFont typeface="Wingdings" pitchFamily="2" charset="2"/>
                <a:buNone/>
              </a:pPr>
              <a:r>
                <a:rPr lang="en-GB" altLang="en-US" sz="3200">
                  <a:solidFill>
                    <a:srgbClr val="000000"/>
                  </a:solidFill>
                </a:rPr>
                <a:t>DataNodes</a:t>
              </a:r>
            </a:p>
          </p:txBody>
        </p:sp>
        <p:cxnSp>
          <p:nvCxnSpPr>
            <p:cNvPr id="15498" name="AutoShape 142"/>
            <p:cNvCxnSpPr>
              <a:cxnSpLocks noChangeShapeType="1"/>
              <a:endCxn id="15375" idx="0"/>
            </p:cNvCxnSpPr>
            <p:nvPr/>
          </p:nvCxnSpPr>
          <p:spPr bwMode="auto">
            <a:xfrm flipV="1">
              <a:off x="2307432" y="2356273"/>
              <a:ext cx="6010115" cy="2114127"/>
            </a:xfrm>
            <a:prstGeom prst="curvedConnector4">
              <a:avLst>
                <a:gd name="adj1" fmla="val 39153"/>
                <a:gd name="adj2" fmla="val 11586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499" name="Text Box 143"/>
            <p:cNvSpPr txBox="1">
              <a:spLocks noChangeArrowheads="1"/>
            </p:cNvSpPr>
            <p:nvPr/>
          </p:nvSpPr>
          <p:spPr bwMode="auto">
            <a:xfrm rot="-2336723">
              <a:off x="2987517" y="2724150"/>
              <a:ext cx="1111885"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defTabSz="828675" eaLnBrk="0" hangingPunct="0">
                <a:defRPr sz="2400">
                  <a:solidFill>
                    <a:schemeClr val="tx1"/>
                  </a:solidFill>
                  <a:latin typeface="Arial" pitchFamily="34" charset="0"/>
                  <a:ea typeface="ＭＳ Ｐゴシック" pitchFamily="34" charset="-128"/>
                </a:defRPr>
              </a:lvl1pPr>
              <a:lvl2pPr marL="742950" indent="-285750" defTabSz="828675" eaLnBrk="0" hangingPunct="0">
                <a:defRPr sz="2400">
                  <a:solidFill>
                    <a:schemeClr val="tx1"/>
                  </a:solidFill>
                  <a:latin typeface="Arial" pitchFamily="34" charset="0"/>
                  <a:ea typeface="ＭＳ Ｐゴシック" pitchFamily="34" charset="-128"/>
                </a:defRPr>
              </a:lvl2pPr>
              <a:lvl3pPr marL="1143000" indent="-228600" defTabSz="828675" eaLnBrk="0" hangingPunct="0">
                <a:defRPr sz="2400">
                  <a:solidFill>
                    <a:schemeClr val="tx1"/>
                  </a:solidFill>
                  <a:latin typeface="Arial" pitchFamily="34" charset="0"/>
                  <a:ea typeface="ＭＳ Ｐゴシック" pitchFamily="34" charset="-128"/>
                </a:defRPr>
              </a:lvl3pPr>
              <a:lvl4pPr marL="1600200" indent="-228600" defTabSz="828675" eaLnBrk="0" hangingPunct="0">
                <a:defRPr sz="2400">
                  <a:solidFill>
                    <a:schemeClr val="tx1"/>
                  </a:solidFill>
                  <a:latin typeface="Arial" pitchFamily="34" charset="0"/>
                  <a:ea typeface="ＭＳ Ｐゴシック" pitchFamily="34" charset="-128"/>
                </a:defRPr>
              </a:lvl4pPr>
              <a:lvl5pPr marL="2057400" indent="-228600" defTabSz="828675" eaLnBrk="0" hangingPunct="0">
                <a:defRPr sz="2400">
                  <a:solidFill>
                    <a:schemeClr val="tx1"/>
                  </a:solidFill>
                  <a:latin typeface="Arial" pitchFamily="34" charset="0"/>
                  <a:ea typeface="ＭＳ Ｐゴシック" pitchFamily="34" charset="-128"/>
                </a:defRPr>
              </a:lvl5pPr>
              <a:lvl6pPr marL="25146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a:lnSpc>
                  <a:spcPct val="93000"/>
                </a:lnSpc>
                <a:buClr>
                  <a:srgbClr val="000000"/>
                </a:buClr>
                <a:buSzPct val="45000"/>
                <a:buFont typeface="Wingdings" pitchFamily="2" charset="2"/>
                <a:buNone/>
              </a:pPr>
              <a:r>
                <a:rPr lang="en-GB" altLang="en-US" sz="2200">
                  <a:solidFill>
                    <a:srgbClr val="000000"/>
                  </a:solidFill>
                </a:rPr>
                <a:t>1. </a:t>
              </a:r>
              <a:r>
                <a:rPr lang="en-GB" altLang="en-US" sz="3200">
                  <a:solidFill>
                    <a:srgbClr val="000000"/>
                  </a:solidFill>
                </a:rPr>
                <a:t>filename</a:t>
              </a:r>
            </a:p>
            <a:p>
              <a:pPr eaLnBrk="1">
                <a:lnSpc>
                  <a:spcPct val="93000"/>
                </a:lnSpc>
                <a:buClr>
                  <a:srgbClr val="000000"/>
                </a:buClr>
                <a:buSzPct val="45000"/>
                <a:buFont typeface="Wingdings" pitchFamily="2" charset="2"/>
                <a:buNone/>
              </a:pPr>
              <a:endParaRPr lang="en-GB" altLang="en-US" sz="2200">
                <a:solidFill>
                  <a:srgbClr val="000000"/>
                </a:solidFill>
              </a:endParaRPr>
            </a:p>
          </p:txBody>
        </p:sp>
        <p:sp>
          <p:nvSpPr>
            <p:cNvPr id="15500" name="Text Box 144"/>
            <p:cNvSpPr txBox="1">
              <a:spLocks noChangeArrowheads="1"/>
            </p:cNvSpPr>
            <p:nvPr/>
          </p:nvSpPr>
          <p:spPr bwMode="auto">
            <a:xfrm rot="-2316538">
              <a:off x="3756661" y="4023360"/>
              <a:ext cx="1735297"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defTabSz="652463" eaLnBrk="0" hangingPunct="0">
                <a:tabLst>
                  <a:tab pos="657225" algn="l"/>
                </a:tabLst>
                <a:defRPr sz="2400">
                  <a:solidFill>
                    <a:schemeClr val="tx1"/>
                  </a:solidFill>
                  <a:latin typeface="Arial" pitchFamily="34" charset="0"/>
                  <a:ea typeface="ＭＳ Ｐゴシック" pitchFamily="34" charset="-128"/>
                </a:defRPr>
              </a:lvl1pPr>
              <a:lvl2pPr marL="742950" indent="-285750" defTabSz="652463" eaLnBrk="0" hangingPunct="0">
                <a:tabLst>
                  <a:tab pos="657225" algn="l"/>
                </a:tabLst>
                <a:defRPr sz="2400">
                  <a:solidFill>
                    <a:schemeClr val="tx1"/>
                  </a:solidFill>
                  <a:latin typeface="Arial" pitchFamily="34" charset="0"/>
                  <a:ea typeface="ＭＳ Ｐゴシック" pitchFamily="34" charset="-128"/>
                </a:defRPr>
              </a:lvl2pPr>
              <a:lvl3pPr marL="1143000" indent="-228600" defTabSz="652463" eaLnBrk="0" hangingPunct="0">
                <a:tabLst>
                  <a:tab pos="657225" algn="l"/>
                </a:tabLst>
                <a:defRPr sz="2400">
                  <a:solidFill>
                    <a:schemeClr val="tx1"/>
                  </a:solidFill>
                  <a:latin typeface="Arial" pitchFamily="34" charset="0"/>
                  <a:ea typeface="ＭＳ Ｐゴシック" pitchFamily="34" charset="-128"/>
                </a:defRPr>
              </a:lvl3pPr>
              <a:lvl4pPr marL="1600200" indent="-228600" defTabSz="652463" eaLnBrk="0" hangingPunct="0">
                <a:tabLst>
                  <a:tab pos="657225" algn="l"/>
                </a:tabLst>
                <a:defRPr sz="2400">
                  <a:solidFill>
                    <a:schemeClr val="tx1"/>
                  </a:solidFill>
                  <a:latin typeface="Arial" pitchFamily="34" charset="0"/>
                  <a:ea typeface="ＭＳ Ｐゴシック" pitchFamily="34" charset="-128"/>
                </a:defRPr>
              </a:lvl4pPr>
              <a:lvl5pPr marL="2057400" indent="-228600" defTabSz="652463" eaLnBrk="0" hangingPunct="0">
                <a:tabLst>
                  <a:tab pos="657225" algn="l"/>
                </a:tabLst>
                <a:defRPr sz="2400">
                  <a:solidFill>
                    <a:schemeClr val="tx1"/>
                  </a:solidFill>
                  <a:latin typeface="Arial" pitchFamily="34" charset="0"/>
                  <a:ea typeface="ＭＳ Ｐゴシック" pitchFamily="34" charset="-128"/>
                </a:defRPr>
              </a:lvl5pPr>
              <a:lvl6pPr marL="25146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6pPr>
              <a:lvl7pPr marL="29718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7pPr>
              <a:lvl8pPr marL="34290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8pPr>
              <a:lvl9pPr marL="3886200" indent="-228600" defTabSz="652463" eaLnBrk="0" fontAlgn="base" hangingPunct="0">
                <a:spcBef>
                  <a:spcPct val="0"/>
                </a:spcBef>
                <a:spcAft>
                  <a:spcPct val="0"/>
                </a:spcAft>
                <a:tabLst>
                  <a:tab pos="657225" algn="l"/>
                </a:tabLst>
                <a:defRPr sz="2400">
                  <a:solidFill>
                    <a:schemeClr val="tx1"/>
                  </a:solidFill>
                  <a:latin typeface="Arial" pitchFamily="34" charset="0"/>
                  <a:ea typeface="ＭＳ Ｐゴシック" pitchFamily="34" charset="-128"/>
                </a:defRPr>
              </a:lvl9pPr>
            </a:lstStyle>
            <a:p>
              <a:pPr eaLnBrk="1">
                <a:lnSpc>
                  <a:spcPct val="93000"/>
                </a:lnSpc>
                <a:buClr>
                  <a:srgbClr val="000000"/>
                </a:buClr>
                <a:buSzPct val="45000"/>
                <a:buFont typeface="Wingdings" pitchFamily="2" charset="2"/>
                <a:buNone/>
              </a:pPr>
              <a:r>
                <a:rPr lang="en-GB" altLang="en-US" sz="2200" dirty="0">
                  <a:solidFill>
                    <a:srgbClr val="000000"/>
                  </a:solidFill>
                </a:rPr>
                <a:t>2. </a:t>
              </a:r>
              <a:r>
                <a:rPr lang="en-GB" altLang="en-US" sz="3200" dirty="0" err="1">
                  <a:solidFill>
                    <a:srgbClr val="000000"/>
                  </a:solidFill>
                </a:rPr>
                <a:t>BlckId</a:t>
              </a:r>
              <a:r>
                <a:rPr lang="en-GB" altLang="en-US" sz="3200" dirty="0">
                  <a:solidFill>
                    <a:srgbClr val="000000"/>
                  </a:solidFill>
                </a:rPr>
                <a:t>, </a:t>
              </a:r>
              <a:r>
                <a:rPr lang="en-GB" altLang="en-US" sz="3200" dirty="0" err="1">
                  <a:solidFill>
                    <a:srgbClr val="000000"/>
                  </a:solidFill>
                </a:rPr>
                <a:t>DataNodes</a:t>
              </a:r>
              <a:endParaRPr lang="en-GB" altLang="en-US" sz="3200" dirty="0">
                <a:solidFill>
                  <a:srgbClr val="000000"/>
                </a:solidFill>
              </a:endParaRPr>
            </a:p>
            <a:p>
              <a:pPr eaLnBrk="1">
                <a:lnSpc>
                  <a:spcPct val="93000"/>
                </a:lnSpc>
                <a:buClr>
                  <a:srgbClr val="000000"/>
                </a:buClr>
                <a:buSzPct val="45000"/>
                <a:buFont typeface="Wingdings" pitchFamily="2" charset="2"/>
                <a:buNone/>
              </a:pPr>
              <a:r>
                <a:rPr lang="en-GB" altLang="en-US" sz="1100" dirty="0">
                  <a:solidFill>
                    <a:srgbClr val="000000"/>
                  </a:solidFill>
                </a:rPr>
                <a:t>o</a:t>
              </a:r>
            </a:p>
          </p:txBody>
        </p:sp>
        <p:sp>
          <p:nvSpPr>
            <p:cNvPr id="15501" name="Line 145"/>
            <p:cNvSpPr>
              <a:spLocks noChangeShapeType="1"/>
            </p:cNvSpPr>
            <p:nvPr/>
          </p:nvSpPr>
          <p:spPr bwMode="auto">
            <a:xfrm flipV="1">
              <a:off x="3627121" y="2570480"/>
              <a:ext cx="1055212" cy="968587"/>
            </a:xfrm>
            <a:prstGeom prst="line">
              <a:avLst/>
            </a:prstGeom>
            <a:noFill/>
            <a:ln w="9525">
              <a:solidFill>
                <a:srgbClr val="000000"/>
              </a:solidFill>
              <a:prstDash val="sysDashDotDot"/>
              <a:round/>
              <a:headEnd/>
              <a:tailEnd type="triangle" w="med" len="med"/>
            </a:ln>
            <a:extLst>
              <a:ext uri="{909E8E84-426E-40dd-AFC4-6F175D3DCCD1}">
                <a14:hiddenFill xmlns:a14="http://schemas.microsoft.com/office/drawing/2010/main">
                  <a:noFill/>
                </a14:hiddenFill>
              </a:ext>
            </a:extLst>
          </p:spPr>
          <p:txBody>
            <a:bodyPr lIns="146304" tIns="73152" rIns="146304" bIns="73152"/>
            <a:lstStyle/>
            <a:p>
              <a:endParaRPr lang="en-US"/>
            </a:p>
          </p:txBody>
        </p:sp>
        <p:sp>
          <p:nvSpPr>
            <p:cNvPr id="15502" name="Line 146"/>
            <p:cNvSpPr>
              <a:spLocks noChangeShapeType="1"/>
            </p:cNvSpPr>
            <p:nvPr/>
          </p:nvSpPr>
          <p:spPr bwMode="auto">
            <a:xfrm flipH="1">
              <a:off x="3756660" y="3352801"/>
              <a:ext cx="1684020" cy="1087332"/>
            </a:xfrm>
            <a:prstGeom prst="line">
              <a:avLst/>
            </a:prstGeom>
            <a:noFill/>
            <a:ln w="9525">
              <a:solidFill>
                <a:srgbClr val="000000"/>
              </a:solidFill>
              <a:prstDash val="sysDashDotDot"/>
              <a:round/>
              <a:headEnd/>
              <a:tailEnd type="triangle" w="med" len="med"/>
            </a:ln>
            <a:extLst>
              <a:ext uri="{909E8E84-426E-40dd-AFC4-6F175D3DCCD1}">
                <a14:hiddenFill xmlns:a14="http://schemas.microsoft.com/office/drawing/2010/main">
                  <a:noFill/>
                </a14:hiddenFill>
              </a:ext>
            </a:extLst>
          </p:spPr>
          <p:txBody>
            <a:bodyPr lIns="146304" tIns="73152" rIns="146304" bIns="73152"/>
            <a:lstStyle/>
            <a:p>
              <a:endParaRPr lang="en-US"/>
            </a:p>
          </p:txBody>
        </p:sp>
        <p:cxnSp>
          <p:nvCxnSpPr>
            <p:cNvPr id="15503" name="AutoShape 147"/>
            <p:cNvCxnSpPr>
              <a:cxnSpLocks noChangeShapeType="1"/>
              <a:stCxn id="15362" idx="5"/>
            </p:cNvCxnSpPr>
            <p:nvPr/>
          </p:nvCxnSpPr>
          <p:spPr bwMode="auto">
            <a:xfrm rot="16200000" flipH="1">
              <a:off x="3229002" y="4096624"/>
              <a:ext cx="728769" cy="3003708"/>
            </a:xfrm>
            <a:prstGeom prst="curvedConnector2">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504" name="Text Box 148"/>
            <p:cNvSpPr txBox="1">
              <a:spLocks noChangeArrowheads="1"/>
            </p:cNvSpPr>
            <p:nvPr/>
          </p:nvSpPr>
          <p:spPr bwMode="auto">
            <a:xfrm rot="480000">
              <a:off x="2590801" y="5923280"/>
              <a:ext cx="944563" cy="16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defTabSz="828675" eaLnBrk="0" hangingPunct="0">
                <a:defRPr sz="2400">
                  <a:solidFill>
                    <a:schemeClr val="tx1"/>
                  </a:solidFill>
                  <a:latin typeface="Arial" pitchFamily="34" charset="0"/>
                  <a:ea typeface="ＭＳ Ｐゴシック" pitchFamily="34" charset="-128"/>
                </a:defRPr>
              </a:lvl1pPr>
              <a:lvl2pPr marL="742950" indent="-285750" defTabSz="828675" eaLnBrk="0" hangingPunct="0">
                <a:defRPr sz="2400">
                  <a:solidFill>
                    <a:schemeClr val="tx1"/>
                  </a:solidFill>
                  <a:latin typeface="Arial" pitchFamily="34" charset="0"/>
                  <a:ea typeface="ＭＳ Ｐゴシック" pitchFamily="34" charset="-128"/>
                </a:defRPr>
              </a:lvl2pPr>
              <a:lvl3pPr marL="1143000" indent="-228600" defTabSz="828675" eaLnBrk="0" hangingPunct="0">
                <a:defRPr sz="2400">
                  <a:solidFill>
                    <a:schemeClr val="tx1"/>
                  </a:solidFill>
                  <a:latin typeface="Arial" pitchFamily="34" charset="0"/>
                  <a:ea typeface="ＭＳ Ｐゴシック" pitchFamily="34" charset="-128"/>
                </a:defRPr>
              </a:lvl3pPr>
              <a:lvl4pPr marL="1600200" indent="-228600" defTabSz="828675" eaLnBrk="0" hangingPunct="0">
                <a:defRPr sz="2400">
                  <a:solidFill>
                    <a:schemeClr val="tx1"/>
                  </a:solidFill>
                  <a:latin typeface="Arial" pitchFamily="34" charset="0"/>
                  <a:ea typeface="ＭＳ Ｐゴシック" pitchFamily="34" charset="-128"/>
                </a:defRPr>
              </a:lvl4pPr>
              <a:lvl5pPr marL="2057400" indent="-228600" defTabSz="828675" eaLnBrk="0" hangingPunct="0">
                <a:defRPr sz="2400">
                  <a:solidFill>
                    <a:schemeClr val="tx1"/>
                  </a:solidFill>
                  <a:latin typeface="Arial" pitchFamily="34" charset="0"/>
                  <a:ea typeface="ＭＳ Ｐゴシック" pitchFamily="34" charset="-128"/>
                </a:defRPr>
              </a:lvl5pPr>
              <a:lvl6pPr marL="25146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828675"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a:lnSpc>
                  <a:spcPct val="93000"/>
                </a:lnSpc>
                <a:buClr>
                  <a:srgbClr val="000000"/>
                </a:buClr>
                <a:buSzPct val="45000"/>
                <a:buFont typeface="Wingdings" pitchFamily="2" charset="2"/>
                <a:buNone/>
              </a:pPr>
              <a:r>
                <a:rPr lang="en-GB" altLang="en-US" sz="3200">
                  <a:solidFill>
                    <a:srgbClr val="000000"/>
                  </a:solidFill>
                </a:rPr>
                <a:t>3.Read data</a:t>
              </a:r>
            </a:p>
          </p:txBody>
        </p:sp>
        <p:sp>
          <p:nvSpPr>
            <p:cNvPr id="15505" name="Text Box 151"/>
            <p:cNvSpPr txBox="1">
              <a:spLocks noChangeArrowheads="1"/>
            </p:cNvSpPr>
            <p:nvPr/>
          </p:nvSpPr>
          <p:spPr bwMode="auto">
            <a:xfrm>
              <a:off x="647701" y="8458200"/>
              <a:ext cx="4455637" cy="5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defTabSz="652463" eaLnBrk="0" hangingPunct="0">
                <a:tabLst>
                  <a:tab pos="657225" algn="l"/>
                  <a:tab pos="1312863" algn="l"/>
                  <a:tab pos="1970088" algn="l"/>
                </a:tabLst>
                <a:defRPr sz="2400">
                  <a:solidFill>
                    <a:schemeClr val="tx1"/>
                  </a:solidFill>
                  <a:latin typeface="Arial" pitchFamily="34" charset="0"/>
                  <a:ea typeface="ＭＳ Ｐゴシック" pitchFamily="34" charset="-128"/>
                </a:defRPr>
              </a:lvl1pPr>
              <a:lvl2pPr marL="742950" indent="-285750" defTabSz="652463" eaLnBrk="0" hangingPunct="0">
                <a:tabLst>
                  <a:tab pos="657225" algn="l"/>
                  <a:tab pos="1312863" algn="l"/>
                  <a:tab pos="1970088" algn="l"/>
                </a:tabLst>
                <a:defRPr sz="2400">
                  <a:solidFill>
                    <a:schemeClr val="tx1"/>
                  </a:solidFill>
                  <a:latin typeface="Arial" pitchFamily="34" charset="0"/>
                  <a:ea typeface="ＭＳ Ｐゴシック" pitchFamily="34" charset="-128"/>
                </a:defRPr>
              </a:lvl2pPr>
              <a:lvl3pPr marL="1143000" indent="-228600" defTabSz="652463" eaLnBrk="0" hangingPunct="0">
                <a:tabLst>
                  <a:tab pos="657225" algn="l"/>
                  <a:tab pos="1312863" algn="l"/>
                  <a:tab pos="1970088" algn="l"/>
                </a:tabLst>
                <a:defRPr sz="2400">
                  <a:solidFill>
                    <a:schemeClr val="tx1"/>
                  </a:solidFill>
                  <a:latin typeface="Arial" pitchFamily="34" charset="0"/>
                  <a:ea typeface="ＭＳ Ｐゴシック" pitchFamily="34" charset="-128"/>
                </a:defRPr>
              </a:lvl3pPr>
              <a:lvl4pPr marL="1600200" indent="-228600" defTabSz="652463" eaLnBrk="0" hangingPunct="0">
                <a:tabLst>
                  <a:tab pos="657225" algn="l"/>
                  <a:tab pos="1312863" algn="l"/>
                  <a:tab pos="1970088" algn="l"/>
                </a:tabLst>
                <a:defRPr sz="2400">
                  <a:solidFill>
                    <a:schemeClr val="tx1"/>
                  </a:solidFill>
                  <a:latin typeface="Arial" pitchFamily="34" charset="0"/>
                  <a:ea typeface="ＭＳ Ｐゴシック" pitchFamily="34" charset="-128"/>
                </a:defRPr>
              </a:lvl4pPr>
              <a:lvl5pPr marL="2057400" indent="-228600" defTabSz="652463" eaLnBrk="0" hangingPunct="0">
                <a:tabLst>
                  <a:tab pos="657225" algn="l"/>
                  <a:tab pos="1312863" algn="l"/>
                  <a:tab pos="1970088" algn="l"/>
                </a:tabLst>
                <a:defRPr sz="2400">
                  <a:solidFill>
                    <a:schemeClr val="tx1"/>
                  </a:solidFill>
                  <a:latin typeface="Arial" pitchFamily="34" charset="0"/>
                  <a:ea typeface="ＭＳ Ｐゴシック" pitchFamily="34" charset="-128"/>
                </a:defRPr>
              </a:lvl5pPr>
              <a:lvl6pPr marL="2514600" indent="-228600" defTabSz="652463" eaLnBrk="0" fontAlgn="base" hangingPunct="0">
                <a:spcBef>
                  <a:spcPct val="0"/>
                </a:spcBef>
                <a:spcAft>
                  <a:spcPct val="0"/>
                </a:spcAft>
                <a:tabLst>
                  <a:tab pos="657225" algn="l"/>
                  <a:tab pos="1312863" algn="l"/>
                  <a:tab pos="1970088" algn="l"/>
                </a:tabLst>
                <a:defRPr sz="2400">
                  <a:solidFill>
                    <a:schemeClr val="tx1"/>
                  </a:solidFill>
                  <a:latin typeface="Arial" pitchFamily="34" charset="0"/>
                  <a:ea typeface="ＭＳ Ｐゴシック" pitchFamily="34" charset="-128"/>
                </a:defRPr>
              </a:lvl6pPr>
              <a:lvl7pPr marL="2971800" indent="-228600" defTabSz="652463" eaLnBrk="0" fontAlgn="base" hangingPunct="0">
                <a:spcBef>
                  <a:spcPct val="0"/>
                </a:spcBef>
                <a:spcAft>
                  <a:spcPct val="0"/>
                </a:spcAft>
                <a:tabLst>
                  <a:tab pos="657225" algn="l"/>
                  <a:tab pos="1312863" algn="l"/>
                  <a:tab pos="1970088" algn="l"/>
                </a:tabLst>
                <a:defRPr sz="2400">
                  <a:solidFill>
                    <a:schemeClr val="tx1"/>
                  </a:solidFill>
                  <a:latin typeface="Arial" pitchFamily="34" charset="0"/>
                  <a:ea typeface="ＭＳ Ｐゴシック" pitchFamily="34" charset="-128"/>
                </a:defRPr>
              </a:lvl7pPr>
              <a:lvl8pPr marL="3429000" indent="-228600" defTabSz="652463" eaLnBrk="0" fontAlgn="base" hangingPunct="0">
                <a:spcBef>
                  <a:spcPct val="0"/>
                </a:spcBef>
                <a:spcAft>
                  <a:spcPct val="0"/>
                </a:spcAft>
                <a:tabLst>
                  <a:tab pos="657225" algn="l"/>
                  <a:tab pos="1312863" algn="l"/>
                  <a:tab pos="1970088" algn="l"/>
                </a:tabLst>
                <a:defRPr sz="2400">
                  <a:solidFill>
                    <a:schemeClr val="tx1"/>
                  </a:solidFill>
                  <a:latin typeface="Arial" pitchFamily="34" charset="0"/>
                  <a:ea typeface="ＭＳ Ｐゴシック" pitchFamily="34" charset="-128"/>
                </a:defRPr>
              </a:lvl8pPr>
              <a:lvl9pPr marL="3886200" indent="-228600" defTabSz="652463" eaLnBrk="0" fontAlgn="base" hangingPunct="0">
                <a:spcBef>
                  <a:spcPct val="0"/>
                </a:spcBef>
                <a:spcAft>
                  <a:spcPct val="0"/>
                </a:spcAft>
                <a:tabLst>
                  <a:tab pos="657225" algn="l"/>
                  <a:tab pos="1312863" algn="l"/>
                  <a:tab pos="1970088" algn="l"/>
                </a:tabLst>
                <a:defRPr sz="2400">
                  <a:solidFill>
                    <a:schemeClr val="tx1"/>
                  </a:solidFill>
                  <a:latin typeface="Arial" pitchFamily="34" charset="0"/>
                  <a:ea typeface="ＭＳ Ｐゴシック" pitchFamily="34" charset="-128"/>
                </a:defRPr>
              </a:lvl9pPr>
            </a:lstStyle>
            <a:p>
              <a:pPr eaLnBrk="1">
                <a:lnSpc>
                  <a:spcPct val="93000"/>
                </a:lnSpc>
                <a:buClr>
                  <a:srgbClr val="000000"/>
                </a:buClr>
                <a:buSzPct val="45000"/>
                <a:buFont typeface="Wingdings" pitchFamily="2" charset="2"/>
                <a:buNone/>
              </a:pPr>
              <a:r>
                <a:rPr lang="en-GB" altLang="en-US" sz="3200" dirty="0" err="1">
                  <a:solidFill>
                    <a:srgbClr val="000000"/>
                  </a:solidFill>
                </a:rPr>
                <a:t>NameNode</a:t>
              </a:r>
              <a:r>
                <a:rPr lang="en-GB" altLang="en-US" sz="3200" dirty="0">
                  <a:solidFill>
                    <a:srgbClr val="000000"/>
                  </a:solidFill>
                </a:rPr>
                <a:t> : Maps a file to a file-id and list of </a:t>
              </a:r>
              <a:r>
                <a:rPr lang="en-GB" altLang="en-US" sz="3200" dirty="0" err="1">
                  <a:solidFill>
                    <a:srgbClr val="000000"/>
                  </a:solidFill>
                </a:rPr>
                <a:t>MapNodes</a:t>
              </a:r>
              <a:endParaRPr lang="en-GB" altLang="en-US" sz="3200" dirty="0">
                <a:solidFill>
                  <a:srgbClr val="000000"/>
                </a:solidFill>
              </a:endParaRPr>
            </a:p>
            <a:p>
              <a:pPr eaLnBrk="1">
                <a:lnSpc>
                  <a:spcPct val="93000"/>
                </a:lnSpc>
                <a:buClr>
                  <a:srgbClr val="000000"/>
                </a:buClr>
                <a:buSzPct val="45000"/>
                <a:buFont typeface="Wingdings" pitchFamily="2" charset="2"/>
                <a:buNone/>
              </a:pPr>
              <a:r>
                <a:rPr lang="en-GB" altLang="en-US" sz="3200" dirty="0" err="1">
                  <a:solidFill>
                    <a:srgbClr val="000000"/>
                  </a:solidFill>
                </a:rPr>
                <a:t>DataNode</a:t>
              </a:r>
              <a:r>
                <a:rPr lang="en-GB" altLang="en-US" sz="3200" dirty="0">
                  <a:solidFill>
                    <a:srgbClr val="000000"/>
                  </a:solidFill>
                </a:rPr>
                <a:t>  : Maps a block-id to a physical location on disk</a:t>
              </a:r>
            </a:p>
          </p:txBody>
        </p:sp>
        <p:sp>
          <p:nvSpPr>
            <p:cNvPr id="15506" name="Line 152"/>
            <p:cNvSpPr>
              <a:spLocks noChangeShapeType="1"/>
            </p:cNvSpPr>
            <p:nvPr/>
          </p:nvSpPr>
          <p:spPr bwMode="auto">
            <a:xfrm flipH="1">
              <a:off x="8290561" y="3017520"/>
              <a:ext cx="16193" cy="78464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lIns="146304" tIns="73152" rIns="146304" bIns="73152"/>
            <a:lstStyle/>
            <a:p>
              <a:endParaRPr lang="en-US"/>
            </a:p>
          </p:txBody>
        </p:sp>
      </p:grpSp>
      <p:sp>
        <p:nvSpPr>
          <p:cNvPr id="148" name="Rectangle 2"/>
          <p:cNvSpPr txBox="1">
            <a:spLocks noChangeArrowheads="1"/>
          </p:cNvSpPr>
          <p:nvPr/>
        </p:nvSpPr>
        <p:spPr>
          <a:xfrm>
            <a:off x="2331720" y="335281"/>
            <a:ext cx="13990320" cy="1671743"/>
          </a:xfrm>
          <a:prstGeom prst="rect">
            <a:avLst/>
          </a:prstGeom>
        </p:spPr>
        <p:txBody>
          <a:bodyPr lIns="146304" tIns="73152" rIns="146304" bIns="73152"/>
          <a:lstStyle/>
          <a:p>
            <a:pPr>
              <a:defRPr/>
            </a:pPr>
            <a:r>
              <a:rPr lang="en-US" sz="6700" kern="0" dirty="0">
                <a:solidFill>
                  <a:schemeClr val="tx2"/>
                </a:solidFill>
                <a:latin typeface="+mj-lt"/>
                <a:ea typeface="+mj-ea"/>
                <a:cs typeface="+mj-cs"/>
              </a:rPr>
              <a:t>HDFS: The System Structure</a:t>
            </a:r>
          </a:p>
        </p:txBody>
      </p:sp>
      <p:pic>
        <p:nvPicPr>
          <p:cNvPr id="15508" name="Picture 14" descr="http://t0.gstatic.com/images?q=tbn:ANd9GcTIYkNjDFTgEVaslR1Gx0jWD0y075rP5GvxfTHN2rvHkyHXpsnWTJhHIA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220" y="1600200"/>
            <a:ext cx="272034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09" name="Picture 18" descr="http://www.kurzweilai.net/images/Google-logo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34800" y="1711959"/>
            <a:ext cx="155718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10" name="TextBox 21"/>
          <p:cNvSpPr txBox="1">
            <a:spLocks noChangeArrowheads="1"/>
          </p:cNvSpPr>
          <p:nvPr/>
        </p:nvSpPr>
        <p:spPr bwMode="auto">
          <a:xfrm>
            <a:off x="13159740" y="1630679"/>
            <a:ext cx="2461260"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b="1" dirty="0">
                <a:solidFill>
                  <a:srgbClr val="FF0000"/>
                </a:solidFill>
                <a:latin typeface="+mn-lt"/>
              </a:rPr>
              <a:t>F</a:t>
            </a:r>
            <a:r>
              <a:rPr lang="en-US" altLang="en-US" sz="3200" b="1" dirty="0">
                <a:solidFill>
                  <a:srgbClr val="00B050"/>
                </a:solidFill>
                <a:latin typeface="+mn-lt"/>
              </a:rPr>
              <a:t>i</a:t>
            </a:r>
            <a:r>
              <a:rPr lang="en-US" altLang="en-US" sz="3200" b="1" dirty="0">
                <a:solidFill>
                  <a:srgbClr val="FFFF00"/>
                </a:solidFill>
                <a:latin typeface="+mn-lt"/>
              </a:rPr>
              <a:t>l</a:t>
            </a:r>
            <a:r>
              <a:rPr lang="en-US" altLang="en-US" sz="3200" b="1" dirty="0">
                <a:solidFill>
                  <a:srgbClr val="0070C0"/>
                </a:solidFill>
                <a:latin typeface="+mn-lt"/>
              </a:rPr>
              <a:t>e</a:t>
            </a:r>
            <a:r>
              <a:rPr lang="en-US" altLang="en-US" sz="3200" b="1" dirty="0">
                <a:latin typeface="+mn-lt"/>
              </a:rPr>
              <a:t> </a:t>
            </a:r>
            <a:r>
              <a:rPr lang="en-US" altLang="en-US" sz="3200" b="1" dirty="0">
                <a:solidFill>
                  <a:srgbClr val="FF0000"/>
                </a:solidFill>
                <a:latin typeface="+mn-lt"/>
              </a:rPr>
              <a:t>S</a:t>
            </a:r>
            <a:r>
              <a:rPr lang="en-US" altLang="en-US" sz="3200" b="1" dirty="0">
                <a:solidFill>
                  <a:srgbClr val="00B050"/>
                </a:solidFill>
                <a:latin typeface="+mn-lt"/>
              </a:rPr>
              <a:t>y</a:t>
            </a:r>
            <a:r>
              <a:rPr lang="en-US" altLang="en-US" sz="3200" b="1" dirty="0">
                <a:solidFill>
                  <a:srgbClr val="0070C0"/>
                </a:solidFill>
                <a:latin typeface="+mn-lt"/>
              </a:rPr>
              <a:t>s</a:t>
            </a:r>
            <a:r>
              <a:rPr lang="en-US" altLang="en-US" sz="3200" b="1" dirty="0">
                <a:solidFill>
                  <a:srgbClr val="FFFF00"/>
                </a:solidFill>
                <a:latin typeface="+mn-lt"/>
              </a:rPr>
              <a:t>t</a:t>
            </a:r>
            <a:r>
              <a:rPr lang="en-US" altLang="en-US" sz="3200" b="1" dirty="0">
                <a:solidFill>
                  <a:srgbClr val="0070C0"/>
                </a:solidFill>
                <a:latin typeface="+mn-lt"/>
              </a:rPr>
              <a:t>e</a:t>
            </a:r>
            <a:r>
              <a:rPr lang="en-US" altLang="en-US" sz="3200" b="1" dirty="0">
                <a:solidFill>
                  <a:srgbClr val="FF0000"/>
                </a:solidFill>
                <a:latin typeface="+mn-lt"/>
              </a:rPr>
              <a:t>m</a:t>
            </a:r>
          </a:p>
        </p:txBody>
      </p:sp>
      <p:sp>
        <p:nvSpPr>
          <p:cNvPr id="152" name="Left-Right Arrow 151"/>
          <p:cNvSpPr/>
          <p:nvPr/>
        </p:nvSpPr>
        <p:spPr>
          <a:xfrm>
            <a:off x="10957560" y="1823719"/>
            <a:ext cx="906780" cy="335280"/>
          </a:xfrm>
          <a:prstGeom prst="leftRightArrow">
            <a:avLst/>
          </a:prstGeom>
        </p:spPr>
        <p:style>
          <a:lnRef idx="0">
            <a:schemeClr val="accent4"/>
          </a:lnRef>
          <a:fillRef idx="3">
            <a:schemeClr val="accent4"/>
          </a:fillRef>
          <a:effectRef idx="3">
            <a:schemeClr val="accent4"/>
          </a:effectRef>
          <a:fontRef idx="minor">
            <a:schemeClr val="lt1"/>
          </a:fontRef>
        </p:style>
        <p:txBody>
          <a:bodyPr lIns="146304" tIns="73152" rIns="146304" bIns="73152" anchor="ctr"/>
          <a:lstStyle/>
          <a:p>
            <a:pPr algn="ctr">
              <a:defRPr/>
            </a:pPr>
            <a:endParaRPr lang="en-US" dirty="0"/>
          </a:p>
        </p:txBody>
      </p:sp>
      <p:pic>
        <p:nvPicPr>
          <p:cNvPr id="154" name="Picture 153"/>
          <p:cNvPicPr>
            <a:picLocks noChangeAspect="1"/>
          </p:cNvPicPr>
          <p:nvPr/>
        </p:nvPicPr>
        <p:blipFill>
          <a:blip r:embed="rId5"/>
          <a:stretch>
            <a:fillRect/>
          </a:stretch>
        </p:blipFill>
        <p:spPr>
          <a:xfrm>
            <a:off x="13716000" y="304800"/>
            <a:ext cx="1270000" cy="952500"/>
          </a:xfrm>
          <a:prstGeom prst="rect">
            <a:avLst/>
          </a:prstGeom>
        </p:spPr>
      </p:pic>
      <p:cxnSp>
        <p:nvCxnSpPr>
          <p:cNvPr id="155" name="Straight Connector 154"/>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6" name="TextBox 155"/>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3" name="TextBox 2"/>
          <p:cNvSpPr txBox="1"/>
          <p:nvPr/>
        </p:nvSpPr>
        <p:spPr>
          <a:xfrm>
            <a:off x="12268200" y="9220200"/>
            <a:ext cx="3048000" cy="384721"/>
          </a:xfrm>
          <a:prstGeom prst="rect">
            <a:avLst/>
          </a:prstGeom>
          <a:noFill/>
        </p:spPr>
        <p:txBody>
          <a:bodyPr wrap="square" rtlCol="0">
            <a:spAutoFit/>
          </a:bodyPr>
          <a:lstStyle/>
          <a:p>
            <a:r>
              <a:rPr lang="en-US" dirty="0" smtClean="0"/>
              <a:t>Source: </a:t>
            </a:r>
            <a:r>
              <a:rPr lang="en-US" dirty="0" err="1" smtClean="0"/>
              <a:t>hadoop.apache.org</a:t>
            </a:r>
            <a:endParaRPr lang="en-US" dirty="0"/>
          </a:p>
        </p:txBody>
      </p:sp>
    </p:spTree>
    <p:extLst>
      <p:ext uri="{BB962C8B-B14F-4D97-AF65-F5344CB8AC3E}">
        <p14:creationId xmlns:p14="http://schemas.microsoft.com/office/powerpoint/2010/main" val="13577230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4" descr="HDFSArchitecture"/>
          <p:cNvPicPr>
            <a:picLocks noChangeAspect="1" noChangeArrowheads="1"/>
          </p:cNvPicPr>
          <p:nvPr/>
        </p:nvPicPr>
        <p:blipFill>
          <a:blip r:embed="rId2">
            <a:extLst>
              <a:ext uri="{28A0092B-C50C-407E-A947-70E740481C1C}">
                <a14:useLocalDpi xmlns:a14="http://schemas.microsoft.com/office/drawing/2010/main" val="0"/>
              </a:ext>
            </a:extLst>
          </a:blip>
          <a:srcRect t="16667"/>
          <a:stretch>
            <a:fillRect/>
          </a:stretch>
        </p:blipFill>
        <p:spPr bwMode="auto">
          <a:xfrm>
            <a:off x="914400" y="2234453"/>
            <a:ext cx="13944600" cy="751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518160" y="223521"/>
            <a:ext cx="13990320" cy="1671743"/>
          </a:xfrm>
          <a:prstGeom prst="rect">
            <a:avLst/>
          </a:prstGeom>
        </p:spPr>
        <p:txBody>
          <a:bodyPr lIns="146304" tIns="73152" rIns="146304" bIns="73152"/>
          <a:lstStyle/>
          <a:p>
            <a:pPr algn="ctr">
              <a:defRPr/>
            </a:pPr>
            <a:r>
              <a:rPr lang="en-US" sz="6700" kern="0" dirty="0">
                <a:solidFill>
                  <a:schemeClr val="tx2"/>
                </a:solidFill>
                <a:latin typeface="+mj-lt"/>
                <a:ea typeface="+mj-ea"/>
                <a:cs typeface="+mj-cs"/>
              </a:rPr>
              <a:t>HDFS Architecture</a:t>
            </a:r>
          </a:p>
        </p:txBody>
      </p:sp>
      <p:pic>
        <p:nvPicPr>
          <p:cNvPr id="17411" name="Picture 14" descr="http://t0.gstatic.com/images?q=tbn:ANd9GcTIYkNjDFTgEVaslR1Gx0jWD0y075rP5GvxfTHN2rvHkyHXpsnWTJhHIA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 y="2209801"/>
            <a:ext cx="2720340" cy="73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18" descr="http://www.kurzweilai.net/images/Google-logo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6260" y="2321560"/>
            <a:ext cx="155718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21"/>
          <p:cNvSpPr txBox="1">
            <a:spLocks noChangeArrowheads="1"/>
          </p:cNvSpPr>
          <p:nvPr/>
        </p:nvSpPr>
        <p:spPr bwMode="auto">
          <a:xfrm>
            <a:off x="5791200" y="2209800"/>
            <a:ext cx="2461260"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b="1" dirty="0">
                <a:solidFill>
                  <a:srgbClr val="FF0000"/>
                </a:solidFill>
                <a:latin typeface="+mn-lt"/>
              </a:rPr>
              <a:t>F</a:t>
            </a:r>
            <a:r>
              <a:rPr lang="en-US" altLang="en-US" sz="3200" b="1" dirty="0">
                <a:solidFill>
                  <a:srgbClr val="00B050"/>
                </a:solidFill>
                <a:latin typeface="+mn-lt"/>
              </a:rPr>
              <a:t>i</a:t>
            </a:r>
            <a:r>
              <a:rPr lang="en-US" altLang="en-US" sz="3200" b="1" dirty="0">
                <a:solidFill>
                  <a:srgbClr val="FFFF00"/>
                </a:solidFill>
                <a:latin typeface="+mn-lt"/>
              </a:rPr>
              <a:t>l</a:t>
            </a:r>
            <a:r>
              <a:rPr lang="en-US" altLang="en-US" sz="3200" b="1" dirty="0">
                <a:solidFill>
                  <a:srgbClr val="0070C0"/>
                </a:solidFill>
                <a:latin typeface="+mn-lt"/>
              </a:rPr>
              <a:t>e</a:t>
            </a:r>
            <a:r>
              <a:rPr lang="en-US" altLang="en-US" sz="3200" b="1" dirty="0">
                <a:latin typeface="+mn-lt"/>
              </a:rPr>
              <a:t> </a:t>
            </a:r>
            <a:r>
              <a:rPr lang="en-US" altLang="en-US" sz="3200" b="1" dirty="0">
                <a:solidFill>
                  <a:srgbClr val="FF0000"/>
                </a:solidFill>
                <a:latin typeface="+mn-lt"/>
              </a:rPr>
              <a:t>S</a:t>
            </a:r>
            <a:r>
              <a:rPr lang="en-US" altLang="en-US" sz="3200" b="1" dirty="0">
                <a:solidFill>
                  <a:srgbClr val="00B050"/>
                </a:solidFill>
                <a:latin typeface="+mn-lt"/>
              </a:rPr>
              <a:t>y</a:t>
            </a:r>
            <a:r>
              <a:rPr lang="en-US" altLang="en-US" sz="3200" b="1" dirty="0">
                <a:solidFill>
                  <a:srgbClr val="0070C0"/>
                </a:solidFill>
                <a:latin typeface="+mn-lt"/>
              </a:rPr>
              <a:t>s</a:t>
            </a:r>
            <a:r>
              <a:rPr lang="en-US" altLang="en-US" sz="3200" b="1" dirty="0">
                <a:solidFill>
                  <a:srgbClr val="FFFF00"/>
                </a:solidFill>
                <a:latin typeface="+mn-lt"/>
              </a:rPr>
              <a:t>t</a:t>
            </a:r>
            <a:r>
              <a:rPr lang="en-US" altLang="en-US" sz="3200" b="1" dirty="0">
                <a:solidFill>
                  <a:srgbClr val="0070C0"/>
                </a:solidFill>
                <a:latin typeface="+mn-lt"/>
              </a:rPr>
              <a:t>e</a:t>
            </a:r>
            <a:r>
              <a:rPr lang="en-US" altLang="en-US" sz="3200" b="1" dirty="0">
                <a:solidFill>
                  <a:srgbClr val="FF0000"/>
                </a:solidFill>
                <a:latin typeface="+mn-lt"/>
              </a:rPr>
              <a:t>m</a:t>
            </a:r>
          </a:p>
        </p:txBody>
      </p:sp>
      <p:sp>
        <p:nvSpPr>
          <p:cNvPr id="7" name="Left-Right Arrow 6"/>
          <p:cNvSpPr/>
          <p:nvPr/>
        </p:nvSpPr>
        <p:spPr>
          <a:xfrm>
            <a:off x="3589020" y="2433320"/>
            <a:ext cx="906780" cy="335280"/>
          </a:xfrm>
          <a:prstGeom prst="leftRightArrow">
            <a:avLst/>
          </a:prstGeom>
        </p:spPr>
        <p:style>
          <a:lnRef idx="0">
            <a:schemeClr val="accent4"/>
          </a:lnRef>
          <a:fillRef idx="3">
            <a:schemeClr val="accent4"/>
          </a:fillRef>
          <a:effectRef idx="3">
            <a:schemeClr val="accent4"/>
          </a:effectRef>
          <a:fontRef idx="minor">
            <a:schemeClr val="lt1"/>
          </a:fontRef>
        </p:style>
        <p:txBody>
          <a:bodyPr lIns="146304" tIns="73152" rIns="146304" bIns="73152" anchor="ctr"/>
          <a:lstStyle/>
          <a:p>
            <a:pPr algn="ctr">
              <a:defRPr/>
            </a:pPr>
            <a:endParaRPr lang="en-US" dirty="0"/>
          </a:p>
        </p:txBody>
      </p:sp>
      <p:pic>
        <p:nvPicPr>
          <p:cNvPr id="10" name="Picture 9"/>
          <p:cNvPicPr>
            <a:picLocks noChangeAspect="1"/>
          </p:cNvPicPr>
          <p:nvPr/>
        </p:nvPicPr>
        <p:blipFill>
          <a:blip r:embed="rId5"/>
          <a:stretch>
            <a:fillRect/>
          </a:stretch>
        </p:blipFill>
        <p:spPr>
          <a:xfrm>
            <a:off x="13716000" y="304800"/>
            <a:ext cx="1270000" cy="952500"/>
          </a:xfrm>
          <a:prstGeom prst="rect">
            <a:avLst/>
          </a:prstGeom>
        </p:spPr>
      </p:pic>
      <p:cxnSp>
        <p:nvCxnSpPr>
          <p:cNvPr id="11" name="Straight Connector 10"/>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3" name="TextBox 12"/>
          <p:cNvSpPr txBox="1"/>
          <p:nvPr/>
        </p:nvSpPr>
        <p:spPr>
          <a:xfrm>
            <a:off x="12268200" y="9220200"/>
            <a:ext cx="3048000" cy="384721"/>
          </a:xfrm>
          <a:prstGeom prst="rect">
            <a:avLst/>
          </a:prstGeom>
          <a:noFill/>
        </p:spPr>
        <p:txBody>
          <a:bodyPr wrap="square" rtlCol="0">
            <a:spAutoFit/>
          </a:bodyPr>
          <a:lstStyle/>
          <a:p>
            <a:r>
              <a:rPr lang="en-US" dirty="0" smtClean="0"/>
              <a:t>Source: </a:t>
            </a:r>
            <a:r>
              <a:rPr lang="en-US" dirty="0" err="1" smtClean="0"/>
              <a:t>hadoop.apache.org</a:t>
            </a:r>
            <a:endParaRPr lang="en-US" dirty="0"/>
          </a:p>
        </p:txBody>
      </p:sp>
    </p:spTree>
    <p:extLst>
      <p:ext uri="{BB962C8B-B14F-4D97-AF65-F5344CB8AC3E}">
        <p14:creationId xmlns:p14="http://schemas.microsoft.com/office/powerpoint/2010/main" val="37056855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1295400" y="-111760"/>
            <a:ext cx="13213080" cy="1676400"/>
          </a:xfrm>
        </p:spPr>
        <p:txBody>
          <a:bodyPr/>
          <a:lstStyle/>
          <a:p>
            <a:pPr eaLnBrk="1" hangingPunct="1"/>
            <a:r>
              <a:rPr lang="en-US" altLang="en-US" dirty="0" err="1" smtClean="0">
                <a:solidFill>
                  <a:schemeClr val="tx2">
                    <a:lumMod val="75000"/>
                  </a:schemeClr>
                </a:solidFill>
                <a:ea typeface="ＭＳ Ｐゴシック" pitchFamily="34" charset="-128"/>
              </a:rPr>
              <a:t>MapReduce</a:t>
            </a:r>
            <a:r>
              <a:rPr lang="en-US" altLang="en-US" dirty="0">
                <a:solidFill>
                  <a:schemeClr val="tx2">
                    <a:lumMod val="75000"/>
                  </a:schemeClr>
                </a:solidFill>
                <a:ea typeface="ＭＳ Ｐゴシック" pitchFamily="34" charset="-128"/>
              </a:rPr>
              <a:t> </a:t>
            </a:r>
            <a:r>
              <a:rPr lang="en-US" altLang="en-US" dirty="0" smtClean="0">
                <a:solidFill>
                  <a:schemeClr val="tx2">
                    <a:lumMod val="75000"/>
                  </a:schemeClr>
                </a:solidFill>
                <a:ea typeface="ＭＳ Ｐゴシック" pitchFamily="34" charset="-128"/>
              </a:rPr>
              <a:t>WordCount</a:t>
            </a:r>
          </a:p>
        </p:txBody>
      </p:sp>
      <p:pic>
        <p:nvPicPr>
          <p:cNvPr id="1844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84020" y="1229361"/>
            <a:ext cx="11852910" cy="857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1" name="TextBox 4"/>
          <p:cNvSpPr txBox="1">
            <a:spLocks noChangeArrowheads="1"/>
          </p:cNvSpPr>
          <p:nvPr/>
        </p:nvSpPr>
        <p:spPr bwMode="auto">
          <a:xfrm>
            <a:off x="388620" y="3837093"/>
            <a:ext cx="1813560" cy="7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a:t>The day that the store was closed and was cold</a:t>
            </a:r>
          </a:p>
        </p:txBody>
      </p:sp>
      <p:sp>
        <p:nvSpPr>
          <p:cNvPr id="18442" name="TextBox 43"/>
          <p:cNvSpPr txBox="1">
            <a:spLocks noChangeArrowheads="1"/>
          </p:cNvSpPr>
          <p:nvPr/>
        </p:nvSpPr>
        <p:spPr bwMode="auto">
          <a:xfrm>
            <a:off x="388620" y="5029201"/>
            <a:ext cx="1943100" cy="122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a:t>&lt;The,1&gt; &lt;day,1&gt; &lt;that,1&gt; &lt;the,1&gt; &lt;store,1&gt; &lt;was,1&gt; &lt;closed,1&gt; &lt;and,1&gt; &lt;was,1&gt; &lt;cold,1&gt;</a:t>
            </a:r>
          </a:p>
        </p:txBody>
      </p:sp>
      <p:sp>
        <p:nvSpPr>
          <p:cNvPr id="18443" name="TextBox 44"/>
          <p:cNvSpPr txBox="1">
            <a:spLocks noChangeArrowheads="1"/>
          </p:cNvSpPr>
          <p:nvPr/>
        </p:nvSpPr>
        <p:spPr bwMode="auto">
          <a:xfrm>
            <a:off x="388620" y="6593841"/>
            <a:ext cx="2072640" cy="100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a:t>&lt;the,1,1&gt; &lt;day,1&gt; &lt;that,1&gt; &lt;store,1&gt; &lt;was,1,1&gt; &lt;closed,1&gt; &lt;and,1&gt; &lt;cold,1&gt;</a:t>
            </a:r>
          </a:p>
        </p:txBody>
      </p:sp>
      <p:sp>
        <p:nvSpPr>
          <p:cNvPr id="18444" name="TextBox 45"/>
          <p:cNvSpPr txBox="1">
            <a:spLocks noChangeArrowheads="1"/>
          </p:cNvSpPr>
          <p:nvPr/>
        </p:nvSpPr>
        <p:spPr bwMode="auto">
          <a:xfrm>
            <a:off x="518160" y="8158481"/>
            <a:ext cx="2072640" cy="100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400"/>
              <a:t>&lt;the,2&gt; &lt;day,1&gt; &lt;that,1&gt; &lt;store,1&gt; &lt;was,2&gt; &lt;closed,1&gt; &lt;and,1&gt; &lt;cold,1&gt;</a:t>
            </a:r>
          </a:p>
        </p:txBody>
      </p:sp>
      <p:grpSp>
        <p:nvGrpSpPr>
          <p:cNvPr id="2" name="Group 1"/>
          <p:cNvGrpSpPr/>
          <p:nvPr/>
        </p:nvGrpSpPr>
        <p:grpSpPr>
          <a:xfrm>
            <a:off x="7124700" y="2570480"/>
            <a:ext cx="7772400" cy="719456"/>
            <a:chOff x="4191000" y="1752600"/>
            <a:chExt cx="4572000" cy="490538"/>
          </a:xfrm>
        </p:grpSpPr>
        <p:pic>
          <p:nvPicPr>
            <p:cNvPr id="18434" name="Picture 12" descr="http://2.bp.blogspot.com/-rHUzPAlzXLs/UDWYhj3hYEI/AAAAAAAAABY/-ofbWJD4OtA/s640/mapreduc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752600"/>
              <a:ext cx="16002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18" descr="http://www.kurzweilai.net/images/Google-logo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828800"/>
              <a:ext cx="915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19"/>
            <p:cNvSpPr txBox="1">
              <a:spLocks noChangeArrowheads="1"/>
            </p:cNvSpPr>
            <p:nvPr/>
          </p:nvSpPr>
          <p:spPr bwMode="auto">
            <a:xfrm>
              <a:off x="7315200" y="175260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b="1" dirty="0">
                  <a:solidFill>
                    <a:srgbClr val="FF0000"/>
                  </a:solidFill>
                  <a:latin typeface="+mn-lt"/>
                </a:rPr>
                <a:t>M</a:t>
              </a:r>
              <a:r>
                <a:rPr lang="en-US" altLang="en-US" sz="3200" b="1" dirty="0">
                  <a:solidFill>
                    <a:srgbClr val="00B050"/>
                  </a:solidFill>
                  <a:latin typeface="+mn-lt"/>
                </a:rPr>
                <a:t>a</a:t>
              </a:r>
              <a:r>
                <a:rPr lang="en-US" altLang="en-US" sz="3200" b="1" dirty="0">
                  <a:solidFill>
                    <a:srgbClr val="FFFF00"/>
                  </a:solidFill>
                  <a:latin typeface="+mn-lt"/>
                </a:rPr>
                <a:t>p</a:t>
              </a:r>
              <a:r>
                <a:rPr lang="en-US" altLang="en-US" sz="3200" b="1" dirty="0">
                  <a:solidFill>
                    <a:srgbClr val="0070C0"/>
                  </a:solidFill>
                  <a:latin typeface="+mn-lt"/>
                </a:rPr>
                <a:t>R</a:t>
              </a:r>
              <a:r>
                <a:rPr lang="en-US" altLang="en-US" sz="3200" b="1" dirty="0">
                  <a:solidFill>
                    <a:srgbClr val="FF0000"/>
                  </a:solidFill>
                  <a:latin typeface="+mn-lt"/>
                </a:rPr>
                <a:t>e</a:t>
              </a:r>
              <a:r>
                <a:rPr lang="en-US" altLang="en-US" sz="3200" b="1" dirty="0">
                  <a:solidFill>
                    <a:srgbClr val="00B050"/>
                  </a:solidFill>
                  <a:latin typeface="+mn-lt"/>
                </a:rPr>
                <a:t>d</a:t>
              </a:r>
              <a:r>
                <a:rPr lang="en-US" altLang="en-US" sz="3200" b="1" dirty="0">
                  <a:solidFill>
                    <a:srgbClr val="0070C0"/>
                  </a:solidFill>
                  <a:latin typeface="+mn-lt"/>
                </a:rPr>
                <a:t>u</a:t>
              </a:r>
              <a:r>
                <a:rPr lang="en-US" altLang="en-US" sz="3200" b="1" dirty="0">
                  <a:solidFill>
                    <a:srgbClr val="FFFF00"/>
                  </a:solidFill>
                  <a:latin typeface="+mn-lt"/>
                </a:rPr>
                <a:t>c</a:t>
              </a:r>
              <a:r>
                <a:rPr lang="en-US" altLang="en-US" sz="3200" b="1" dirty="0">
                  <a:solidFill>
                    <a:srgbClr val="FF0000"/>
                  </a:solidFill>
                  <a:latin typeface="+mn-lt"/>
                </a:rPr>
                <a:t>e</a:t>
              </a:r>
            </a:p>
          </p:txBody>
        </p:sp>
        <p:sp>
          <p:nvSpPr>
            <p:cNvPr id="39" name="Left-Right Arrow 38"/>
            <p:cNvSpPr/>
            <p:nvPr/>
          </p:nvSpPr>
          <p:spPr>
            <a:xfrm>
              <a:off x="5791200" y="1905000"/>
              <a:ext cx="6858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grpSp>
      <p:pic>
        <p:nvPicPr>
          <p:cNvPr id="14" name="Picture 13"/>
          <p:cNvPicPr>
            <a:picLocks noChangeAspect="1"/>
          </p:cNvPicPr>
          <p:nvPr/>
        </p:nvPicPr>
        <p:blipFill>
          <a:blip r:embed="rId5"/>
          <a:stretch>
            <a:fillRect/>
          </a:stretch>
        </p:blipFill>
        <p:spPr>
          <a:xfrm>
            <a:off x="13716000" y="304800"/>
            <a:ext cx="1270000" cy="952500"/>
          </a:xfrm>
          <a:prstGeom prst="rect">
            <a:avLst/>
          </a:prstGeom>
        </p:spPr>
      </p:pic>
      <p:cxnSp>
        <p:nvCxnSpPr>
          <p:cNvPr id="15" name="Straight Connector 14"/>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7" name="TextBox 16"/>
          <p:cNvSpPr txBox="1"/>
          <p:nvPr/>
        </p:nvSpPr>
        <p:spPr>
          <a:xfrm>
            <a:off x="12268200" y="9220200"/>
            <a:ext cx="3048000" cy="384721"/>
          </a:xfrm>
          <a:prstGeom prst="rect">
            <a:avLst/>
          </a:prstGeom>
          <a:noFill/>
        </p:spPr>
        <p:txBody>
          <a:bodyPr wrap="square" rtlCol="0">
            <a:spAutoFit/>
          </a:bodyPr>
          <a:lstStyle/>
          <a:p>
            <a:r>
              <a:rPr lang="en-US" dirty="0" smtClean="0"/>
              <a:t>Source: </a:t>
            </a:r>
            <a:r>
              <a:rPr lang="en-US" dirty="0" err="1" smtClean="0"/>
              <a:t>hadoop.apache.org</a:t>
            </a:r>
            <a:endParaRPr lang="en-US" dirty="0"/>
          </a:p>
        </p:txBody>
      </p:sp>
    </p:spTree>
    <p:extLst>
      <p:ext uri="{BB962C8B-B14F-4D97-AF65-F5344CB8AC3E}">
        <p14:creationId xmlns:p14="http://schemas.microsoft.com/office/powerpoint/2010/main" val="3804794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30213"/>
            <a:ext cx="13912850" cy="1093787"/>
          </a:xfrm>
        </p:spPr>
        <p:txBody>
          <a:bodyPr anchor="b">
            <a:normAutofit fontScale="90000"/>
          </a:bodyPr>
          <a:lstStyle/>
          <a:p>
            <a:pPr eaLnBrk="1" hangingPunct="1"/>
            <a:r>
              <a:rPr lang="en-US" altLang="en-US" sz="6400" dirty="0" err="1">
                <a:solidFill>
                  <a:schemeClr val="tx2">
                    <a:lumMod val="75000"/>
                  </a:schemeClr>
                </a:solidFill>
                <a:ea typeface="ＭＳ Ｐゴシック" pitchFamily="34" charset="-128"/>
              </a:rPr>
              <a:t>MapReduce</a:t>
            </a:r>
            <a:r>
              <a:rPr lang="en-US" altLang="en-US" sz="6400" dirty="0">
                <a:solidFill>
                  <a:schemeClr val="tx2">
                    <a:lumMod val="75000"/>
                  </a:schemeClr>
                </a:solidFill>
                <a:ea typeface="ＭＳ Ｐゴシック" pitchFamily="34" charset="-128"/>
              </a:rPr>
              <a:t> Execution Overview</a:t>
            </a:r>
            <a:endParaRPr lang="en-US" altLang="en-US" sz="6100" dirty="0">
              <a:solidFill>
                <a:schemeClr val="tx2">
                  <a:lumMod val="75000"/>
                </a:schemeClr>
              </a:solidFill>
              <a:effectLst>
                <a:outerShdw blurRad="38100" dist="38100" dir="2700000" algn="tl">
                  <a:srgbClr val="C0C0C0"/>
                </a:outerShdw>
              </a:effectLst>
              <a:ea typeface="ＭＳ Ｐゴシック" pitchFamily="34" charset="-128"/>
            </a:endParaRPr>
          </a:p>
        </p:txBody>
      </p:sp>
      <p:sp>
        <p:nvSpPr>
          <p:cNvPr id="19458" name="Content Placeholder 2"/>
          <p:cNvSpPr>
            <a:spLocks noGrp="1"/>
          </p:cNvSpPr>
          <p:nvPr>
            <p:ph idx="4294967295"/>
          </p:nvPr>
        </p:nvSpPr>
        <p:spPr>
          <a:xfrm>
            <a:off x="1633538" y="2514600"/>
            <a:ext cx="13911262" cy="6032500"/>
          </a:xfrm>
        </p:spPr>
        <p:txBody>
          <a:bodyPr lIns="292608" tIns="146304"/>
          <a:lstStyle/>
          <a:p>
            <a:pPr marL="424181" indent="-424181">
              <a:buNone/>
            </a:pPr>
            <a:r>
              <a:rPr lang="en-US" altLang="en-US" dirty="0" smtClean="0">
                <a:ea typeface="ＭＳ Ｐゴシック" pitchFamily="34" charset="-128"/>
              </a:rPr>
              <a:t>  </a:t>
            </a:r>
          </a:p>
          <a:p>
            <a:pPr marL="424181" indent="-424181">
              <a:buNone/>
            </a:pPr>
            <a:endParaRPr lang="en-US" altLang="en-US" dirty="0" smtClean="0">
              <a:ea typeface="ＭＳ Ｐゴシック" pitchFamily="34" charset="-128"/>
            </a:endParaRPr>
          </a:p>
          <a:p>
            <a:pPr marL="424181" indent="-424181">
              <a:buNone/>
            </a:pPr>
            <a:endParaRPr lang="en-US" altLang="en-US" dirty="0" smtClean="0">
              <a:ea typeface="ＭＳ Ｐゴシック" pitchFamily="34" charset="-128"/>
            </a:endParaRPr>
          </a:p>
          <a:p>
            <a:pPr marL="424181" indent="-424181"/>
            <a:endParaRPr lang="en-US" altLang="en-US" dirty="0" smtClean="0">
              <a:ea typeface="ＭＳ Ｐゴシック" pitchFamily="34" charset="-128"/>
            </a:endParaRPr>
          </a:p>
          <a:p>
            <a:pPr marL="424181" indent="-424181">
              <a:buNone/>
            </a:pPr>
            <a:endParaRPr lang="en-US" altLang="en-US" dirty="0" smtClean="0">
              <a:ea typeface="ＭＳ Ｐゴシック" pitchFamily="34" charset="-128"/>
            </a:endParaRPr>
          </a:p>
          <a:p>
            <a:pPr marL="424181" indent="-424181">
              <a:buNone/>
            </a:pPr>
            <a:endParaRPr lang="en-US" altLang="en-US" dirty="0" smtClean="0">
              <a:ea typeface="ＭＳ Ｐゴシック" pitchFamily="34" charset="-128"/>
            </a:endParaRPr>
          </a:p>
          <a:p>
            <a:pPr marL="424181" indent="-424181"/>
            <a:endParaRPr lang="en-US" altLang="en-US" dirty="0" smtClean="0">
              <a:ea typeface="ＭＳ Ｐゴシック" pitchFamily="34" charset="-128"/>
            </a:endParaRPr>
          </a:p>
        </p:txBody>
      </p:sp>
      <p:pic>
        <p:nvPicPr>
          <p:cNvPr id="19459" name="Picture 12" descr="http://2.bp.blogspot.com/-rHUzPAlzXLs/UDWYhj3hYEI/AAAAAAAAABY/-ofbWJD4OtA/s640/mapreduc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740" y="8839200"/>
            <a:ext cx="2720340" cy="719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8" descr="http://www.kurzweilai.net/images/Google-logo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1940" y="8950959"/>
            <a:ext cx="155718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19"/>
          <p:cNvSpPr txBox="1">
            <a:spLocks noChangeArrowheads="1"/>
          </p:cNvSpPr>
          <p:nvPr/>
        </p:nvSpPr>
        <p:spPr bwMode="auto">
          <a:xfrm>
            <a:off x="9326880" y="8860153"/>
            <a:ext cx="2461260" cy="6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b="1" dirty="0">
                <a:solidFill>
                  <a:srgbClr val="FF0000"/>
                </a:solidFill>
                <a:latin typeface="+mn-lt"/>
              </a:rPr>
              <a:t>M</a:t>
            </a:r>
            <a:r>
              <a:rPr lang="en-US" altLang="en-US" sz="3200" b="1" dirty="0">
                <a:solidFill>
                  <a:srgbClr val="00B050"/>
                </a:solidFill>
                <a:latin typeface="+mn-lt"/>
              </a:rPr>
              <a:t>a</a:t>
            </a:r>
            <a:r>
              <a:rPr lang="en-US" altLang="en-US" sz="3200" b="1" dirty="0">
                <a:solidFill>
                  <a:srgbClr val="FFFF00"/>
                </a:solidFill>
                <a:latin typeface="+mn-lt"/>
              </a:rPr>
              <a:t>p</a:t>
            </a:r>
            <a:r>
              <a:rPr lang="en-US" altLang="en-US" sz="3200" b="1" dirty="0">
                <a:solidFill>
                  <a:srgbClr val="0070C0"/>
                </a:solidFill>
                <a:latin typeface="+mn-lt"/>
              </a:rPr>
              <a:t>R</a:t>
            </a:r>
            <a:r>
              <a:rPr lang="en-US" altLang="en-US" sz="3200" b="1" dirty="0">
                <a:solidFill>
                  <a:srgbClr val="FF0000"/>
                </a:solidFill>
                <a:latin typeface="+mn-lt"/>
              </a:rPr>
              <a:t>e</a:t>
            </a:r>
            <a:r>
              <a:rPr lang="en-US" altLang="en-US" sz="3200" b="1" dirty="0">
                <a:solidFill>
                  <a:srgbClr val="00B050"/>
                </a:solidFill>
                <a:latin typeface="+mn-lt"/>
              </a:rPr>
              <a:t>d</a:t>
            </a:r>
            <a:r>
              <a:rPr lang="en-US" altLang="en-US" sz="3200" b="1" dirty="0">
                <a:solidFill>
                  <a:srgbClr val="0070C0"/>
                </a:solidFill>
                <a:latin typeface="+mn-lt"/>
              </a:rPr>
              <a:t>u</a:t>
            </a:r>
            <a:r>
              <a:rPr lang="en-US" altLang="en-US" sz="3200" b="1" dirty="0">
                <a:solidFill>
                  <a:srgbClr val="FFFF00"/>
                </a:solidFill>
                <a:latin typeface="+mn-lt"/>
              </a:rPr>
              <a:t>c</a:t>
            </a:r>
            <a:r>
              <a:rPr lang="en-US" altLang="en-US" sz="3200" b="1" dirty="0">
                <a:solidFill>
                  <a:srgbClr val="FF0000"/>
                </a:solidFill>
                <a:latin typeface="+mn-lt"/>
              </a:rPr>
              <a:t>e</a:t>
            </a:r>
          </a:p>
        </p:txBody>
      </p:sp>
      <p:sp>
        <p:nvSpPr>
          <p:cNvPr id="8" name="Left-Right Arrow 7"/>
          <p:cNvSpPr/>
          <p:nvPr/>
        </p:nvSpPr>
        <p:spPr>
          <a:xfrm>
            <a:off x="6736080" y="9062717"/>
            <a:ext cx="1165860" cy="335280"/>
          </a:xfrm>
          <a:prstGeom prst="leftRightArrow">
            <a:avLst/>
          </a:prstGeom>
        </p:spPr>
        <p:style>
          <a:lnRef idx="0">
            <a:schemeClr val="accent4"/>
          </a:lnRef>
          <a:fillRef idx="3">
            <a:schemeClr val="accent4"/>
          </a:fillRef>
          <a:effectRef idx="3">
            <a:schemeClr val="accent4"/>
          </a:effectRef>
          <a:fontRef idx="minor">
            <a:schemeClr val="lt1"/>
          </a:fontRef>
        </p:style>
        <p:txBody>
          <a:bodyPr lIns="146304" tIns="73152" rIns="146304" bIns="73152" anchor="ctr"/>
          <a:lstStyle/>
          <a:p>
            <a:pPr algn="ctr">
              <a:defRPr/>
            </a:pPr>
            <a:endParaRPr lang="en-US" dirty="0"/>
          </a:p>
        </p:txBody>
      </p:sp>
      <p:grpSp>
        <p:nvGrpSpPr>
          <p:cNvPr id="19465" name="Group 8"/>
          <p:cNvGrpSpPr>
            <a:grpSpLocks/>
          </p:cNvGrpSpPr>
          <p:nvPr/>
        </p:nvGrpSpPr>
        <p:grpSpPr bwMode="auto">
          <a:xfrm>
            <a:off x="906780" y="1788160"/>
            <a:ext cx="13731240" cy="6674507"/>
            <a:chOff x="457200" y="304800"/>
            <a:chExt cx="8077200" cy="3385428"/>
          </a:xfrm>
        </p:grpSpPr>
        <p:sp>
          <p:nvSpPr>
            <p:cNvPr id="10" name="Rectangle 9"/>
            <p:cNvSpPr>
              <a:spLocks noChangeArrowheads="1"/>
            </p:cNvSpPr>
            <p:nvPr/>
          </p:nvSpPr>
          <p:spPr bwMode="auto">
            <a:xfrm>
              <a:off x="2209800" y="990600"/>
              <a:ext cx="76200" cy="2438400"/>
            </a:xfrm>
            <a:prstGeom prst="rect">
              <a:avLst/>
            </a:prstGeom>
            <a:gradFill rotWithShape="1">
              <a:gsLst>
                <a:gs pos="0">
                  <a:srgbClr val="E9A600"/>
                </a:gs>
                <a:gs pos="20000">
                  <a:srgbClr val="E3A300"/>
                </a:gs>
                <a:gs pos="100000">
                  <a:srgbClr val="AD7B00"/>
                </a:gs>
              </a:gsLst>
              <a:lin ang="5400000"/>
            </a:gradFill>
            <a:ln w="9525">
              <a:solidFill>
                <a:srgbClr val="CC9800"/>
              </a:solidFill>
              <a:miter lim="800000"/>
              <a:headEnd/>
              <a:tailEnd/>
            </a:ln>
            <a:effectLst>
              <a:outerShdw blurRad="40000" dist="23000" dir="5400000" rotWithShape="0">
                <a:srgbClr val="808080">
                  <a:alpha val="34999"/>
                </a:srgbClr>
              </a:outerShdw>
            </a:effectLst>
          </p:spPr>
          <p:txBody>
            <a:bodyPr anchor="ctr"/>
            <a:lstStyle/>
            <a:p>
              <a:pPr algn="ctr">
                <a:defRPr/>
              </a:pPr>
              <a:endParaRPr lang="en-US" dirty="0">
                <a:solidFill>
                  <a:schemeClr val="lt1"/>
                </a:solidFill>
                <a:latin typeface="+mn-lt"/>
                <a:ea typeface="+mn-ea"/>
              </a:endParaRPr>
            </a:p>
          </p:txBody>
        </p:sp>
        <p:sp>
          <p:nvSpPr>
            <p:cNvPr id="11" name="Rounded Rectangle 10"/>
            <p:cNvSpPr>
              <a:spLocks noChangeArrowheads="1"/>
            </p:cNvSpPr>
            <p:nvPr/>
          </p:nvSpPr>
          <p:spPr bwMode="auto">
            <a:xfrm>
              <a:off x="4191000" y="304800"/>
              <a:ext cx="762000" cy="381000"/>
            </a:xfrm>
            <a:prstGeom prst="roundRect">
              <a:avLst>
                <a:gd name="adj" fmla="val 16667"/>
              </a:avLst>
            </a:prstGeom>
            <a:gradFill rotWithShape="1">
              <a:gsLst>
                <a:gs pos="0">
                  <a:srgbClr val="E9A600"/>
                </a:gs>
                <a:gs pos="20000">
                  <a:srgbClr val="E3A300"/>
                </a:gs>
                <a:gs pos="100000">
                  <a:srgbClr val="AD7B00"/>
                </a:gs>
              </a:gsLst>
              <a:lin ang="5400000"/>
            </a:gradFill>
            <a:ln w="9525">
              <a:solidFill>
                <a:srgbClr val="CC9800"/>
              </a:solidFill>
              <a:round/>
              <a:headEnd/>
              <a:tailEnd/>
            </a:ln>
            <a:effectLst>
              <a:outerShdw blurRad="40000" dist="23000" dir="5400000" rotWithShape="0">
                <a:srgbClr val="808080">
                  <a:alpha val="34999"/>
                </a:srgbClr>
              </a:outerShdw>
            </a:effectLst>
          </p:spPr>
          <p:txBody>
            <a:bodyPr anchor="ctr"/>
            <a:lstStyle/>
            <a:p>
              <a:pPr algn="ctr">
                <a:defRPr/>
              </a:pPr>
              <a:r>
                <a:rPr lang="en-US" sz="1300" dirty="0">
                  <a:solidFill>
                    <a:schemeClr val="lt1"/>
                  </a:solidFill>
                </a:rPr>
                <a:t>User Program</a:t>
              </a:r>
            </a:p>
          </p:txBody>
        </p:sp>
        <p:sp>
          <p:nvSpPr>
            <p:cNvPr id="12" name="Rounded Rectangle 11"/>
            <p:cNvSpPr>
              <a:spLocks noChangeArrowheads="1"/>
            </p:cNvSpPr>
            <p:nvPr/>
          </p:nvSpPr>
          <p:spPr bwMode="auto">
            <a:xfrm>
              <a:off x="4191000" y="838200"/>
              <a:ext cx="762000" cy="381000"/>
            </a:xfrm>
            <a:prstGeom prst="roundRect">
              <a:avLst>
                <a:gd name="adj" fmla="val 16667"/>
              </a:avLst>
            </a:prstGeom>
            <a:gradFill rotWithShape="1">
              <a:gsLst>
                <a:gs pos="0">
                  <a:srgbClr val="E9A600"/>
                </a:gs>
                <a:gs pos="20000">
                  <a:srgbClr val="E3A300"/>
                </a:gs>
                <a:gs pos="100000">
                  <a:srgbClr val="AD7B00"/>
                </a:gs>
              </a:gsLst>
              <a:lin ang="5400000"/>
            </a:gradFill>
            <a:ln w="9525">
              <a:solidFill>
                <a:srgbClr val="CC9800"/>
              </a:solidFill>
              <a:round/>
              <a:headEnd/>
              <a:tailEnd/>
            </a:ln>
            <a:effectLst>
              <a:outerShdw blurRad="40000" dist="23000" dir="5400000" rotWithShape="0">
                <a:srgbClr val="808080">
                  <a:alpha val="34999"/>
                </a:srgbClr>
              </a:outerShdw>
            </a:effectLst>
          </p:spPr>
          <p:txBody>
            <a:bodyPr anchor="ctr"/>
            <a:lstStyle/>
            <a:p>
              <a:pPr algn="ctr">
                <a:defRPr/>
              </a:pPr>
              <a:r>
                <a:rPr lang="en-US" sz="1800" dirty="0">
                  <a:solidFill>
                    <a:schemeClr val="lt1"/>
                  </a:solidFill>
                </a:rPr>
                <a:t>Master</a:t>
              </a:r>
            </a:p>
          </p:txBody>
        </p:sp>
        <p:sp>
          <p:nvSpPr>
            <p:cNvPr id="13" name="Rounded Rectangle 12"/>
            <p:cNvSpPr>
              <a:spLocks noChangeArrowheads="1"/>
            </p:cNvSpPr>
            <p:nvPr/>
          </p:nvSpPr>
          <p:spPr bwMode="auto">
            <a:xfrm>
              <a:off x="2438400" y="1447800"/>
              <a:ext cx="762000" cy="381000"/>
            </a:xfrm>
            <a:prstGeom prst="roundRect">
              <a:avLst>
                <a:gd name="adj" fmla="val 16667"/>
              </a:avLst>
            </a:prstGeom>
            <a:gradFill rotWithShape="1">
              <a:gsLst>
                <a:gs pos="0">
                  <a:srgbClr val="E9A600"/>
                </a:gs>
                <a:gs pos="20000">
                  <a:srgbClr val="E3A300"/>
                </a:gs>
                <a:gs pos="100000">
                  <a:srgbClr val="AD7B00"/>
                </a:gs>
              </a:gsLst>
              <a:lin ang="5400000"/>
            </a:gradFill>
            <a:ln w="9525">
              <a:solidFill>
                <a:srgbClr val="CC9800"/>
              </a:solidFill>
              <a:round/>
              <a:headEnd/>
              <a:tailEnd/>
            </a:ln>
            <a:effectLst>
              <a:outerShdw blurRad="40000" dist="23000" dir="5400000" rotWithShape="0">
                <a:srgbClr val="808080">
                  <a:alpha val="34999"/>
                </a:srgbClr>
              </a:outerShdw>
            </a:effectLst>
          </p:spPr>
          <p:txBody>
            <a:bodyPr anchor="ctr"/>
            <a:lstStyle/>
            <a:p>
              <a:pPr algn="ctr">
                <a:defRPr/>
              </a:pPr>
              <a:r>
                <a:rPr lang="en-US" sz="1800" dirty="0">
                  <a:solidFill>
                    <a:schemeClr val="lt1"/>
                  </a:solidFill>
                </a:rPr>
                <a:t>Worker</a:t>
              </a:r>
            </a:p>
          </p:txBody>
        </p:sp>
        <p:sp>
          <p:nvSpPr>
            <p:cNvPr id="14" name="Rounded Rectangle 13"/>
            <p:cNvSpPr>
              <a:spLocks noChangeArrowheads="1"/>
            </p:cNvSpPr>
            <p:nvPr/>
          </p:nvSpPr>
          <p:spPr bwMode="auto">
            <a:xfrm>
              <a:off x="2438400" y="1981200"/>
              <a:ext cx="762000" cy="381000"/>
            </a:xfrm>
            <a:prstGeom prst="roundRect">
              <a:avLst>
                <a:gd name="adj" fmla="val 16667"/>
              </a:avLst>
            </a:prstGeom>
            <a:gradFill rotWithShape="1">
              <a:gsLst>
                <a:gs pos="0">
                  <a:srgbClr val="E9A600"/>
                </a:gs>
                <a:gs pos="20000">
                  <a:srgbClr val="E3A300"/>
                </a:gs>
                <a:gs pos="100000">
                  <a:srgbClr val="AD7B00"/>
                </a:gs>
              </a:gsLst>
              <a:lin ang="5400000"/>
            </a:gradFill>
            <a:ln w="9525">
              <a:solidFill>
                <a:srgbClr val="CC9800"/>
              </a:solidFill>
              <a:round/>
              <a:headEnd/>
              <a:tailEnd/>
            </a:ln>
            <a:effectLst>
              <a:outerShdw blurRad="40000" dist="23000" dir="5400000" rotWithShape="0">
                <a:srgbClr val="808080">
                  <a:alpha val="34999"/>
                </a:srgbClr>
              </a:outerShdw>
            </a:effectLst>
          </p:spPr>
          <p:txBody>
            <a:bodyPr anchor="ctr"/>
            <a:lstStyle/>
            <a:p>
              <a:pPr algn="ctr">
                <a:defRPr/>
              </a:pPr>
              <a:r>
                <a:rPr lang="en-US" sz="1800" dirty="0">
                  <a:solidFill>
                    <a:schemeClr val="lt1"/>
                  </a:solidFill>
                </a:rPr>
                <a:t>Worker</a:t>
              </a:r>
            </a:p>
          </p:txBody>
        </p:sp>
        <p:sp>
          <p:nvSpPr>
            <p:cNvPr id="15" name="Rounded Rectangle 14"/>
            <p:cNvSpPr>
              <a:spLocks noChangeArrowheads="1"/>
            </p:cNvSpPr>
            <p:nvPr/>
          </p:nvSpPr>
          <p:spPr bwMode="auto">
            <a:xfrm>
              <a:off x="2438400" y="2514600"/>
              <a:ext cx="762000" cy="381000"/>
            </a:xfrm>
            <a:prstGeom prst="roundRect">
              <a:avLst>
                <a:gd name="adj" fmla="val 16667"/>
              </a:avLst>
            </a:prstGeom>
            <a:gradFill rotWithShape="1">
              <a:gsLst>
                <a:gs pos="0">
                  <a:srgbClr val="E9A600"/>
                </a:gs>
                <a:gs pos="20000">
                  <a:srgbClr val="E3A300"/>
                </a:gs>
                <a:gs pos="100000">
                  <a:srgbClr val="AD7B00"/>
                </a:gs>
              </a:gsLst>
              <a:lin ang="5400000"/>
            </a:gradFill>
            <a:ln w="9525">
              <a:solidFill>
                <a:srgbClr val="CC9800"/>
              </a:solidFill>
              <a:round/>
              <a:headEnd/>
              <a:tailEnd/>
            </a:ln>
            <a:effectLst>
              <a:outerShdw blurRad="40000" dist="23000" dir="5400000" rotWithShape="0">
                <a:srgbClr val="808080">
                  <a:alpha val="34999"/>
                </a:srgbClr>
              </a:outerShdw>
            </a:effectLst>
          </p:spPr>
          <p:txBody>
            <a:bodyPr anchor="ctr"/>
            <a:lstStyle/>
            <a:p>
              <a:pPr algn="ctr">
                <a:defRPr/>
              </a:pPr>
              <a:r>
                <a:rPr lang="en-US" sz="1800" dirty="0">
                  <a:solidFill>
                    <a:schemeClr val="lt1"/>
                  </a:solidFill>
                </a:rPr>
                <a:t>Worker</a:t>
              </a:r>
            </a:p>
          </p:txBody>
        </p:sp>
        <p:sp>
          <p:nvSpPr>
            <p:cNvPr id="16" name="Rectangle 15"/>
            <p:cNvSpPr/>
            <p:nvPr/>
          </p:nvSpPr>
          <p:spPr>
            <a:xfrm>
              <a:off x="3962400" y="1447800"/>
              <a:ext cx="152400" cy="381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dirty="0"/>
            </a:p>
          </p:txBody>
        </p:sp>
        <p:sp>
          <p:nvSpPr>
            <p:cNvPr id="17" name="Rectangle 16"/>
            <p:cNvSpPr/>
            <p:nvPr/>
          </p:nvSpPr>
          <p:spPr>
            <a:xfrm>
              <a:off x="4114800" y="1447800"/>
              <a:ext cx="152400" cy="381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dirty="0"/>
            </a:p>
          </p:txBody>
        </p:sp>
        <p:sp>
          <p:nvSpPr>
            <p:cNvPr id="18" name="Rectangle 17"/>
            <p:cNvSpPr/>
            <p:nvPr/>
          </p:nvSpPr>
          <p:spPr>
            <a:xfrm>
              <a:off x="3962400" y="1981200"/>
              <a:ext cx="152400" cy="381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dirty="0"/>
            </a:p>
          </p:txBody>
        </p:sp>
        <p:sp>
          <p:nvSpPr>
            <p:cNvPr id="19" name="Rectangle 18"/>
            <p:cNvSpPr/>
            <p:nvPr/>
          </p:nvSpPr>
          <p:spPr>
            <a:xfrm>
              <a:off x="4114800" y="1981200"/>
              <a:ext cx="152400" cy="381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dirty="0"/>
            </a:p>
          </p:txBody>
        </p:sp>
        <p:sp>
          <p:nvSpPr>
            <p:cNvPr id="20" name="Rectangle 19"/>
            <p:cNvSpPr/>
            <p:nvPr/>
          </p:nvSpPr>
          <p:spPr>
            <a:xfrm>
              <a:off x="3962400" y="2514600"/>
              <a:ext cx="152400" cy="381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dirty="0"/>
            </a:p>
          </p:txBody>
        </p:sp>
        <p:sp>
          <p:nvSpPr>
            <p:cNvPr id="21" name="Rectangle 20"/>
            <p:cNvSpPr/>
            <p:nvPr/>
          </p:nvSpPr>
          <p:spPr>
            <a:xfrm>
              <a:off x="4114800" y="2514600"/>
              <a:ext cx="152400" cy="381000"/>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dirty="0"/>
            </a:p>
          </p:txBody>
        </p:sp>
        <p:sp>
          <p:nvSpPr>
            <p:cNvPr id="22" name="Rounded Rectangle 21"/>
            <p:cNvSpPr>
              <a:spLocks noChangeArrowheads="1"/>
            </p:cNvSpPr>
            <p:nvPr/>
          </p:nvSpPr>
          <p:spPr bwMode="auto">
            <a:xfrm>
              <a:off x="5562600" y="1600200"/>
              <a:ext cx="762000" cy="381000"/>
            </a:xfrm>
            <a:prstGeom prst="roundRect">
              <a:avLst>
                <a:gd name="adj" fmla="val 16667"/>
              </a:avLst>
            </a:prstGeom>
            <a:gradFill rotWithShape="1">
              <a:gsLst>
                <a:gs pos="0">
                  <a:srgbClr val="E9A600"/>
                </a:gs>
                <a:gs pos="20000">
                  <a:srgbClr val="E3A300"/>
                </a:gs>
                <a:gs pos="100000">
                  <a:srgbClr val="AD7B00"/>
                </a:gs>
              </a:gsLst>
              <a:lin ang="5400000"/>
            </a:gradFill>
            <a:ln w="9525">
              <a:solidFill>
                <a:srgbClr val="CC9800"/>
              </a:solidFill>
              <a:round/>
              <a:headEnd/>
              <a:tailEnd/>
            </a:ln>
            <a:effectLst>
              <a:outerShdw blurRad="40000" dist="23000" dir="5400000" rotWithShape="0">
                <a:srgbClr val="808080">
                  <a:alpha val="34999"/>
                </a:srgbClr>
              </a:outerShdw>
            </a:effectLst>
          </p:spPr>
          <p:txBody>
            <a:bodyPr anchor="ctr"/>
            <a:lstStyle/>
            <a:p>
              <a:pPr algn="ctr">
                <a:defRPr/>
              </a:pPr>
              <a:r>
                <a:rPr lang="en-US" sz="1800" dirty="0">
                  <a:solidFill>
                    <a:schemeClr val="lt1"/>
                  </a:solidFill>
                </a:rPr>
                <a:t>Worker</a:t>
              </a:r>
            </a:p>
          </p:txBody>
        </p:sp>
        <p:sp>
          <p:nvSpPr>
            <p:cNvPr id="23" name="Rounded Rectangle 22"/>
            <p:cNvSpPr>
              <a:spLocks noChangeArrowheads="1"/>
            </p:cNvSpPr>
            <p:nvPr/>
          </p:nvSpPr>
          <p:spPr bwMode="auto">
            <a:xfrm>
              <a:off x="5562600" y="2133600"/>
              <a:ext cx="762000" cy="381000"/>
            </a:xfrm>
            <a:prstGeom prst="roundRect">
              <a:avLst>
                <a:gd name="adj" fmla="val 16667"/>
              </a:avLst>
            </a:prstGeom>
            <a:gradFill rotWithShape="1">
              <a:gsLst>
                <a:gs pos="0">
                  <a:srgbClr val="E9A600"/>
                </a:gs>
                <a:gs pos="20000">
                  <a:srgbClr val="E3A300"/>
                </a:gs>
                <a:gs pos="100000">
                  <a:srgbClr val="AD7B00"/>
                </a:gs>
              </a:gsLst>
              <a:lin ang="5400000"/>
            </a:gradFill>
            <a:ln w="9525">
              <a:solidFill>
                <a:srgbClr val="CC9800"/>
              </a:solidFill>
              <a:round/>
              <a:headEnd/>
              <a:tailEnd/>
            </a:ln>
            <a:effectLst>
              <a:outerShdw blurRad="40000" dist="23000" dir="5400000" rotWithShape="0">
                <a:srgbClr val="808080">
                  <a:alpha val="34999"/>
                </a:srgbClr>
              </a:outerShdw>
            </a:effectLst>
          </p:spPr>
          <p:txBody>
            <a:bodyPr anchor="ctr"/>
            <a:lstStyle/>
            <a:p>
              <a:pPr algn="ctr">
                <a:defRPr/>
              </a:pPr>
              <a:r>
                <a:rPr lang="en-US" sz="1800" dirty="0">
                  <a:solidFill>
                    <a:schemeClr val="lt1"/>
                  </a:solidFill>
                </a:rPr>
                <a:t>Worker</a:t>
              </a:r>
            </a:p>
          </p:txBody>
        </p:sp>
        <p:sp>
          <p:nvSpPr>
            <p:cNvPr id="24" name="Rectangle 23"/>
            <p:cNvSpPr>
              <a:spLocks noChangeArrowheads="1"/>
            </p:cNvSpPr>
            <p:nvPr/>
          </p:nvSpPr>
          <p:spPr bwMode="auto">
            <a:xfrm>
              <a:off x="457200" y="1676400"/>
              <a:ext cx="990600" cy="2286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300" dirty="0">
                  <a:solidFill>
                    <a:schemeClr val="dk1"/>
                  </a:solidFill>
                </a:rPr>
                <a:t>Document A</a:t>
              </a:r>
            </a:p>
          </p:txBody>
        </p:sp>
        <p:sp>
          <p:nvSpPr>
            <p:cNvPr id="25" name="Rectangle 24"/>
            <p:cNvSpPr>
              <a:spLocks noChangeArrowheads="1"/>
            </p:cNvSpPr>
            <p:nvPr/>
          </p:nvSpPr>
          <p:spPr bwMode="auto">
            <a:xfrm>
              <a:off x="609600" y="1905000"/>
              <a:ext cx="990600" cy="2286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300" dirty="0">
                  <a:solidFill>
                    <a:schemeClr val="dk1"/>
                  </a:solidFill>
                </a:rPr>
                <a:t>Document B</a:t>
              </a:r>
            </a:p>
          </p:txBody>
        </p:sp>
        <p:sp>
          <p:nvSpPr>
            <p:cNvPr id="26" name="Rectangle 25"/>
            <p:cNvSpPr>
              <a:spLocks noChangeArrowheads="1"/>
            </p:cNvSpPr>
            <p:nvPr/>
          </p:nvSpPr>
          <p:spPr bwMode="auto">
            <a:xfrm>
              <a:off x="762000" y="2133600"/>
              <a:ext cx="990600" cy="2286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300" dirty="0">
                  <a:solidFill>
                    <a:schemeClr val="dk1"/>
                  </a:solidFill>
                </a:rPr>
                <a:t>Document C</a:t>
              </a:r>
            </a:p>
          </p:txBody>
        </p:sp>
        <p:sp>
          <p:nvSpPr>
            <p:cNvPr id="27" name="Rectangle 26"/>
            <p:cNvSpPr>
              <a:spLocks noChangeArrowheads="1"/>
            </p:cNvSpPr>
            <p:nvPr/>
          </p:nvSpPr>
          <p:spPr bwMode="auto">
            <a:xfrm>
              <a:off x="914400" y="2362200"/>
              <a:ext cx="990600" cy="2286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300" dirty="0">
                  <a:solidFill>
                    <a:schemeClr val="dk1"/>
                  </a:solidFill>
                </a:rPr>
                <a:t>Document D</a:t>
              </a:r>
            </a:p>
          </p:txBody>
        </p:sp>
        <p:sp>
          <p:nvSpPr>
            <p:cNvPr id="28" name="Rectangle 27"/>
            <p:cNvSpPr>
              <a:spLocks noChangeArrowheads="1"/>
            </p:cNvSpPr>
            <p:nvPr/>
          </p:nvSpPr>
          <p:spPr bwMode="auto">
            <a:xfrm>
              <a:off x="1143000" y="2590800"/>
              <a:ext cx="990600" cy="2286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300" dirty="0">
                  <a:solidFill>
                    <a:schemeClr val="dk1"/>
                  </a:solidFill>
                </a:rPr>
                <a:t>Document E</a:t>
              </a:r>
            </a:p>
          </p:txBody>
        </p:sp>
        <p:sp>
          <p:nvSpPr>
            <p:cNvPr id="29" name="Rectangle 28"/>
            <p:cNvSpPr>
              <a:spLocks noChangeArrowheads="1"/>
            </p:cNvSpPr>
            <p:nvPr/>
          </p:nvSpPr>
          <p:spPr bwMode="auto">
            <a:xfrm>
              <a:off x="7391400" y="1143000"/>
              <a:ext cx="1143000" cy="6096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600" dirty="0">
                  <a:solidFill>
                    <a:schemeClr val="dk1"/>
                  </a:solidFill>
                </a:rPr>
                <a:t>Output File 1</a:t>
              </a:r>
            </a:p>
          </p:txBody>
        </p:sp>
        <p:sp>
          <p:nvSpPr>
            <p:cNvPr id="30" name="Rectangle 29"/>
            <p:cNvSpPr>
              <a:spLocks noChangeArrowheads="1"/>
            </p:cNvSpPr>
            <p:nvPr/>
          </p:nvSpPr>
          <p:spPr bwMode="auto">
            <a:xfrm>
              <a:off x="7391400" y="2209800"/>
              <a:ext cx="1143000" cy="6096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r>
                <a:rPr lang="en-US" sz="1600" dirty="0">
                  <a:solidFill>
                    <a:schemeClr val="dk1"/>
                  </a:solidFill>
                </a:rPr>
                <a:t>Output File 1</a:t>
              </a:r>
            </a:p>
          </p:txBody>
        </p:sp>
        <p:sp>
          <p:nvSpPr>
            <p:cNvPr id="19499" name="TextBox 30"/>
            <p:cNvSpPr txBox="1">
              <a:spLocks noChangeArrowheads="1"/>
            </p:cNvSpPr>
            <p:nvPr/>
          </p:nvSpPr>
          <p:spPr bwMode="auto">
            <a:xfrm>
              <a:off x="838200" y="3429000"/>
              <a:ext cx="990600"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Input Files</a:t>
              </a:r>
            </a:p>
          </p:txBody>
        </p:sp>
        <p:sp>
          <p:nvSpPr>
            <p:cNvPr id="19500" name="TextBox 31"/>
            <p:cNvSpPr txBox="1">
              <a:spLocks noChangeArrowheads="1"/>
            </p:cNvSpPr>
            <p:nvPr/>
          </p:nvSpPr>
          <p:spPr bwMode="auto">
            <a:xfrm>
              <a:off x="2362200" y="3429000"/>
              <a:ext cx="1147482"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Map Phase</a:t>
              </a:r>
            </a:p>
          </p:txBody>
        </p:sp>
        <p:sp>
          <p:nvSpPr>
            <p:cNvPr id="19501" name="TextBox 32"/>
            <p:cNvSpPr txBox="1">
              <a:spLocks noChangeArrowheads="1"/>
            </p:cNvSpPr>
            <p:nvPr/>
          </p:nvSpPr>
          <p:spPr bwMode="auto">
            <a:xfrm>
              <a:off x="3581400" y="3429000"/>
              <a:ext cx="1676400"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Intermediate Files</a:t>
              </a:r>
            </a:p>
          </p:txBody>
        </p:sp>
        <p:sp>
          <p:nvSpPr>
            <p:cNvPr id="19502" name="TextBox 33"/>
            <p:cNvSpPr txBox="1">
              <a:spLocks noChangeArrowheads="1"/>
            </p:cNvSpPr>
            <p:nvPr/>
          </p:nvSpPr>
          <p:spPr bwMode="auto">
            <a:xfrm>
              <a:off x="5486400" y="3446370"/>
              <a:ext cx="1295400"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Reduce Phase</a:t>
              </a:r>
            </a:p>
          </p:txBody>
        </p:sp>
        <p:sp>
          <p:nvSpPr>
            <p:cNvPr id="19503" name="TextBox 34"/>
            <p:cNvSpPr txBox="1">
              <a:spLocks noChangeArrowheads="1"/>
            </p:cNvSpPr>
            <p:nvPr/>
          </p:nvSpPr>
          <p:spPr bwMode="auto">
            <a:xfrm>
              <a:off x="7391400" y="3456063"/>
              <a:ext cx="990600" cy="234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a:t>Output File</a:t>
              </a:r>
            </a:p>
          </p:txBody>
        </p:sp>
        <p:cxnSp>
          <p:nvCxnSpPr>
            <p:cNvPr id="36" name="Curved Connector 35"/>
            <p:cNvCxnSpPr>
              <a:cxnSpLocks noChangeShapeType="1"/>
              <a:stCxn id="28" idx="3"/>
              <a:endCxn id="13" idx="1"/>
            </p:cNvCxnSpPr>
            <p:nvPr/>
          </p:nvCxnSpPr>
          <p:spPr bwMode="auto">
            <a:xfrm flipV="1">
              <a:off x="2133600" y="1638300"/>
              <a:ext cx="304800" cy="1066800"/>
            </a:xfrm>
            <a:prstGeom prst="curvedConnector3">
              <a:avLst>
                <a:gd name="adj1" fmla="val 50000"/>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7" name="Curved Connector 36"/>
            <p:cNvCxnSpPr>
              <a:cxnSpLocks noChangeShapeType="1"/>
              <a:stCxn id="26" idx="3"/>
              <a:endCxn id="15" idx="1"/>
            </p:cNvCxnSpPr>
            <p:nvPr/>
          </p:nvCxnSpPr>
          <p:spPr bwMode="auto">
            <a:xfrm>
              <a:off x="1752600" y="2247900"/>
              <a:ext cx="685800" cy="457200"/>
            </a:xfrm>
            <a:prstGeom prst="curvedConnector3">
              <a:avLst>
                <a:gd name="adj1" fmla="val 50000"/>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8" name="Curved Connector 37"/>
            <p:cNvCxnSpPr>
              <a:cxnSpLocks noChangeShapeType="1"/>
              <a:stCxn id="24" idx="3"/>
              <a:endCxn id="14" idx="1"/>
            </p:cNvCxnSpPr>
            <p:nvPr/>
          </p:nvCxnSpPr>
          <p:spPr bwMode="auto">
            <a:xfrm>
              <a:off x="1447800" y="1790700"/>
              <a:ext cx="990600" cy="381000"/>
            </a:xfrm>
            <a:prstGeom prst="curvedConnector3">
              <a:avLst>
                <a:gd name="adj1" fmla="val 50000"/>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Curved Connector 38"/>
            <p:cNvCxnSpPr>
              <a:cxnSpLocks noChangeShapeType="1"/>
              <a:stCxn id="25" idx="3"/>
              <a:endCxn id="13" idx="1"/>
            </p:cNvCxnSpPr>
            <p:nvPr/>
          </p:nvCxnSpPr>
          <p:spPr bwMode="auto">
            <a:xfrm flipV="1">
              <a:off x="1600200" y="1638300"/>
              <a:ext cx="838200" cy="381000"/>
            </a:xfrm>
            <a:prstGeom prst="curvedConnector3">
              <a:avLst>
                <a:gd name="adj1" fmla="val 50000"/>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Curved Connector 39"/>
            <p:cNvCxnSpPr>
              <a:cxnSpLocks noChangeShapeType="1"/>
              <a:stCxn id="27" idx="3"/>
            </p:cNvCxnSpPr>
            <p:nvPr/>
          </p:nvCxnSpPr>
          <p:spPr bwMode="auto">
            <a:xfrm flipV="1">
              <a:off x="1905000" y="2133600"/>
              <a:ext cx="457200" cy="342900"/>
            </a:xfrm>
            <a:prstGeom prst="curvedConnector3">
              <a:avLst>
                <a:gd name="adj1" fmla="val 50000"/>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509" name="TextBox 40"/>
            <p:cNvSpPr txBox="1">
              <a:spLocks noChangeArrowheads="1"/>
            </p:cNvSpPr>
            <p:nvPr/>
          </p:nvSpPr>
          <p:spPr bwMode="auto">
            <a:xfrm>
              <a:off x="914400" y="533400"/>
              <a:ext cx="2209800" cy="21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100"/>
                <a:t>Distributed File System</a:t>
              </a:r>
            </a:p>
          </p:txBody>
        </p:sp>
        <p:cxnSp>
          <p:nvCxnSpPr>
            <p:cNvPr id="42" name="Straight Arrow Connector 41"/>
            <p:cNvCxnSpPr>
              <a:cxnSpLocks noChangeShapeType="1"/>
              <a:stCxn id="13" idx="3"/>
            </p:cNvCxnSpPr>
            <p:nvPr/>
          </p:nvCxnSpPr>
          <p:spPr bwMode="auto">
            <a:xfrm>
              <a:off x="3200400" y="1638300"/>
              <a:ext cx="762000"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3" name="Straight Arrow Connector 42"/>
            <p:cNvCxnSpPr>
              <a:cxnSpLocks noChangeShapeType="1"/>
              <a:stCxn id="14" idx="3"/>
            </p:cNvCxnSpPr>
            <p:nvPr/>
          </p:nvCxnSpPr>
          <p:spPr bwMode="auto">
            <a:xfrm>
              <a:off x="3200400" y="2171700"/>
              <a:ext cx="762000"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p:cNvCxnSpPr>
              <a:cxnSpLocks noChangeShapeType="1"/>
              <a:stCxn id="15" idx="3"/>
            </p:cNvCxnSpPr>
            <p:nvPr/>
          </p:nvCxnSpPr>
          <p:spPr bwMode="auto">
            <a:xfrm>
              <a:off x="3200400" y="2705100"/>
              <a:ext cx="762000"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a:endCxn id="22" idx="1"/>
            </p:cNvCxnSpPr>
            <p:nvPr/>
          </p:nvCxnSpPr>
          <p:spPr bwMode="auto">
            <a:xfrm>
              <a:off x="4267200" y="1676400"/>
              <a:ext cx="1295400" cy="114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Arrow Connector 45"/>
            <p:cNvCxnSpPr>
              <a:cxnSpLocks noChangeShapeType="1"/>
              <a:endCxn id="22" idx="1"/>
            </p:cNvCxnSpPr>
            <p:nvPr/>
          </p:nvCxnSpPr>
          <p:spPr bwMode="auto">
            <a:xfrm flipV="1">
              <a:off x="4267200" y="1790700"/>
              <a:ext cx="1295400" cy="3429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 name="Straight Arrow Connector 46"/>
            <p:cNvCxnSpPr>
              <a:cxnSpLocks noChangeShapeType="1"/>
              <a:endCxn id="23" idx="1"/>
            </p:cNvCxnSpPr>
            <p:nvPr/>
          </p:nvCxnSpPr>
          <p:spPr bwMode="auto">
            <a:xfrm flipV="1">
              <a:off x="4267200" y="2324100"/>
              <a:ext cx="1295400" cy="3429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Straight Arrow Connector 47"/>
            <p:cNvCxnSpPr>
              <a:cxnSpLocks noChangeShapeType="1"/>
              <a:stCxn id="22" idx="3"/>
              <a:endCxn id="29" idx="1"/>
            </p:cNvCxnSpPr>
            <p:nvPr/>
          </p:nvCxnSpPr>
          <p:spPr bwMode="auto">
            <a:xfrm flipV="1">
              <a:off x="6324600" y="1447800"/>
              <a:ext cx="1066800" cy="3429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 name="Straight Arrow Connector 48"/>
            <p:cNvCxnSpPr>
              <a:cxnSpLocks noChangeShapeType="1"/>
              <a:stCxn id="23" idx="3"/>
              <a:endCxn id="30" idx="1"/>
            </p:cNvCxnSpPr>
            <p:nvPr/>
          </p:nvCxnSpPr>
          <p:spPr bwMode="auto">
            <a:xfrm>
              <a:off x="6324600" y="2324100"/>
              <a:ext cx="1066800" cy="1905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 name="Curved Connector 49"/>
            <p:cNvCxnSpPr>
              <a:cxnSpLocks noChangeShapeType="1"/>
              <a:stCxn id="11" idx="1"/>
              <a:endCxn id="13" idx="0"/>
            </p:cNvCxnSpPr>
            <p:nvPr/>
          </p:nvCxnSpPr>
          <p:spPr bwMode="auto">
            <a:xfrm rot="10800000" flipV="1">
              <a:off x="2819400" y="495300"/>
              <a:ext cx="1371600" cy="952500"/>
            </a:xfrm>
            <a:prstGeom prst="curvedConnector2">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1" name="Curved Connector 50"/>
            <p:cNvCxnSpPr>
              <a:cxnSpLocks noChangeShapeType="1"/>
              <a:stCxn id="11" idx="3"/>
              <a:endCxn id="22" idx="0"/>
            </p:cNvCxnSpPr>
            <p:nvPr/>
          </p:nvCxnSpPr>
          <p:spPr bwMode="auto">
            <a:xfrm>
              <a:off x="4953000" y="495300"/>
              <a:ext cx="990600" cy="1104900"/>
            </a:xfrm>
            <a:prstGeom prst="curvedConnector2">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Curved Connector 51"/>
            <p:cNvCxnSpPr>
              <a:cxnSpLocks noChangeShapeType="1"/>
              <a:stCxn id="12" idx="3"/>
              <a:endCxn id="22" idx="0"/>
            </p:cNvCxnSpPr>
            <p:nvPr/>
          </p:nvCxnSpPr>
          <p:spPr bwMode="auto">
            <a:xfrm>
              <a:off x="4953000" y="1028700"/>
              <a:ext cx="990600" cy="571500"/>
            </a:xfrm>
            <a:prstGeom prst="curvedConnector2">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3" name="Curved Connector 52"/>
            <p:cNvCxnSpPr>
              <a:cxnSpLocks noChangeShapeType="1"/>
              <a:stCxn id="12" idx="1"/>
              <a:endCxn id="13" idx="0"/>
            </p:cNvCxnSpPr>
            <p:nvPr/>
          </p:nvCxnSpPr>
          <p:spPr bwMode="auto">
            <a:xfrm rot="10800000" flipV="1">
              <a:off x="2819400" y="1028700"/>
              <a:ext cx="1371600" cy="419100"/>
            </a:xfrm>
            <a:prstGeom prst="curvedConnector2">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4" name="Curved Connector 53"/>
            <p:cNvCxnSpPr>
              <a:cxnSpLocks noChangeShapeType="1"/>
              <a:stCxn id="11" idx="2"/>
              <a:endCxn id="12" idx="0"/>
            </p:cNvCxnSpPr>
            <p:nvPr/>
          </p:nvCxnSpPr>
          <p:spPr bwMode="auto">
            <a:xfrm rot="5400000">
              <a:off x="4495800" y="762000"/>
              <a:ext cx="152400" cy="12700"/>
            </a:xfrm>
            <a:prstGeom prst="curvedConnector3">
              <a:avLst>
                <a:gd name="adj1" fmla="val 50000"/>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9523" name="TextBox 54"/>
            <p:cNvSpPr txBox="1">
              <a:spLocks noChangeArrowheads="1"/>
            </p:cNvSpPr>
            <p:nvPr/>
          </p:nvSpPr>
          <p:spPr bwMode="auto">
            <a:xfrm>
              <a:off x="2362200" y="1066800"/>
              <a:ext cx="533400" cy="19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900"/>
                <a:t>fork</a:t>
              </a:r>
            </a:p>
          </p:txBody>
        </p:sp>
        <p:sp>
          <p:nvSpPr>
            <p:cNvPr id="19524" name="TextBox 55"/>
            <p:cNvSpPr txBox="1">
              <a:spLocks noChangeArrowheads="1"/>
            </p:cNvSpPr>
            <p:nvPr/>
          </p:nvSpPr>
          <p:spPr bwMode="auto">
            <a:xfrm>
              <a:off x="5181600" y="838200"/>
              <a:ext cx="533400" cy="19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900"/>
                <a:t>fork</a:t>
              </a:r>
            </a:p>
          </p:txBody>
        </p:sp>
        <p:sp>
          <p:nvSpPr>
            <p:cNvPr id="19525" name="TextBox 56"/>
            <p:cNvSpPr txBox="1">
              <a:spLocks noChangeArrowheads="1"/>
            </p:cNvSpPr>
            <p:nvPr/>
          </p:nvSpPr>
          <p:spPr bwMode="auto">
            <a:xfrm>
              <a:off x="4038600" y="609600"/>
              <a:ext cx="533400" cy="19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900"/>
                <a:t>fork</a:t>
              </a:r>
            </a:p>
          </p:txBody>
        </p:sp>
        <p:sp>
          <p:nvSpPr>
            <p:cNvPr id="19526" name="TextBox 57"/>
            <p:cNvSpPr txBox="1">
              <a:spLocks noChangeArrowheads="1"/>
            </p:cNvSpPr>
            <p:nvPr/>
          </p:nvSpPr>
          <p:spPr bwMode="auto">
            <a:xfrm>
              <a:off x="3048000" y="1219200"/>
              <a:ext cx="990600" cy="19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900"/>
                <a:t>Assign Map</a:t>
              </a:r>
            </a:p>
          </p:txBody>
        </p:sp>
        <p:sp>
          <p:nvSpPr>
            <p:cNvPr id="19527" name="TextBox 58"/>
            <p:cNvSpPr txBox="1">
              <a:spLocks noChangeArrowheads="1"/>
            </p:cNvSpPr>
            <p:nvPr/>
          </p:nvSpPr>
          <p:spPr bwMode="auto">
            <a:xfrm>
              <a:off x="4572000" y="1219200"/>
              <a:ext cx="1219200" cy="19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900"/>
                <a:t>Assign Reduce</a:t>
              </a:r>
            </a:p>
          </p:txBody>
        </p:sp>
      </p:grpSp>
      <p:pic>
        <p:nvPicPr>
          <p:cNvPr id="60" name="Picture 59"/>
          <p:cNvPicPr>
            <a:picLocks noChangeAspect="1"/>
          </p:cNvPicPr>
          <p:nvPr/>
        </p:nvPicPr>
        <p:blipFill>
          <a:blip r:embed="rId5"/>
          <a:stretch>
            <a:fillRect/>
          </a:stretch>
        </p:blipFill>
        <p:spPr>
          <a:xfrm>
            <a:off x="13716000" y="304800"/>
            <a:ext cx="1270000" cy="952500"/>
          </a:xfrm>
          <a:prstGeom prst="rect">
            <a:avLst/>
          </a:prstGeom>
        </p:spPr>
      </p:pic>
      <p:cxnSp>
        <p:nvCxnSpPr>
          <p:cNvPr id="61" name="Straight Connector 60"/>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63" name="TextBox 62"/>
          <p:cNvSpPr txBox="1"/>
          <p:nvPr/>
        </p:nvSpPr>
        <p:spPr>
          <a:xfrm>
            <a:off x="12268200" y="9220200"/>
            <a:ext cx="3048000" cy="384721"/>
          </a:xfrm>
          <a:prstGeom prst="rect">
            <a:avLst/>
          </a:prstGeom>
          <a:noFill/>
        </p:spPr>
        <p:txBody>
          <a:bodyPr wrap="square" rtlCol="0">
            <a:spAutoFit/>
          </a:bodyPr>
          <a:lstStyle/>
          <a:p>
            <a:r>
              <a:rPr lang="en-US" dirty="0" smtClean="0"/>
              <a:t>Source: </a:t>
            </a:r>
            <a:r>
              <a:rPr lang="en-US" dirty="0" err="1" smtClean="0"/>
              <a:t>hadoop.apache.org</a:t>
            </a:r>
            <a:endParaRPr lang="en-US" dirty="0"/>
          </a:p>
        </p:txBody>
      </p:sp>
    </p:spTree>
    <p:extLst>
      <p:ext uri="{BB962C8B-B14F-4D97-AF65-F5344CB8AC3E}">
        <p14:creationId xmlns:p14="http://schemas.microsoft.com/office/powerpoint/2010/main" val="632503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990600" y="-111760"/>
            <a:ext cx="13213080" cy="1676400"/>
          </a:xfrm>
        </p:spPr>
        <p:txBody>
          <a:bodyPr/>
          <a:lstStyle/>
          <a:p>
            <a:r>
              <a:rPr lang="en-US" altLang="en-US" dirty="0" err="1" smtClean="0">
                <a:solidFill>
                  <a:schemeClr val="tx2">
                    <a:lumMod val="75000"/>
                  </a:schemeClr>
                </a:solidFill>
                <a:ea typeface="ＭＳ Ｐゴシック" pitchFamily="34" charset="-128"/>
              </a:rPr>
              <a:t>Hbase</a:t>
            </a:r>
            <a:r>
              <a:rPr lang="en-US" altLang="en-US" dirty="0" smtClean="0">
                <a:solidFill>
                  <a:schemeClr val="tx2">
                    <a:lumMod val="75000"/>
                  </a:schemeClr>
                </a:solidFill>
                <a:ea typeface="ＭＳ Ｐゴシック" pitchFamily="34" charset="-128"/>
              </a:rPr>
              <a:t>/</a:t>
            </a:r>
            <a:r>
              <a:rPr lang="en-US" altLang="en-US" dirty="0" err="1" smtClean="0">
                <a:solidFill>
                  <a:schemeClr val="tx2">
                    <a:lumMod val="75000"/>
                  </a:schemeClr>
                </a:solidFill>
                <a:ea typeface="ＭＳ Ｐゴシック" pitchFamily="34" charset="-128"/>
              </a:rPr>
              <a:t>Acculumo</a:t>
            </a:r>
            <a:r>
              <a:rPr lang="en-US" altLang="en-US" dirty="0" smtClean="0">
                <a:solidFill>
                  <a:schemeClr val="tx2">
                    <a:lumMod val="75000"/>
                  </a:schemeClr>
                </a:solidFill>
                <a:ea typeface="ＭＳ Ｐゴシック" pitchFamily="34" charset="-128"/>
              </a:rPr>
              <a:t> Architecture</a:t>
            </a: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l="12083" t="25185" r="36250" b="11111"/>
          <a:stretch>
            <a:fillRect/>
          </a:stretch>
        </p:blipFill>
        <p:spPr bwMode="auto">
          <a:xfrm>
            <a:off x="1219200" y="1676400"/>
            <a:ext cx="13030200" cy="77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4404360" y="1452880"/>
            <a:ext cx="1943100" cy="1341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anchor="ctr"/>
          <a:lstStyle/>
          <a:p>
            <a:pPr algn="ctr">
              <a:defRPr/>
            </a:pPr>
            <a:endParaRPr lang="en-US" dirty="0"/>
          </a:p>
        </p:txBody>
      </p:sp>
      <p:sp>
        <p:nvSpPr>
          <p:cNvPr id="7" name="Rounded Rectangular Callout 6"/>
          <p:cNvSpPr/>
          <p:nvPr/>
        </p:nvSpPr>
        <p:spPr>
          <a:xfrm>
            <a:off x="10233660" y="1452880"/>
            <a:ext cx="3238500" cy="1229360"/>
          </a:xfrm>
          <a:prstGeom prst="wedgeRoundRectCallout">
            <a:avLst>
              <a:gd name="adj1" fmla="val -183960"/>
              <a:gd name="adj2" fmla="val 75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146304" tIns="73152" rIns="146304" bIns="73152" anchor="ctr"/>
          <a:lstStyle/>
          <a:p>
            <a:pPr algn="ctr">
              <a:defRPr/>
            </a:pPr>
            <a:endParaRPr lang="en-US" dirty="0"/>
          </a:p>
        </p:txBody>
      </p:sp>
      <p:sp>
        <p:nvSpPr>
          <p:cNvPr id="21510" name="TextBox 7"/>
          <p:cNvSpPr txBox="1">
            <a:spLocks noChangeArrowheads="1"/>
          </p:cNvSpPr>
          <p:nvPr/>
        </p:nvSpPr>
        <p:spPr bwMode="auto">
          <a:xfrm>
            <a:off x="10363200" y="1564640"/>
            <a:ext cx="2590800" cy="116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200"/>
              <a:t>Only Accumulo has this functionality!</a:t>
            </a:r>
          </a:p>
        </p:txBody>
      </p:sp>
      <p:pic>
        <p:nvPicPr>
          <p:cNvPr id="21511" name="Picture 7" descr="http://accumulo.apache.org/images/accumulo-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0440" y="1564640"/>
            <a:ext cx="2072640" cy="45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2" descr="http://t3.gstatic.com/images?q=tbn:ANd9GcTa-nP5k9_H3T0S17E7vCXWc1Wjsf455quoKlT3SJIQQ8Ij_53n"/>
          <p:cNvPicPr>
            <a:picLocks noChangeAspect="1" noChangeArrowheads="1"/>
          </p:cNvPicPr>
          <p:nvPr/>
        </p:nvPicPr>
        <p:blipFill>
          <a:blip r:embed="rId4">
            <a:extLst>
              <a:ext uri="{28A0092B-C50C-407E-A947-70E740481C1C}">
                <a14:useLocalDpi xmlns:a14="http://schemas.microsoft.com/office/drawing/2010/main" val="0"/>
              </a:ext>
            </a:extLst>
          </a:blip>
          <a:srcRect t="35873" b="35426"/>
          <a:stretch>
            <a:fillRect/>
          </a:stretch>
        </p:blipFill>
        <p:spPr bwMode="auto">
          <a:xfrm>
            <a:off x="7254240" y="8839200"/>
            <a:ext cx="2744630" cy="67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16" descr="http://silicon-news.com/news/wp-content/uploads/2012/07/bigtable.jpg"/>
          <p:cNvPicPr>
            <a:picLocks noChangeAspect="1" noChangeArrowheads="1"/>
          </p:cNvPicPr>
          <p:nvPr/>
        </p:nvPicPr>
        <p:blipFill>
          <a:blip r:embed="rId5">
            <a:extLst>
              <a:ext uri="{28A0092B-C50C-407E-A947-70E740481C1C}">
                <a14:useLocalDpi xmlns:a14="http://schemas.microsoft.com/office/drawing/2010/main" val="0"/>
              </a:ext>
            </a:extLst>
          </a:blip>
          <a:srcRect b="34119"/>
          <a:stretch>
            <a:fillRect/>
          </a:stretch>
        </p:blipFill>
        <p:spPr bwMode="auto">
          <a:xfrm>
            <a:off x="10751820" y="8839200"/>
            <a:ext cx="3108960" cy="67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eft-Right Arrow 10"/>
          <p:cNvSpPr/>
          <p:nvPr/>
        </p:nvSpPr>
        <p:spPr>
          <a:xfrm>
            <a:off x="9974580" y="8950960"/>
            <a:ext cx="777240" cy="335280"/>
          </a:xfrm>
          <a:prstGeom prst="leftRightArrow">
            <a:avLst/>
          </a:prstGeom>
        </p:spPr>
        <p:style>
          <a:lnRef idx="0">
            <a:schemeClr val="accent4"/>
          </a:lnRef>
          <a:fillRef idx="3">
            <a:schemeClr val="accent4"/>
          </a:fillRef>
          <a:effectRef idx="3">
            <a:schemeClr val="accent4"/>
          </a:effectRef>
          <a:fontRef idx="minor">
            <a:schemeClr val="lt1"/>
          </a:fontRef>
        </p:style>
        <p:txBody>
          <a:bodyPr lIns="146304" tIns="73152" rIns="146304" bIns="73152" anchor="ctr"/>
          <a:lstStyle/>
          <a:p>
            <a:pPr algn="ctr">
              <a:defRPr/>
            </a:pPr>
            <a:endParaRPr lang="en-US" dirty="0"/>
          </a:p>
        </p:txBody>
      </p:sp>
      <p:pic>
        <p:nvPicPr>
          <p:cNvPr id="13" name="Picture 12"/>
          <p:cNvPicPr>
            <a:picLocks noChangeAspect="1"/>
          </p:cNvPicPr>
          <p:nvPr/>
        </p:nvPicPr>
        <p:blipFill>
          <a:blip r:embed="rId6"/>
          <a:stretch>
            <a:fillRect/>
          </a:stretch>
        </p:blipFill>
        <p:spPr>
          <a:xfrm>
            <a:off x="13716000" y="304800"/>
            <a:ext cx="1270000" cy="952500"/>
          </a:xfrm>
          <a:prstGeom prst="rect">
            <a:avLst/>
          </a:prstGeom>
        </p:spPr>
      </p:pic>
      <p:cxnSp>
        <p:nvCxnSpPr>
          <p:cNvPr id="14" name="Straight Connector 13"/>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6" name="TextBox 15"/>
          <p:cNvSpPr txBox="1"/>
          <p:nvPr/>
        </p:nvSpPr>
        <p:spPr>
          <a:xfrm>
            <a:off x="12268200" y="9220200"/>
            <a:ext cx="3048000" cy="384721"/>
          </a:xfrm>
          <a:prstGeom prst="rect">
            <a:avLst/>
          </a:prstGeom>
          <a:noFill/>
        </p:spPr>
        <p:txBody>
          <a:bodyPr wrap="square" rtlCol="0">
            <a:spAutoFit/>
          </a:bodyPr>
          <a:lstStyle/>
          <a:p>
            <a:r>
              <a:rPr lang="en-US" dirty="0" smtClean="0"/>
              <a:t>Source: </a:t>
            </a:r>
            <a:r>
              <a:rPr lang="en-US" dirty="0" err="1" smtClean="0"/>
              <a:t>hadoop.apache.org</a:t>
            </a:r>
            <a:endParaRPr lang="en-US" dirty="0"/>
          </a:p>
        </p:txBody>
      </p:sp>
    </p:spTree>
    <p:extLst>
      <p:ext uri="{BB962C8B-B14F-4D97-AF65-F5344CB8AC3E}">
        <p14:creationId xmlns:p14="http://schemas.microsoft.com/office/powerpoint/2010/main" val="1355678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smtClean="0">
                <a:solidFill>
                  <a:srgbClr val="17375E"/>
                </a:solidFill>
              </a:rPr>
              <a:t>Internet of Everything</a:t>
            </a:r>
            <a:endParaRPr lang="en-US" dirty="0">
              <a:solidFill>
                <a:srgbClr val="17375E"/>
              </a:solidFill>
            </a:endParaRPr>
          </a:p>
        </p:txBody>
      </p:sp>
      <p:sp>
        <p:nvSpPr>
          <p:cNvPr id="3" name="Content Placeholder 2"/>
          <p:cNvSpPr>
            <a:spLocks noGrp="1"/>
          </p:cNvSpPr>
          <p:nvPr>
            <p:ph idx="1"/>
          </p:nvPr>
        </p:nvSpPr>
        <p:spPr>
          <a:xfrm>
            <a:off x="777240" y="1432571"/>
            <a:ext cx="13990320" cy="2301229"/>
          </a:xfrm>
        </p:spPr>
        <p:txBody>
          <a:bodyPr>
            <a:normAutofit fontScale="85000" lnSpcReduction="20000"/>
          </a:bodyPr>
          <a:lstStyle/>
          <a:p>
            <a:r>
              <a:rPr lang="en-US" dirty="0" smtClean="0">
                <a:solidFill>
                  <a:srgbClr val="17375E"/>
                </a:solidFill>
              </a:rPr>
              <a:t>Hyper-connected communities and devices running on affordable technology and commodity hardware stream digitized data that is </a:t>
            </a:r>
            <a:r>
              <a:rPr lang="en-US" b="1" dirty="0" smtClean="0">
                <a:solidFill>
                  <a:srgbClr val="17375E"/>
                </a:solidFill>
              </a:rPr>
              <a:t>subject to analytic processes hosted in elastic cloud computing environments</a:t>
            </a:r>
            <a:r>
              <a:rPr lang="en-US" dirty="0" smtClean="0">
                <a:solidFill>
                  <a:srgbClr val="17375E"/>
                </a:solidFill>
              </a:rPr>
              <a:t>.</a:t>
            </a:r>
          </a:p>
          <a:p>
            <a:endParaRPr lang="en-US" dirty="0"/>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7" name="object 3"/>
          <p:cNvSpPr/>
          <p:nvPr/>
        </p:nvSpPr>
        <p:spPr>
          <a:xfrm>
            <a:off x="2819400" y="3810000"/>
            <a:ext cx="10287000" cy="5715000"/>
          </a:xfrm>
          <a:prstGeom prst="rect">
            <a:avLst/>
          </a:prstGeom>
          <a:blipFill>
            <a:blip r:embed="rId3" cstate="print"/>
            <a:stretch>
              <a:fillRect/>
            </a:stretch>
          </a:blipFill>
        </p:spPr>
        <p:txBody>
          <a:bodyPr wrap="square" lIns="0" tIns="0" rIns="0" bIns="0" rtlCol="0"/>
          <a:lstStyle/>
          <a:p>
            <a:endParaRPr kern="1200"/>
          </a:p>
        </p:txBody>
      </p:sp>
      <p:grpSp>
        <p:nvGrpSpPr>
          <p:cNvPr id="8" name="Group 7"/>
          <p:cNvGrpSpPr/>
          <p:nvPr/>
        </p:nvGrpSpPr>
        <p:grpSpPr>
          <a:xfrm>
            <a:off x="6553200" y="7391400"/>
            <a:ext cx="508343" cy="692846"/>
            <a:chOff x="460344" y="1207720"/>
            <a:chExt cx="508343" cy="692846"/>
          </a:xfrm>
        </p:grpSpPr>
        <p:sp>
          <p:nvSpPr>
            <p:cNvPr id="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1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1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1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1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1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1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1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1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18" name="Group 17"/>
          <p:cNvGrpSpPr/>
          <p:nvPr/>
        </p:nvGrpSpPr>
        <p:grpSpPr>
          <a:xfrm>
            <a:off x="6705600" y="7543800"/>
            <a:ext cx="508343" cy="692846"/>
            <a:chOff x="460344" y="1207720"/>
            <a:chExt cx="508343" cy="692846"/>
          </a:xfrm>
        </p:grpSpPr>
        <p:sp>
          <p:nvSpPr>
            <p:cNvPr id="1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2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2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2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2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2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2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2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2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28" name="Group 27"/>
          <p:cNvGrpSpPr/>
          <p:nvPr/>
        </p:nvGrpSpPr>
        <p:grpSpPr>
          <a:xfrm>
            <a:off x="6858000" y="7696200"/>
            <a:ext cx="508343" cy="692846"/>
            <a:chOff x="460344" y="1207720"/>
            <a:chExt cx="508343" cy="692846"/>
          </a:xfrm>
        </p:grpSpPr>
        <p:sp>
          <p:nvSpPr>
            <p:cNvPr id="2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3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3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3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3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3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3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3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3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38" name="Group 37"/>
          <p:cNvGrpSpPr/>
          <p:nvPr/>
        </p:nvGrpSpPr>
        <p:grpSpPr>
          <a:xfrm>
            <a:off x="7010400" y="7848600"/>
            <a:ext cx="508343" cy="692846"/>
            <a:chOff x="460344" y="1207720"/>
            <a:chExt cx="508343" cy="692846"/>
          </a:xfrm>
        </p:grpSpPr>
        <p:sp>
          <p:nvSpPr>
            <p:cNvPr id="3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4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4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4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4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4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4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4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4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48" name="Group 47"/>
          <p:cNvGrpSpPr/>
          <p:nvPr/>
        </p:nvGrpSpPr>
        <p:grpSpPr>
          <a:xfrm>
            <a:off x="7162800" y="8001000"/>
            <a:ext cx="508343" cy="692846"/>
            <a:chOff x="460344" y="1207720"/>
            <a:chExt cx="508343" cy="692846"/>
          </a:xfrm>
        </p:grpSpPr>
        <p:sp>
          <p:nvSpPr>
            <p:cNvPr id="4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5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5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5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5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5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5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5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5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58" name="Group 57"/>
          <p:cNvGrpSpPr/>
          <p:nvPr/>
        </p:nvGrpSpPr>
        <p:grpSpPr>
          <a:xfrm>
            <a:off x="7315200" y="8153400"/>
            <a:ext cx="508343" cy="692846"/>
            <a:chOff x="460344" y="1207720"/>
            <a:chExt cx="508343" cy="692846"/>
          </a:xfrm>
        </p:grpSpPr>
        <p:sp>
          <p:nvSpPr>
            <p:cNvPr id="5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6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6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6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6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6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6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6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6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68" name="Group 67"/>
          <p:cNvGrpSpPr/>
          <p:nvPr/>
        </p:nvGrpSpPr>
        <p:grpSpPr>
          <a:xfrm>
            <a:off x="7391400" y="7162800"/>
            <a:ext cx="508343" cy="692846"/>
            <a:chOff x="460344" y="1207720"/>
            <a:chExt cx="508343" cy="692846"/>
          </a:xfrm>
        </p:grpSpPr>
        <p:sp>
          <p:nvSpPr>
            <p:cNvPr id="6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7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7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7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7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7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7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7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7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78" name="Group 77"/>
          <p:cNvGrpSpPr/>
          <p:nvPr/>
        </p:nvGrpSpPr>
        <p:grpSpPr>
          <a:xfrm>
            <a:off x="7543800" y="7315200"/>
            <a:ext cx="508343" cy="692846"/>
            <a:chOff x="460344" y="1207720"/>
            <a:chExt cx="508343" cy="692846"/>
          </a:xfrm>
        </p:grpSpPr>
        <p:sp>
          <p:nvSpPr>
            <p:cNvPr id="7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8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8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8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8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8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8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8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8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88" name="Group 87"/>
          <p:cNvGrpSpPr/>
          <p:nvPr/>
        </p:nvGrpSpPr>
        <p:grpSpPr>
          <a:xfrm>
            <a:off x="7696200" y="7467600"/>
            <a:ext cx="508343" cy="692846"/>
            <a:chOff x="460344" y="1207720"/>
            <a:chExt cx="508343" cy="692846"/>
          </a:xfrm>
        </p:grpSpPr>
        <p:sp>
          <p:nvSpPr>
            <p:cNvPr id="8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9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9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9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9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9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9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9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9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98" name="Group 97"/>
          <p:cNvGrpSpPr/>
          <p:nvPr/>
        </p:nvGrpSpPr>
        <p:grpSpPr>
          <a:xfrm>
            <a:off x="7848600" y="7620000"/>
            <a:ext cx="508343" cy="692846"/>
            <a:chOff x="460344" y="1207720"/>
            <a:chExt cx="508343" cy="692846"/>
          </a:xfrm>
        </p:grpSpPr>
        <p:sp>
          <p:nvSpPr>
            <p:cNvPr id="9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10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10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10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10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10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10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10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10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grpSp>
        <p:nvGrpSpPr>
          <p:cNvPr id="108" name="Group 107"/>
          <p:cNvGrpSpPr/>
          <p:nvPr/>
        </p:nvGrpSpPr>
        <p:grpSpPr>
          <a:xfrm>
            <a:off x="8001000" y="7772400"/>
            <a:ext cx="508343" cy="692846"/>
            <a:chOff x="460344" y="1207720"/>
            <a:chExt cx="508343" cy="692846"/>
          </a:xfrm>
        </p:grpSpPr>
        <p:sp>
          <p:nvSpPr>
            <p:cNvPr id="109" name="object 267"/>
            <p:cNvSpPr/>
            <p:nvPr/>
          </p:nvSpPr>
          <p:spPr>
            <a:xfrm>
              <a:off x="460349" y="1207720"/>
              <a:ext cx="506730" cy="297815"/>
            </a:xfrm>
            <a:custGeom>
              <a:avLst/>
              <a:gdLst/>
              <a:ahLst/>
              <a:cxnLst/>
              <a:rect l="l" t="t" r="r" b="b"/>
              <a:pathLst>
                <a:path w="506730" h="297815">
                  <a:moveTo>
                    <a:pt x="193700" y="0"/>
                  </a:moveTo>
                  <a:lnTo>
                    <a:pt x="0" y="100685"/>
                  </a:lnTo>
                  <a:lnTo>
                    <a:pt x="0" y="100850"/>
                  </a:lnTo>
                  <a:lnTo>
                    <a:pt x="310857" y="297294"/>
                  </a:lnTo>
                  <a:lnTo>
                    <a:pt x="506463" y="184848"/>
                  </a:lnTo>
                  <a:lnTo>
                    <a:pt x="193700" y="0"/>
                  </a:lnTo>
                  <a:close/>
                </a:path>
              </a:pathLst>
            </a:custGeom>
            <a:solidFill>
              <a:srgbClr val="A7A9AC"/>
            </a:solidFill>
          </p:spPr>
          <p:txBody>
            <a:bodyPr wrap="square" lIns="0" tIns="0" rIns="0" bIns="0" rtlCol="0"/>
            <a:lstStyle/>
            <a:p>
              <a:endParaRPr/>
            </a:p>
          </p:txBody>
        </p:sp>
        <p:sp>
          <p:nvSpPr>
            <p:cNvPr id="110" name="object 268"/>
            <p:cNvSpPr/>
            <p:nvPr/>
          </p:nvSpPr>
          <p:spPr>
            <a:xfrm>
              <a:off x="460349" y="1207720"/>
              <a:ext cx="506730" cy="297815"/>
            </a:xfrm>
            <a:custGeom>
              <a:avLst/>
              <a:gdLst/>
              <a:ahLst/>
              <a:cxnLst/>
              <a:rect l="l" t="t" r="r" b="b"/>
              <a:pathLst>
                <a:path w="506730" h="297815">
                  <a:moveTo>
                    <a:pt x="0" y="100850"/>
                  </a:moveTo>
                  <a:lnTo>
                    <a:pt x="0" y="100685"/>
                  </a:lnTo>
                  <a:lnTo>
                    <a:pt x="193700" y="0"/>
                  </a:lnTo>
                  <a:lnTo>
                    <a:pt x="506463" y="184848"/>
                  </a:lnTo>
                  <a:lnTo>
                    <a:pt x="310857" y="297294"/>
                  </a:lnTo>
                  <a:lnTo>
                    <a:pt x="0" y="100850"/>
                  </a:lnTo>
                  <a:close/>
                </a:path>
              </a:pathLst>
            </a:custGeom>
            <a:ln w="3175">
              <a:solidFill>
                <a:srgbClr val="414042"/>
              </a:solidFill>
            </a:ln>
          </p:spPr>
          <p:txBody>
            <a:bodyPr wrap="square" lIns="0" tIns="0" rIns="0" bIns="0" rtlCol="0"/>
            <a:lstStyle/>
            <a:p>
              <a:endParaRPr/>
            </a:p>
          </p:txBody>
        </p:sp>
        <p:sp>
          <p:nvSpPr>
            <p:cNvPr id="111" name="object 269"/>
            <p:cNvSpPr/>
            <p:nvPr/>
          </p:nvSpPr>
          <p:spPr>
            <a:xfrm>
              <a:off x="460344" y="1308568"/>
              <a:ext cx="311150" cy="591820"/>
            </a:xfrm>
            <a:custGeom>
              <a:avLst/>
              <a:gdLst/>
              <a:ahLst/>
              <a:cxnLst/>
              <a:rect l="l" t="t" r="r" b="b"/>
              <a:pathLst>
                <a:path w="311150" h="591819">
                  <a:moveTo>
                    <a:pt x="0" y="0"/>
                  </a:moveTo>
                  <a:lnTo>
                    <a:pt x="0" y="391985"/>
                  </a:lnTo>
                  <a:lnTo>
                    <a:pt x="310857" y="591553"/>
                  </a:lnTo>
                  <a:lnTo>
                    <a:pt x="310857" y="196443"/>
                  </a:lnTo>
                  <a:lnTo>
                    <a:pt x="0" y="0"/>
                  </a:lnTo>
                  <a:close/>
                </a:path>
              </a:pathLst>
            </a:custGeom>
            <a:solidFill>
              <a:srgbClr val="A7A9AC"/>
            </a:solidFill>
          </p:spPr>
          <p:txBody>
            <a:bodyPr wrap="square" lIns="0" tIns="0" rIns="0" bIns="0" rtlCol="0"/>
            <a:lstStyle/>
            <a:p>
              <a:endParaRPr/>
            </a:p>
          </p:txBody>
        </p:sp>
        <p:sp>
          <p:nvSpPr>
            <p:cNvPr id="112" name="object 270"/>
            <p:cNvSpPr/>
            <p:nvPr/>
          </p:nvSpPr>
          <p:spPr>
            <a:xfrm>
              <a:off x="460344" y="1308568"/>
              <a:ext cx="311150" cy="591820"/>
            </a:xfrm>
            <a:custGeom>
              <a:avLst/>
              <a:gdLst/>
              <a:ahLst/>
              <a:cxnLst/>
              <a:rect l="l" t="t" r="r" b="b"/>
              <a:pathLst>
                <a:path w="311150" h="591819">
                  <a:moveTo>
                    <a:pt x="310857" y="196443"/>
                  </a:moveTo>
                  <a:lnTo>
                    <a:pt x="310857" y="591553"/>
                  </a:lnTo>
                  <a:lnTo>
                    <a:pt x="0" y="391985"/>
                  </a:lnTo>
                  <a:lnTo>
                    <a:pt x="0" y="0"/>
                  </a:lnTo>
                  <a:lnTo>
                    <a:pt x="310857" y="196443"/>
                  </a:lnTo>
                  <a:close/>
                </a:path>
              </a:pathLst>
            </a:custGeom>
            <a:ln w="3175">
              <a:solidFill>
                <a:srgbClr val="414042"/>
              </a:solidFill>
            </a:ln>
          </p:spPr>
          <p:txBody>
            <a:bodyPr wrap="square" lIns="0" tIns="0" rIns="0" bIns="0" rtlCol="0"/>
            <a:lstStyle/>
            <a:p>
              <a:endParaRPr/>
            </a:p>
          </p:txBody>
        </p:sp>
        <p:sp>
          <p:nvSpPr>
            <p:cNvPr id="113" name="object 271"/>
            <p:cNvSpPr/>
            <p:nvPr/>
          </p:nvSpPr>
          <p:spPr>
            <a:xfrm>
              <a:off x="771202" y="1392566"/>
              <a:ext cx="197485" cy="508000"/>
            </a:xfrm>
            <a:custGeom>
              <a:avLst/>
              <a:gdLst/>
              <a:ahLst/>
              <a:cxnLst/>
              <a:rect l="l" t="t" r="r" b="b"/>
              <a:pathLst>
                <a:path w="197484" h="508000">
                  <a:moveTo>
                    <a:pt x="195605" y="0"/>
                  </a:moveTo>
                  <a:lnTo>
                    <a:pt x="0" y="112445"/>
                  </a:lnTo>
                  <a:lnTo>
                    <a:pt x="0" y="507555"/>
                  </a:lnTo>
                  <a:lnTo>
                    <a:pt x="431" y="507847"/>
                  </a:lnTo>
                  <a:lnTo>
                    <a:pt x="197192" y="390372"/>
                  </a:lnTo>
                  <a:lnTo>
                    <a:pt x="197192" y="927"/>
                  </a:lnTo>
                  <a:lnTo>
                    <a:pt x="195605" y="0"/>
                  </a:lnTo>
                  <a:close/>
                </a:path>
              </a:pathLst>
            </a:custGeom>
            <a:solidFill>
              <a:srgbClr val="A7A9AC"/>
            </a:solidFill>
          </p:spPr>
          <p:txBody>
            <a:bodyPr wrap="square" lIns="0" tIns="0" rIns="0" bIns="0" rtlCol="0"/>
            <a:lstStyle/>
            <a:p>
              <a:endParaRPr/>
            </a:p>
          </p:txBody>
        </p:sp>
        <p:sp>
          <p:nvSpPr>
            <p:cNvPr id="114" name="object 272"/>
            <p:cNvSpPr/>
            <p:nvPr/>
          </p:nvSpPr>
          <p:spPr>
            <a:xfrm>
              <a:off x="771202" y="1392566"/>
              <a:ext cx="197485" cy="508000"/>
            </a:xfrm>
            <a:custGeom>
              <a:avLst/>
              <a:gdLst/>
              <a:ahLst/>
              <a:cxnLst/>
              <a:rect l="l" t="t" r="r" b="b"/>
              <a:pathLst>
                <a:path w="197484" h="508000">
                  <a:moveTo>
                    <a:pt x="0" y="112445"/>
                  </a:moveTo>
                  <a:lnTo>
                    <a:pt x="0" y="507555"/>
                  </a:lnTo>
                  <a:lnTo>
                    <a:pt x="431" y="507847"/>
                  </a:lnTo>
                  <a:lnTo>
                    <a:pt x="197192" y="390372"/>
                  </a:lnTo>
                  <a:lnTo>
                    <a:pt x="197192" y="927"/>
                  </a:lnTo>
                  <a:lnTo>
                    <a:pt x="195605" y="0"/>
                  </a:lnTo>
                  <a:lnTo>
                    <a:pt x="0" y="112445"/>
                  </a:lnTo>
                  <a:close/>
                </a:path>
              </a:pathLst>
            </a:custGeom>
            <a:ln w="3175">
              <a:solidFill>
                <a:srgbClr val="414042"/>
              </a:solidFill>
            </a:ln>
          </p:spPr>
          <p:txBody>
            <a:bodyPr wrap="square" lIns="0" tIns="0" rIns="0" bIns="0" rtlCol="0"/>
            <a:lstStyle/>
            <a:p>
              <a:endParaRPr/>
            </a:p>
          </p:txBody>
        </p:sp>
        <p:sp>
          <p:nvSpPr>
            <p:cNvPr id="115" name="object 273"/>
            <p:cNvSpPr/>
            <p:nvPr/>
          </p:nvSpPr>
          <p:spPr>
            <a:xfrm>
              <a:off x="853126" y="1622127"/>
              <a:ext cx="49530" cy="56515"/>
            </a:xfrm>
            <a:custGeom>
              <a:avLst/>
              <a:gdLst/>
              <a:ahLst/>
              <a:cxnLst/>
              <a:rect l="l" t="t" r="r" b="b"/>
              <a:pathLst>
                <a:path w="49530" h="56514">
                  <a:moveTo>
                    <a:pt x="0" y="42130"/>
                  </a:moveTo>
                  <a:lnTo>
                    <a:pt x="24472" y="3560"/>
                  </a:lnTo>
                  <a:lnTo>
                    <a:pt x="33977" y="0"/>
                  </a:lnTo>
                  <a:lnTo>
                    <a:pt x="41749" y="755"/>
                  </a:lnTo>
                  <a:lnTo>
                    <a:pt x="46995" y="5494"/>
                  </a:lnTo>
                  <a:lnTo>
                    <a:pt x="48920" y="13885"/>
                  </a:lnTo>
                  <a:lnTo>
                    <a:pt x="46995" y="24527"/>
                  </a:lnTo>
                  <a:lnTo>
                    <a:pt x="41749" y="35335"/>
                  </a:lnTo>
                  <a:lnTo>
                    <a:pt x="33977" y="45068"/>
                  </a:lnTo>
                  <a:lnTo>
                    <a:pt x="24472" y="52480"/>
                  </a:lnTo>
                  <a:lnTo>
                    <a:pt x="14948" y="56055"/>
                  </a:lnTo>
                  <a:lnTo>
                    <a:pt x="7169" y="55301"/>
                  </a:lnTo>
                  <a:lnTo>
                    <a:pt x="1923" y="50550"/>
                  </a:lnTo>
                  <a:lnTo>
                    <a:pt x="0" y="42130"/>
                  </a:lnTo>
                  <a:close/>
                </a:path>
              </a:pathLst>
            </a:custGeom>
            <a:ln w="3175">
              <a:solidFill>
                <a:srgbClr val="414042"/>
              </a:solidFill>
            </a:ln>
          </p:spPr>
          <p:txBody>
            <a:bodyPr wrap="square" lIns="0" tIns="0" rIns="0" bIns="0" rtlCol="0"/>
            <a:lstStyle/>
            <a:p>
              <a:endParaRPr/>
            </a:p>
          </p:txBody>
        </p:sp>
        <p:sp>
          <p:nvSpPr>
            <p:cNvPr id="116" name="object 274"/>
            <p:cNvSpPr/>
            <p:nvPr/>
          </p:nvSpPr>
          <p:spPr>
            <a:xfrm>
              <a:off x="821481" y="1504535"/>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sp>
          <p:nvSpPr>
            <p:cNvPr id="117" name="object 275"/>
            <p:cNvSpPr/>
            <p:nvPr/>
          </p:nvSpPr>
          <p:spPr>
            <a:xfrm>
              <a:off x="821481" y="1460513"/>
              <a:ext cx="111760" cy="63500"/>
            </a:xfrm>
            <a:custGeom>
              <a:avLst/>
              <a:gdLst/>
              <a:ahLst/>
              <a:cxnLst/>
              <a:rect l="l" t="t" r="r" b="b"/>
              <a:pathLst>
                <a:path w="111759" h="63500">
                  <a:moveTo>
                    <a:pt x="0" y="63423"/>
                  </a:moveTo>
                  <a:lnTo>
                    <a:pt x="111264" y="0"/>
                  </a:lnTo>
                </a:path>
              </a:pathLst>
            </a:custGeom>
            <a:ln w="3175">
              <a:solidFill>
                <a:srgbClr val="414042"/>
              </a:solidFill>
            </a:ln>
          </p:spPr>
          <p:txBody>
            <a:bodyPr wrap="square" lIns="0" tIns="0" rIns="0" bIns="0" rtlCol="0"/>
            <a:lstStyle/>
            <a:p>
              <a:endParaRPr/>
            </a:p>
          </p:txBody>
        </p:sp>
      </p:grpSp>
    </p:spTree>
    <p:extLst>
      <p:ext uri="{BB962C8B-B14F-4D97-AF65-F5344CB8AC3E}">
        <p14:creationId xmlns:p14="http://schemas.microsoft.com/office/powerpoint/2010/main" val="3702291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7375E"/>
                </a:solidFill>
              </a:rPr>
              <a:t>Internet of Everything</a:t>
            </a:r>
            <a:endParaRPr lang="en-US" dirty="0">
              <a:solidFill>
                <a:srgbClr val="17375E"/>
              </a:solidFill>
            </a:endParaRPr>
          </a:p>
        </p:txBody>
      </p:sp>
      <p:sp>
        <p:nvSpPr>
          <p:cNvPr id="3" name="Content Placeholder 2"/>
          <p:cNvSpPr>
            <a:spLocks noGrp="1"/>
          </p:cNvSpPr>
          <p:nvPr>
            <p:ph idx="1"/>
          </p:nvPr>
        </p:nvSpPr>
        <p:spPr/>
        <p:txBody>
          <a:bodyPr>
            <a:normAutofit fontScale="92500" lnSpcReduction="10000"/>
          </a:bodyPr>
          <a:lstStyle/>
          <a:p>
            <a:r>
              <a:rPr lang="en-US" dirty="0" smtClean="0">
                <a:solidFill>
                  <a:srgbClr val="17375E"/>
                </a:solidFill>
              </a:rPr>
              <a:t>The results of the analysis can provide insights as to how much value is generated by the current process and whether or not the process should proactively seek opportunities to further optimize itself.</a:t>
            </a:r>
          </a:p>
          <a:p>
            <a:r>
              <a:rPr lang="en-US" dirty="0" smtClean="0">
                <a:solidFill>
                  <a:srgbClr val="17375E"/>
                </a:solidFill>
              </a:rPr>
              <a:t>(1) Business processes in combination with analysis of (2) streaming data and customer context, being able to (3) adapt the execution of these process to align with the customer’s goals will become a key corporate differentiator in the future</a:t>
            </a:r>
          </a:p>
          <a:p>
            <a:endParaRPr lang="en-US" dirty="0"/>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617026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a:t>
            </a:r>
            <a:r>
              <a:rPr lang="en-US" dirty="0" smtClean="0">
                <a:solidFill>
                  <a:srgbClr val="17375E"/>
                </a:solidFill>
              </a:rPr>
              <a:t>Drivers and Motivation for Big Data Adoption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4302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77240" y="693193"/>
            <a:ext cx="13990320" cy="1095618"/>
          </a:xfrm>
          <a:prstGeom prst="rect">
            <a:avLst/>
          </a:prstGeom>
        </p:spPr>
        <p:txBody>
          <a:bodyPr vert="horz" wrap="square" lIns="0" tIns="18222" rIns="0" bIns="0" rtlCol="0">
            <a:spAutoFit/>
          </a:bodyPr>
          <a:lstStyle/>
          <a:p>
            <a:pPr marL="1127934" marR="7294" indent="-1110624">
              <a:spcBef>
                <a:spcPts val="144"/>
              </a:spcBef>
              <a:tabLst>
                <a:tab pos="6434143" algn="l"/>
                <a:tab pos="6548941" algn="l"/>
                <a:tab pos="7357082" algn="l"/>
                <a:tab pos="8772920" algn="l"/>
              </a:tabLst>
            </a:pPr>
            <a:r>
              <a:rPr lang="en-US" spc="-6" dirty="0" smtClean="0">
                <a:solidFill>
                  <a:srgbClr val="17375E"/>
                </a:solidFill>
              </a:rPr>
              <a:t>Case Study</a:t>
            </a:r>
            <a:r>
              <a:rPr dirty="0" smtClean="0">
                <a:solidFill>
                  <a:srgbClr val="17375E"/>
                </a:solidFill>
              </a:rPr>
              <a:t>: </a:t>
            </a:r>
            <a:r>
              <a:rPr lang="en-US" spc="-6" dirty="0" smtClean="0">
                <a:solidFill>
                  <a:srgbClr val="17375E"/>
                </a:solidFill>
              </a:rPr>
              <a:t>Ensure to Insure</a:t>
            </a:r>
            <a:endParaRPr spc="-6" dirty="0">
              <a:solidFill>
                <a:srgbClr val="17375E"/>
              </a:solidFill>
            </a:endParaRPr>
          </a:p>
        </p:txBody>
      </p:sp>
      <p:sp>
        <p:nvSpPr>
          <p:cNvPr id="2" name="Content Placeholder 1"/>
          <p:cNvSpPr>
            <a:spLocks noGrp="1"/>
          </p:cNvSpPr>
          <p:nvPr>
            <p:ph idx="1"/>
          </p:nvPr>
        </p:nvSpPr>
        <p:spPr>
          <a:xfrm>
            <a:off x="777240" y="2346970"/>
            <a:ext cx="13990320" cy="7101830"/>
          </a:xfrm>
        </p:spPr>
        <p:txBody>
          <a:bodyPr>
            <a:normAutofit fontScale="62500" lnSpcReduction="20000"/>
          </a:bodyPr>
          <a:lstStyle/>
          <a:p>
            <a:pPr marL="0" indent="0">
              <a:buNone/>
            </a:pPr>
            <a:r>
              <a:rPr lang="en-US" dirty="0" smtClean="0">
                <a:solidFill>
                  <a:srgbClr val="17375E"/>
                </a:solidFill>
              </a:rPr>
              <a:t>Introduction to the Case Study</a:t>
            </a:r>
          </a:p>
          <a:p>
            <a:pPr marL="0" indent="0">
              <a:buNone/>
            </a:pPr>
            <a:r>
              <a:rPr lang="en-US" dirty="0" smtClean="0">
                <a:solidFill>
                  <a:srgbClr val="17375E"/>
                </a:solidFill>
              </a:rPr>
              <a:t>ETI new transformation and innovation corporate priorities:</a:t>
            </a:r>
          </a:p>
          <a:p>
            <a:r>
              <a:rPr lang="en-US" dirty="0" smtClean="0">
                <a:solidFill>
                  <a:srgbClr val="17375E"/>
                </a:solidFill>
              </a:rPr>
              <a:t>Considering transformation, business process management disciplines will be adopted to document, analyze, and improve the processing of claims</a:t>
            </a:r>
          </a:p>
          <a:p>
            <a:r>
              <a:rPr lang="en-US" dirty="0" smtClean="0">
                <a:solidFill>
                  <a:srgbClr val="17375E"/>
                </a:solidFill>
              </a:rPr>
              <a:t>Risk assessment and fraud detection will be enhanced with the application of innovative Big Data technologies that will produce analytic results that can drive data-drive decision-making.</a:t>
            </a:r>
          </a:p>
          <a:p>
            <a:r>
              <a:rPr lang="en-US" dirty="0" smtClean="0">
                <a:solidFill>
                  <a:srgbClr val="17375E"/>
                </a:solidFill>
              </a:rPr>
              <a:t>Redefining CSFs and KPIs has helped ETI link and align the strategic, tactical, and operating levels of the business</a:t>
            </a:r>
          </a:p>
          <a:p>
            <a:r>
              <a:rPr lang="en-US" dirty="0" smtClean="0">
                <a:solidFill>
                  <a:srgbClr val="17375E"/>
                </a:solidFill>
              </a:rPr>
              <a:t>Organization role responsible for innovation management.</a:t>
            </a:r>
          </a:p>
          <a:p>
            <a:pPr marL="0" indent="0">
              <a:buNone/>
            </a:pPr>
            <a:r>
              <a:rPr lang="en-US" sz="7000" dirty="0" smtClean="0">
                <a:solidFill>
                  <a:srgbClr val="17375E"/>
                </a:solidFill>
              </a:rPr>
              <a:t>Do you think the new transformation and innovations priorities will help?  Justify your answer. </a:t>
            </a:r>
          </a:p>
          <a:p>
            <a:pPr marL="0" indent="0">
              <a:buNone/>
            </a:pPr>
            <a:r>
              <a:rPr lang="en-US" sz="7000" dirty="0" smtClean="0">
                <a:solidFill>
                  <a:srgbClr val="17375E"/>
                </a:solidFill>
              </a:rPr>
              <a:t>What’s missing?</a:t>
            </a: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976852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2" name="Title 1"/>
          <p:cNvSpPr>
            <a:spLocks noGrp="1"/>
          </p:cNvSpPr>
          <p:nvPr>
            <p:ph type="title"/>
          </p:nvPr>
        </p:nvSpPr>
        <p:spPr>
          <a:xfrm>
            <a:off x="777240" y="-152400"/>
            <a:ext cx="13990320" cy="1676400"/>
          </a:xfrm>
        </p:spPr>
        <p:txBody>
          <a:bodyPr/>
          <a:lstStyle/>
          <a:p>
            <a:r>
              <a:rPr lang="en-US" dirty="0" smtClean="0">
                <a:solidFill>
                  <a:srgbClr val="17375E"/>
                </a:solidFill>
              </a:rPr>
              <a:t>Agenda</a:t>
            </a:r>
            <a:endParaRPr lang="en-US" dirty="0">
              <a:solidFill>
                <a:srgbClr val="17375E"/>
              </a:solidFill>
            </a:endParaRPr>
          </a:p>
        </p:txBody>
      </p:sp>
      <p:sp>
        <p:nvSpPr>
          <p:cNvPr id="3" name="Content Placeholder 2"/>
          <p:cNvSpPr>
            <a:spLocks noGrp="1"/>
          </p:cNvSpPr>
          <p:nvPr>
            <p:ph idx="1"/>
          </p:nvPr>
        </p:nvSpPr>
        <p:spPr>
          <a:xfrm>
            <a:off x="777240" y="1295400"/>
            <a:ext cx="13990320" cy="8153400"/>
          </a:xfrm>
        </p:spPr>
        <p:txBody>
          <a:bodyPr>
            <a:normAutofit fontScale="85000" lnSpcReduction="20000"/>
          </a:bodyPr>
          <a:lstStyle/>
          <a:p>
            <a:pPr marL="0" indent="0">
              <a:buNone/>
            </a:pPr>
            <a:r>
              <a:rPr lang="en-US" dirty="0" smtClean="0">
                <a:solidFill>
                  <a:schemeClr val="tx2">
                    <a:lumMod val="75000"/>
                  </a:schemeClr>
                </a:solidFill>
              </a:rPr>
              <a:t>Chapter 2: Business Motivations and Drivers for Big Data Adoption</a:t>
            </a:r>
          </a:p>
          <a:p>
            <a:pPr marL="639542" lvl="1" indent="0">
              <a:buNone/>
            </a:pPr>
            <a:r>
              <a:rPr lang="en-US" dirty="0" smtClean="0">
                <a:solidFill>
                  <a:schemeClr val="tx2">
                    <a:lumMod val="75000"/>
                  </a:schemeClr>
                </a:solidFill>
              </a:rPr>
              <a:t>Marketplace Dynamics</a:t>
            </a:r>
          </a:p>
          <a:p>
            <a:pPr marL="639542" lvl="1" indent="0">
              <a:buNone/>
            </a:pPr>
            <a:r>
              <a:rPr lang="en-US" dirty="0" smtClean="0">
                <a:solidFill>
                  <a:schemeClr val="tx2">
                    <a:lumMod val="75000"/>
                  </a:schemeClr>
                </a:solidFill>
              </a:rPr>
              <a:t>Business Architecture</a:t>
            </a:r>
          </a:p>
          <a:p>
            <a:pPr marL="639542" lvl="1" indent="0">
              <a:buNone/>
            </a:pPr>
            <a:r>
              <a:rPr lang="en-US" dirty="0" smtClean="0">
                <a:solidFill>
                  <a:schemeClr val="tx2">
                    <a:lumMod val="75000"/>
                  </a:schemeClr>
                </a:solidFill>
              </a:rPr>
              <a:t>Business Process Management</a:t>
            </a:r>
          </a:p>
          <a:p>
            <a:pPr marL="639542" lvl="1" indent="0">
              <a:buNone/>
            </a:pPr>
            <a:r>
              <a:rPr lang="en-US" dirty="0" smtClean="0">
                <a:solidFill>
                  <a:schemeClr val="tx2">
                    <a:lumMod val="75000"/>
                  </a:schemeClr>
                </a:solidFill>
              </a:rPr>
              <a:t>Information and Communication Technology</a:t>
            </a:r>
          </a:p>
          <a:p>
            <a:pPr marL="1325342" lvl="1" indent="-685800"/>
            <a:r>
              <a:rPr lang="en-US" dirty="0" smtClean="0">
                <a:solidFill>
                  <a:schemeClr val="tx2">
                    <a:lumMod val="75000"/>
                  </a:schemeClr>
                </a:solidFill>
              </a:rPr>
              <a:t>Data Analytics and Data Science</a:t>
            </a:r>
          </a:p>
          <a:p>
            <a:pPr marL="1325342" lvl="1" indent="-685800"/>
            <a:r>
              <a:rPr lang="en-US" dirty="0" smtClean="0">
                <a:solidFill>
                  <a:schemeClr val="tx2">
                    <a:lumMod val="75000"/>
                  </a:schemeClr>
                </a:solidFill>
              </a:rPr>
              <a:t>Digitization</a:t>
            </a:r>
          </a:p>
          <a:p>
            <a:pPr marL="1325342" lvl="1" indent="-685800"/>
            <a:r>
              <a:rPr lang="en-US" dirty="0" smtClean="0">
                <a:solidFill>
                  <a:schemeClr val="tx2">
                    <a:lumMod val="75000"/>
                  </a:schemeClr>
                </a:solidFill>
              </a:rPr>
              <a:t>Affordable Technology and Commodity Hardware</a:t>
            </a:r>
          </a:p>
          <a:p>
            <a:pPr marL="1325342" lvl="1" indent="-685800"/>
            <a:r>
              <a:rPr lang="en-US" dirty="0" smtClean="0">
                <a:solidFill>
                  <a:schemeClr val="tx2">
                    <a:lumMod val="75000"/>
                  </a:schemeClr>
                </a:solidFill>
              </a:rPr>
              <a:t>Social Media</a:t>
            </a:r>
          </a:p>
          <a:p>
            <a:pPr marL="1325342" lvl="1" indent="-685800"/>
            <a:r>
              <a:rPr lang="en-US" dirty="0" smtClean="0">
                <a:solidFill>
                  <a:schemeClr val="tx2">
                    <a:lumMod val="75000"/>
                  </a:schemeClr>
                </a:solidFill>
              </a:rPr>
              <a:t>Hyper-Connected Communities and Devices</a:t>
            </a:r>
          </a:p>
          <a:p>
            <a:pPr marL="1325342" lvl="1" indent="-685800"/>
            <a:r>
              <a:rPr lang="en-US" dirty="0" smtClean="0">
                <a:solidFill>
                  <a:schemeClr val="tx2">
                    <a:lumMod val="75000"/>
                  </a:schemeClr>
                </a:solidFill>
              </a:rPr>
              <a:t>Cloud Computing</a:t>
            </a:r>
          </a:p>
          <a:p>
            <a:pPr marL="639542" lvl="1" indent="0">
              <a:buNone/>
            </a:pPr>
            <a:r>
              <a:rPr lang="en-US" dirty="0" smtClean="0">
                <a:solidFill>
                  <a:schemeClr val="tx2">
                    <a:lumMod val="75000"/>
                  </a:schemeClr>
                </a:solidFill>
              </a:rPr>
              <a:t>Internet of Everything</a:t>
            </a:r>
            <a:endParaRPr lang="en-US" dirty="0">
              <a:solidFill>
                <a:schemeClr val="tx2">
                  <a:lumMod val="75000"/>
                </a:schemeClr>
              </a:solidFill>
            </a:endParaRPr>
          </a:p>
          <a:p>
            <a:pPr marL="639542" lvl="1" indent="0">
              <a:buNone/>
            </a:pPr>
            <a:endParaRPr lang="en-US" dirty="0" smtClean="0">
              <a:solidFill>
                <a:schemeClr val="tx2">
                  <a:lumMod val="75000"/>
                </a:schemeClr>
              </a:solidFill>
            </a:endParaRPr>
          </a:p>
        </p:txBody>
      </p:sp>
    </p:spTree>
    <p:extLst>
      <p:ext uri="{BB962C8B-B14F-4D97-AF65-F5344CB8AC3E}">
        <p14:creationId xmlns:p14="http://schemas.microsoft.com/office/powerpoint/2010/main" val="11665461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2" name="Title 1"/>
          <p:cNvSpPr>
            <a:spLocks noGrp="1"/>
          </p:cNvSpPr>
          <p:nvPr>
            <p:ph type="title"/>
          </p:nvPr>
        </p:nvSpPr>
        <p:spPr>
          <a:xfrm>
            <a:off x="152400" y="-152400"/>
            <a:ext cx="13990320" cy="1676400"/>
          </a:xfrm>
        </p:spPr>
        <p:txBody>
          <a:bodyPr>
            <a:normAutofit fontScale="90000"/>
          </a:bodyPr>
          <a:lstStyle/>
          <a:p>
            <a:r>
              <a:rPr lang="en-US" dirty="0" smtClean="0">
                <a:solidFill>
                  <a:srgbClr val="17375E"/>
                </a:solidFill>
              </a:rPr>
              <a:t>Course Timeline and How does this fit?</a:t>
            </a:r>
            <a:endParaRPr lang="en-US" dirty="0">
              <a:solidFill>
                <a:srgbClr val="17375E"/>
              </a:solidFill>
            </a:endParaRPr>
          </a:p>
        </p:txBody>
      </p:sp>
      <p:sp>
        <p:nvSpPr>
          <p:cNvPr id="3" name="Content Placeholder 2"/>
          <p:cNvSpPr>
            <a:spLocks noGrp="1"/>
          </p:cNvSpPr>
          <p:nvPr>
            <p:ph idx="1"/>
          </p:nvPr>
        </p:nvSpPr>
        <p:spPr>
          <a:xfrm>
            <a:off x="777240" y="1447800"/>
            <a:ext cx="13990320" cy="8305800"/>
          </a:xfrm>
        </p:spPr>
        <p:txBody>
          <a:bodyPr>
            <a:normAutofit fontScale="40000" lnSpcReduction="20000"/>
          </a:bodyPr>
          <a:lstStyle/>
          <a:p>
            <a:pPr marL="0" lvl="0" indent="0">
              <a:buNone/>
            </a:pPr>
            <a:r>
              <a:rPr lang="en-US" sz="7000" b="1" dirty="0" smtClean="0">
                <a:solidFill>
                  <a:srgbClr val="FF0000"/>
                </a:solidFill>
              </a:rPr>
              <a:t>Foundations of Big Data</a:t>
            </a:r>
          </a:p>
          <a:p>
            <a:pPr lvl="0"/>
            <a:r>
              <a:rPr lang="en-US" sz="5400" b="1" dirty="0" smtClean="0">
                <a:solidFill>
                  <a:srgbClr val="FF0000"/>
                </a:solidFill>
              </a:rPr>
              <a:t>Understanding </a:t>
            </a:r>
            <a:r>
              <a:rPr lang="en-US" sz="5400" b="1" dirty="0">
                <a:solidFill>
                  <a:srgbClr val="FF0000"/>
                </a:solidFill>
              </a:rPr>
              <a:t>Big Data, Ch. 1&amp;2 – </a:t>
            </a:r>
            <a:r>
              <a:rPr lang="en-US" sz="5400" b="1" dirty="0" err="1">
                <a:solidFill>
                  <a:srgbClr val="FF0000"/>
                </a:solidFill>
              </a:rPr>
              <a:t>Erl</a:t>
            </a:r>
            <a:r>
              <a:rPr lang="en-US" sz="5400" b="1" dirty="0">
                <a:solidFill>
                  <a:srgbClr val="FF0000"/>
                </a:solidFill>
              </a:rPr>
              <a:t> (9/7)</a:t>
            </a:r>
            <a:endParaRPr lang="en-US" sz="7200" b="1" dirty="0">
              <a:solidFill>
                <a:srgbClr val="FF0000"/>
              </a:solidFill>
            </a:endParaRPr>
          </a:p>
          <a:p>
            <a:pPr lvl="1"/>
            <a:r>
              <a:rPr lang="en-US" sz="4800" b="1" dirty="0">
                <a:solidFill>
                  <a:srgbClr val="FF0000"/>
                </a:solidFill>
              </a:rPr>
              <a:t>Fundamental Terminology &amp; Concepts</a:t>
            </a:r>
            <a:endParaRPr lang="en-US" sz="6600" b="1" dirty="0">
              <a:solidFill>
                <a:srgbClr val="FF0000"/>
              </a:solidFill>
            </a:endParaRPr>
          </a:p>
          <a:p>
            <a:pPr lvl="1"/>
            <a:r>
              <a:rPr lang="en-US" sz="4800" b="1" dirty="0">
                <a:solidFill>
                  <a:srgbClr val="FF0000"/>
                </a:solidFill>
              </a:rPr>
              <a:t>Big Data Business Intelligence &amp; Technology Drivers</a:t>
            </a:r>
            <a:endParaRPr lang="en-US" sz="6600" b="1" dirty="0">
              <a:solidFill>
                <a:srgbClr val="FF0000"/>
              </a:solidFill>
            </a:endParaRPr>
          </a:p>
          <a:p>
            <a:pPr lvl="0"/>
            <a:r>
              <a:rPr lang="en-US" sz="5400" dirty="0">
                <a:solidFill>
                  <a:srgbClr val="17375E"/>
                </a:solidFill>
              </a:rPr>
              <a:t>Big Data Adoption, Planning and Enterprise Technologies, Ch. 3&amp;4 – </a:t>
            </a:r>
            <a:r>
              <a:rPr lang="en-US" sz="5400" dirty="0" err="1">
                <a:solidFill>
                  <a:srgbClr val="17375E"/>
                </a:solidFill>
              </a:rPr>
              <a:t>Erl</a:t>
            </a:r>
            <a:r>
              <a:rPr lang="en-US" sz="5400" dirty="0">
                <a:solidFill>
                  <a:srgbClr val="17375E"/>
                </a:solidFill>
              </a:rPr>
              <a:t> (9/14)</a:t>
            </a:r>
            <a:endParaRPr lang="en-US" sz="7200" dirty="0">
              <a:solidFill>
                <a:srgbClr val="17375E"/>
              </a:solidFill>
            </a:endParaRPr>
          </a:p>
          <a:p>
            <a:pPr lvl="1"/>
            <a:r>
              <a:rPr lang="en-US" sz="4800" dirty="0">
                <a:solidFill>
                  <a:srgbClr val="17375E"/>
                </a:solidFill>
              </a:rPr>
              <a:t>Big Data Adoption &amp; Planning Considerations </a:t>
            </a:r>
            <a:endParaRPr lang="en-US" sz="6600" dirty="0">
              <a:solidFill>
                <a:srgbClr val="17375E"/>
              </a:solidFill>
            </a:endParaRPr>
          </a:p>
          <a:p>
            <a:pPr lvl="1"/>
            <a:r>
              <a:rPr lang="en-US" sz="4800" dirty="0">
                <a:solidFill>
                  <a:srgbClr val="17375E"/>
                </a:solidFill>
              </a:rPr>
              <a:t>Traditional Enterprise Technologies Related to Big Data</a:t>
            </a:r>
            <a:endParaRPr lang="en-US" sz="6600" dirty="0">
              <a:solidFill>
                <a:srgbClr val="17375E"/>
              </a:solidFill>
            </a:endParaRPr>
          </a:p>
          <a:p>
            <a:pPr lvl="0"/>
            <a:r>
              <a:rPr lang="en-US" sz="5400" dirty="0">
                <a:solidFill>
                  <a:srgbClr val="17375E"/>
                </a:solidFill>
              </a:rPr>
              <a:t>Big Data Storage, Ch. 5 – </a:t>
            </a:r>
            <a:r>
              <a:rPr lang="en-US" sz="5400" dirty="0" err="1">
                <a:solidFill>
                  <a:srgbClr val="17375E"/>
                </a:solidFill>
              </a:rPr>
              <a:t>Erl</a:t>
            </a:r>
            <a:r>
              <a:rPr lang="en-US" sz="5400" dirty="0">
                <a:solidFill>
                  <a:srgbClr val="17375E"/>
                </a:solidFill>
              </a:rPr>
              <a:t> (9/21)</a:t>
            </a:r>
            <a:endParaRPr lang="en-US" sz="7200" dirty="0">
              <a:solidFill>
                <a:srgbClr val="17375E"/>
              </a:solidFill>
            </a:endParaRPr>
          </a:p>
          <a:p>
            <a:pPr lvl="1"/>
            <a:r>
              <a:rPr lang="en-US" sz="4800" dirty="0">
                <a:solidFill>
                  <a:srgbClr val="17375E"/>
                </a:solidFill>
              </a:rPr>
              <a:t>Characteristics of Data in Big Data Environments</a:t>
            </a:r>
            <a:endParaRPr lang="en-US" sz="6600" dirty="0">
              <a:solidFill>
                <a:srgbClr val="17375E"/>
              </a:solidFill>
            </a:endParaRPr>
          </a:p>
          <a:p>
            <a:pPr lvl="1"/>
            <a:r>
              <a:rPr lang="en-US" sz="4800" dirty="0">
                <a:solidFill>
                  <a:srgbClr val="17375E"/>
                </a:solidFill>
              </a:rPr>
              <a:t>Dataset Types in Big Data Environments</a:t>
            </a:r>
            <a:endParaRPr lang="en-US" sz="6600" dirty="0">
              <a:solidFill>
                <a:srgbClr val="17375E"/>
              </a:solidFill>
            </a:endParaRPr>
          </a:p>
          <a:p>
            <a:pPr lvl="0"/>
            <a:r>
              <a:rPr lang="en-US" sz="5400" dirty="0" smtClean="0">
                <a:solidFill>
                  <a:srgbClr val="17375E"/>
                </a:solidFill>
              </a:rPr>
              <a:t>Big </a:t>
            </a:r>
            <a:r>
              <a:rPr lang="en-US" sz="5400" dirty="0">
                <a:solidFill>
                  <a:srgbClr val="17375E"/>
                </a:solidFill>
              </a:rPr>
              <a:t>Data Processing, Ch. 6 – </a:t>
            </a:r>
            <a:r>
              <a:rPr lang="en-US" sz="5400" dirty="0" err="1">
                <a:solidFill>
                  <a:srgbClr val="17375E"/>
                </a:solidFill>
              </a:rPr>
              <a:t>Erl</a:t>
            </a:r>
            <a:r>
              <a:rPr lang="en-US" sz="5400" dirty="0">
                <a:solidFill>
                  <a:srgbClr val="17375E"/>
                </a:solidFill>
              </a:rPr>
              <a:t>  (10/5)</a:t>
            </a:r>
            <a:endParaRPr lang="en-US" sz="7200" dirty="0">
              <a:solidFill>
                <a:srgbClr val="17375E"/>
              </a:solidFill>
            </a:endParaRPr>
          </a:p>
          <a:p>
            <a:pPr lvl="0"/>
            <a:r>
              <a:rPr lang="en-US" sz="5400" dirty="0">
                <a:solidFill>
                  <a:srgbClr val="17375E"/>
                </a:solidFill>
              </a:rPr>
              <a:t>Big Data Storage Technology, Ch. 7 – </a:t>
            </a:r>
            <a:r>
              <a:rPr lang="en-US" sz="5400" dirty="0" err="1">
                <a:solidFill>
                  <a:srgbClr val="17375E"/>
                </a:solidFill>
              </a:rPr>
              <a:t>Erl</a:t>
            </a:r>
            <a:r>
              <a:rPr lang="en-US" sz="5400" dirty="0">
                <a:solidFill>
                  <a:srgbClr val="17375E"/>
                </a:solidFill>
              </a:rPr>
              <a:t> (10/12)</a:t>
            </a:r>
            <a:endParaRPr lang="en-US" sz="7200" dirty="0">
              <a:solidFill>
                <a:srgbClr val="17375E"/>
              </a:solidFill>
            </a:endParaRPr>
          </a:p>
          <a:p>
            <a:pPr lvl="1"/>
            <a:r>
              <a:rPr lang="en-US" sz="4800" dirty="0">
                <a:solidFill>
                  <a:srgbClr val="17375E"/>
                </a:solidFill>
              </a:rPr>
              <a:t>Data Engineering (Ch14 - </a:t>
            </a:r>
            <a:r>
              <a:rPr lang="en-US" sz="4800" dirty="0" err="1">
                <a:solidFill>
                  <a:srgbClr val="17375E"/>
                </a:solidFill>
              </a:rPr>
              <a:t>Schutt</a:t>
            </a:r>
            <a:r>
              <a:rPr lang="en-US" sz="4800" dirty="0">
                <a:solidFill>
                  <a:srgbClr val="17375E"/>
                </a:solidFill>
              </a:rPr>
              <a:t>)</a:t>
            </a:r>
            <a:endParaRPr lang="en-US" sz="6600" dirty="0">
              <a:solidFill>
                <a:srgbClr val="17375E"/>
              </a:solidFill>
            </a:endParaRPr>
          </a:p>
          <a:p>
            <a:pPr lvl="0"/>
            <a:r>
              <a:rPr lang="en-US" sz="5400" dirty="0">
                <a:solidFill>
                  <a:srgbClr val="17375E"/>
                </a:solidFill>
              </a:rPr>
              <a:t>Big Data Fundamental Analysis and Analytics, Ch. 8 – </a:t>
            </a:r>
            <a:r>
              <a:rPr lang="en-US" sz="5400" dirty="0" err="1">
                <a:solidFill>
                  <a:srgbClr val="17375E"/>
                </a:solidFill>
              </a:rPr>
              <a:t>Erl</a:t>
            </a:r>
            <a:r>
              <a:rPr lang="en-US" sz="5400" dirty="0">
                <a:solidFill>
                  <a:srgbClr val="17375E"/>
                </a:solidFill>
              </a:rPr>
              <a:t> (10/19</a:t>
            </a:r>
            <a:r>
              <a:rPr lang="en-US" sz="5400" dirty="0" smtClean="0">
                <a:solidFill>
                  <a:srgbClr val="17375E"/>
                </a:solidFill>
              </a:rPr>
              <a:t>)</a:t>
            </a:r>
          </a:p>
          <a:p>
            <a:pPr marL="0" lvl="0" indent="0">
              <a:buNone/>
            </a:pPr>
            <a:endParaRPr lang="en-US" sz="7200" dirty="0">
              <a:solidFill>
                <a:srgbClr val="17375E"/>
              </a:solidFill>
            </a:endParaRPr>
          </a:p>
          <a:p>
            <a:pPr marL="0" lvl="0" indent="0">
              <a:buNone/>
            </a:pPr>
            <a:r>
              <a:rPr lang="en-US" sz="7400" dirty="0" smtClean="0">
                <a:solidFill>
                  <a:srgbClr val="17375E"/>
                </a:solidFill>
              </a:rPr>
              <a:t>Fundamental Big Data Analysis and Science</a:t>
            </a:r>
          </a:p>
          <a:p>
            <a:pPr lvl="0"/>
            <a:r>
              <a:rPr lang="en-US" sz="5400" dirty="0" smtClean="0">
                <a:solidFill>
                  <a:srgbClr val="17375E"/>
                </a:solidFill>
              </a:rPr>
              <a:t>Statistical </a:t>
            </a:r>
            <a:r>
              <a:rPr lang="en-US" sz="5400" dirty="0">
                <a:solidFill>
                  <a:srgbClr val="17375E"/>
                </a:solidFill>
              </a:rPr>
              <a:t>Inference, EDA, and extracting meaning from data, Ch. 2 &amp; 7 - </a:t>
            </a:r>
            <a:r>
              <a:rPr lang="en-US" sz="5400" dirty="0" err="1">
                <a:solidFill>
                  <a:srgbClr val="17375E"/>
                </a:solidFill>
              </a:rPr>
              <a:t>Schutt</a:t>
            </a:r>
            <a:r>
              <a:rPr lang="en-US" sz="5400" dirty="0">
                <a:solidFill>
                  <a:srgbClr val="17375E"/>
                </a:solidFill>
              </a:rPr>
              <a:t>  (10/26)</a:t>
            </a:r>
            <a:endParaRPr lang="en-US" sz="7200" dirty="0">
              <a:solidFill>
                <a:srgbClr val="17375E"/>
              </a:solidFill>
            </a:endParaRPr>
          </a:p>
          <a:p>
            <a:pPr lvl="1"/>
            <a:r>
              <a:rPr lang="en-US" sz="4800" dirty="0">
                <a:solidFill>
                  <a:srgbClr val="17375E"/>
                </a:solidFill>
              </a:rPr>
              <a:t>Essential Statistics </a:t>
            </a:r>
          </a:p>
          <a:p>
            <a:pPr lvl="1"/>
            <a:r>
              <a:rPr lang="en-US" sz="4800" dirty="0" smtClean="0">
                <a:solidFill>
                  <a:srgbClr val="17375E"/>
                </a:solidFill>
              </a:rPr>
              <a:t>Statistics </a:t>
            </a:r>
            <a:r>
              <a:rPr lang="en-US" sz="4800" dirty="0">
                <a:solidFill>
                  <a:srgbClr val="17375E"/>
                </a:solidFill>
              </a:rPr>
              <a:t>Analysis (including descriptive, inferential, correlation, covariance &amp; hypothesis testing)</a:t>
            </a:r>
            <a:endParaRPr lang="en-US" sz="6600" dirty="0">
              <a:solidFill>
                <a:srgbClr val="17375E"/>
              </a:solidFill>
            </a:endParaRPr>
          </a:p>
          <a:p>
            <a:pPr lvl="0"/>
            <a:r>
              <a:rPr lang="en-US" sz="5400" dirty="0" smtClean="0">
                <a:solidFill>
                  <a:srgbClr val="17375E"/>
                </a:solidFill>
              </a:rPr>
              <a:t>Algorithms </a:t>
            </a:r>
            <a:r>
              <a:rPr lang="en-US" sz="5400" dirty="0">
                <a:solidFill>
                  <a:srgbClr val="17375E"/>
                </a:solidFill>
              </a:rPr>
              <a:t>and Regression, Ch. 3&amp;5 - </a:t>
            </a:r>
            <a:r>
              <a:rPr lang="en-US" sz="5400" dirty="0" err="1">
                <a:solidFill>
                  <a:srgbClr val="17375E"/>
                </a:solidFill>
              </a:rPr>
              <a:t>Schutt</a:t>
            </a:r>
            <a:r>
              <a:rPr lang="en-US" sz="5400" dirty="0">
                <a:solidFill>
                  <a:srgbClr val="17375E"/>
                </a:solidFill>
              </a:rPr>
              <a:t>  (11/2)</a:t>
            </a:r>
            <a:endParaRPr lang="en-US" sz="7200" dirty="0">
              <a:solidFill>
                <a:srgbClr val="17375E"/>
              </a:solidFill>
            </a:endParaRPr>
          </a:p>
          <a:p>
            <a:pPr lvl="0"/>
            <a:r>
              <a:rPr lang="en-US" sz="5400" dirty="0" smtClean="0">
                <a:solidFill>
                  <a:srgbClr val="17375E"/>
                </a:solidFill>
              </a:rPr>
              <a:t>Machine </a:t>
            </a:r>
            <a:r>
              <a:rPr lang="en-US" sz="5400" dirty="0">
                <a:solidFill>
                  <a:srgbClr val="17375E"/>
                </a:solidFill>
              </a:rPr>
              <a:t>Learning I, Ch. 4 &amp; 6 - </a:t>
            </a:r>
            <a:r>
              <a:rPr lang="en-US" sz="5400" dirty="0" err="1">
                <a:solidFill>
                  <a:srgbClr val="17375E"/>
                </a:solidFill>
              </a:rPr>
              <a:t>Schutt</a:t>
            </a:r>
            <a:r>
              <a:rPr lang="en-US" sz="5400" dirty="0">
                <a:solidFill>
                  <a:srgbClr val="17375E"/>
                </a:solidFill>
              </a:rPr>
              <a:t>  (11/16)</a:t>
            </a:r>
            <a:endParaRPr lang="en-US" sz="7200" dirty="0">
              <a:solidFill>
                <a:srgbClr val="17375E"/>
              </a:solidFill>
            </a:endParaRPr>
          </a:p>
          <a:p>
            <a:pPr lvl="0"/>
            <a:r>
              <a:rPr lang="en-US" sz="5400" dirty="0" smtClean="0">
                <a:solidFill>
                  <a:srgbClr val="17375E"/>
                </a:solidFill>
              </a:rPr>
              <a:t>Data </a:t>
            </a:r>
            <a:r>
              <a:rPr lang="en-US" sz="5400" dirty="0">
                <a:solidFill>
                  <a:srgbClr val="17375E"/>
                </a:solidFill>
              </a:rPr>
              <a:t>Visualization, Ch. 9 - </a:t>
            </a:r>
            <a:r>
              <a:rPr lang="en-US" sz="5400" dirty="0" err="1">
                <a:solidFill>
                  <a:srgbClr val="17375E"/>
                </a:solidFill>
              </a:rPr>
              <a:t>Schutt</a:t>
            </a:r>
            <a:r>
              <a:rPr lang="en-US" sz="5400" dirty="0">
                <a:solidFill>
                  <a:srgbClr val="17375E"/>
                </a:solidFill>
              </a:rPr>
              <a:t> (11/30)</a:t>
            </a:r>
            <a:endParaRPr lang="en-US" sz="7200" dirty="0">
              <a:solidFill>
                <a:srgbClr val="17375E"/>
              </a:solidFill>
            </a:endParaRPr>
          </a:p>
          <a:p>
            <a:pPr lvl="0"/>
            <a:r>
              <a:rPr lang="en-US" sz="5400" dirty="0">
                <a:solidFill>
                  <a:srgbClr val="17375E"/>
                </a:solidFill>
              </a:rPr>
              <a:t>Machine Learning II (12/7)</a:t>
            </a:r>
            <a:endParaRPr lang="en-US" sz="7200" dirty="0">
              <a:solidFill>
                <a:srgbClr val="17375E"/>
              </a:solidFill>
            </a:endParaRPr>
          </a:p>
        </p:txBody>
      </p:sp>
      <p:pic>
        <p:nvPicPr>
          <p:cNvPr id="8" name="Picture 7" descr="Core_Topic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2438400"/>
            <a:ext cx="3628133" cy="2411470"/>
          </a:xfrm>
          <a:prstGeom prst="rect">
            <a:avLst/>
          </a:prstGeom>
        </p:spPr>
      </p:pic>
      <p:pic>
        <p:nvPicPr>
          <p:cNvPr id="9" name="Picture 8" descr="Core_Topic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800" y="6705600"/>
            <a:ext cx="3674364" cy="2296840"/>
          </a:xfrm>
          <a:prstGeom prst="rect">
            <a:avLst/>
          </a:prstGeom>
        </p:spPr>
      </p:pic>
    </p:spTree>
    <p:extLst>
      <p:ext uri="{BB962C8B-B14F-4D97-AF65-F5344CB8AC3E}">
        <p14:creationId xmlns:p14="http://schemas.microsoft.com/office/powerpoint/2010/main" val="1807295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1"/>
          <p:cNvSpPr txBox="1">
            <a:spLocks/>
          </p:cNvSpPr>
          <p:nvPr/>
        </p:nvSpPr>
        <p:spPr>
          <a:xfrm>
            <a:off x="3920226" y="3490470"/>
            <a:ext cx="7715481" cy="1618833"/>
          </a:xfrm>
          <a:prstGeom prst="rect">
            <a:avLst/>
          </a:prstGeom>
        </p:spPr>
        <p:txBody>
          <a:bodyPr vert="horz" wrap="square" lIns="0" tIns="18217" rIns="0" bIns="0" rtlCol="0" anchor="ctr">
            <a:spAutoFit/>
          </a:bodyPr>
          <a:lstStyle>
            <a:lvl1pPr algn="ctr" defTabSz="730907" rtl="0" eaLnBrk="1" latinLnBrk="0" hangingPunct="1">
              <a:spcBef>
                <a:spcPct val="0"/>
              </a:spcBef>
              <a:buNone/>
              <a:defRPr sz="7000" kern="1200">
                <a:solidFill>
                  <a:schemeClr val="tx1"/>
                </a:solidFill>
                <a:latin typeface="+mj-lt"/>
                <a:ea typeface="+mj-ea"/>
                <a:cs typeface="+mj-cs"/>
              </a:defRPr>
            </a:lvl1pPr>
          </a:lstStyle>
          <a:p>
            <a:pPr marL="18217">
              <a:spcBef>
                <a:spcPts val="144"/>
              </a:spcBef>
              <a:tabLst>
                <a:tab pos="4121803" algn="l"/>
              </a:tabLst>
            </a:pPr>
            <a:r>
              <a:rPr lang="en-US" sz="5200" spc="-6" dirty="0" smtClean="0">
                <a:solidFill>
                  <a:srgbClr val="17375E"/>
                </a:solidFill>
              </a:rPr>
              <a:t>Core Topic 1.</a:t>
            </a:r>
            <a:r>
              <a:rPr lang="en-US" sz="5200" spc="6" dirty="0" smtClean="0">
                <a:solidFill>
                  <a:srgbClr val="17375E"/>
                </a:solidFill>
              </a:rPr>
              <a:t> </a:t>
            </a:r>
            <a:r>
              <a:rPr lang="en-US" sz="5200" spc="-6" dirty="0" smtClean="0">
                <a:solidFill>
                  <a:srgbClr val="17375E"/>
                </a:solidFill>
              </a:rPr>
              <a:t>Foundations of Big Data</a:t>
            </a:r>
            <a:endParaRPr lang="en-US" sz="5200" dirty="0">
              <a:solidFill>
                <a:srgbClr val="17375E"/>
              </a:solidFill>
            </a:endParaRP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5692015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243" y="2404131"/>
            <a:ext cx="2105025" cy="2150311"/>
          </a:xfrm>
          <a:prstGeom prst="rect">
            <a:avLst/>
          </a:prstGeom>
        </p:spPr>
        <p:txBody>
          <a:bodyPr vert="horz" wrap="square" lIns="0" tIns="12677" rIns="0" bIns="0" rtlCol="0">
            <a:spAutoFit/>
          </a:bodyPr>
          <a:lstStyle/>
          <a:p>
            <a:pPr marL="375902" marR="5080" indent="428519" algn="r">
              <a:lnSpc>
                <a:spcPct val="114900"/>
              </a:lnSpc>
              <a:spcBef>
                <a:spcPts val="101"/>
              </a:spcBef>
            </a:pPr>
            <a:r>
              <a:rPr sz="1100" spc="-4" dirty="0">
                <a:solidFill>
                  <a:srgbClr val="231F20"/>
                </a:solidFill>
                <a:latin typeface="Calibri"/>
                <a:cs typeface="Calibri"/>
              </a:rPr>
              <a:t>business</a:t>
            </a:r>
            <a:r>
              <a:rPr sz="1100" spc="-85" dirty="0">
                <a:solidFill>
                  <a:srgbClr val="231F20"/>
                </a:solidFill>
                <a:latin typeface="Calibri"/>
                <a:cs typeface="Calibri"/>
              </a:rPr>
              <a:t> </a:t>
            </a:r>
            <a:r>
              <a:rPr sz="1100" spc="-10" dirty="0">
                <a:solidFill>
                  <a:srgbClr val="231F20"/>
                </a:solidFill>
                <a:latin typeface="Calibri"/>
                <a:cs typeface="Calibri"/>
              </a:rPr>
              <a:t>justification  data</a:t>
            </a:r>
            <a:r>
              <a:rPr sz="1100" spc="-66" dirty="0">
                <a:solidFill>
                  <a:srgbClr val="231F20"/>
                </a:solidFill>
                <a:latin typeface="Calibri"/>
                <a:cs typeface="Calibri"/>
              </a:rPr>
              <a:t> </a:t>
            </a:r>
            <a:r>
              <a:rPr sz="1100" spc="-10" dirty="0">
                <a:solidFill>
                  <a:srgbClr val="231F20"/>
                </a:solidFill>
                <a:latin typeface="Calibri"/>
                <a:cs typeface="Calibri"/>
              </a:rPr>
              <a:t>procurement </a:t>
            </a:r>
            <a:r>
              <a:rPr sz="1100" dirty="0">
                <a:solidFill>
                  <a:srgbClr val="231F20"/>
                </a:solidFill>
                <a:latin typeface="Calibri"/>
                <a:cs typeface="Calibri"/>
              </a:rPr>
              <a:t> </a:t>
            </a:r>
            <a:r>
              <a:rPr sz="1100" spc="-10" dirty="0">
                <a:solidFill>
                  <a:srgbClr val="231F20"/>
                </a:solidFill>
                <a:latin typeface="Calibri"/>
                <a:cs typeface="Calibri"/>
              </a:rPr>
              <a:t>organizational</a:t>
            </a:r>
            <a:r>
              <a:rPr sz="1100" spc="-75" dirty="0">
                <a:solidFill>
                  <a:srgbClr val="231F20"/>
                </a:solidFill>
                <a:latin typeface="Calibri"/>
                <a:cs typeface="Calibri"/>
              </a:rPr>
              <a:t> </a:t>
            </a:r>
            <a:r>
              <a:rPr sz="1100" spc="-4" dirty="0">
                <a:solidFill>
                  <a:srgbClr val="231F20"/>
                </a:solidFill>
                <a:latin typeface="Calibri"/>
                <a:cs typeface="Calibri"/>
              </a:rPr>
              <a:t>prerequisites</a:t>
            </a:r>
            <a:endParaRPr sz="1100">
              <a:latin typeface="Calibri"/>
              <a:cs typeface="Calibri"/>
            </a:endParaRPr>
          </a:p>
          <a:p>
            <a:pPr marL="1361609" marR="5713" indent="285252" algn="r">
              <a:lnSpc>
                <a:spcPct val="114900"/>
              </a:lnSpc>
            </a:pPr>
            <a:r>
              <a:rPr sz="1100" spc="-4" dirty="0">
                <a:solidFill>
                  <a:srgbClr val="231F20"/>
                </a:solidFill>
                <a:latin typeface="Calibri"/>
                <a:cs typeface="Calibri"/>
              </a:rPr>
              <a:t>pri</a:t>
            </a:r>
            <a:r>
              <a:rPr sz="1100" spc="-22" dirty="0">
                <a:solidFill>
                  <a:srgbClr val="231F20"/>
                </a:solidFill>
                <a:latin typeface="Calibri"/>
                <a:cs typeface="Calibri"/>
              </a:rPr>
              <a:t>v</a:t>
            </a:r>
            <a:r>
              <a:rPr sz="1100" dirty="0">
                <a:solidFill>
                  <a:srgbClr val="231F20"/>
                </a:solidFill>
                <a:latin typeface="Calibri"/>
                <a:cs typeface="Calibri"/>
              </a:rPr>
              <a:t>acy  </a:t>
            </a:r>
            <a:r>
              <a:rPr sz="1100" spc="-4" dirty="0">
                <a:solidFill>
                  <a:srgbClr val="231F20"/>
                </a:solidFill>
                <a:latin typeface="Calibri"/>
                <a:cs typeface="Calibri"/>
              </a:rPr>
              <a:t>p</a:t>
            </a:r>
            <a:r>
              <a:rPr sz="1100" spc="-22" dirty="0">
                <a:solidFill>
                  <a:srgbClr val="231F20"/>
                </a:solidFill>
                <a:latin typeface="Calibri"/>
                <a:cs typeface="Calibri"/>
              </a:rPr>
              <a:t>r</a:t>
            </a:r>
            <a:r>
              <a:rPr sz="1100" spc="-10" dirty="0">
                <a:solidFill>
                  <a:srgbClr val="231F20"/>
                </a:solidFill>
                <a:latin typeface="Calibri"/>
                <a:cs typeface="Calibri"/>
              </a:rPr>
              <a:t>o</a:t>
            </a:r>
            <a:r>
              <a:rPr sz="1100" spc="-14" dirty="0">
                <a:solidFill>
                  <a:srgbClr val="231F20"/>
                </a:solidFill>
                <a:latin typeface="Calibri"/>
                <a:cs typeface="Calibri"/>
              </a:rPr>
              <a:t>v</a:t>
            </a:r>
            <a:r>
              <a:rPr sz="1100" dirty="0">
                <a:solidFill>
                  <a:srgbClr val="231F20"/>
                </a:solidFill>
                <a:latin typeface="Calibri"/>
                <a:cs typeface="Calibri"/>
              </a:rPr>
              <a:t>enance</a:t>
            </a:r>
            <a:endParaRPr sz="1100">
              <a:latin typeface="Calibri"/>
              <a:cs typeface="Calibri"/>
            </a:endParaRPr>
          </a:p>
          <a:p>
            <a:pPr marL="117904" marR="5080" indent="1481411" algn="r">
              <a:lnSpc>
                <a:spcPct val="114900"/>
              </a:lnSpc>
            </a:pPr>
            <a:r>
              <a:rPr sz="1100" spc="-4" dirty="0">
                <a:solidFill>
                  <a:srgbClr val="231F20"/>
                </a:solidFill>
                <a:latin typeface="Calibri"/>
                <a:cs typeface="Calibri"/>
              </a:rPr>
              <a:t>security  limited</a:t>
            </a:r>
            <a:r>
              <a:rPr sz="1100" spc="-45" dirty="0">
                <a:solidFill>
                  <a:srgbClr val="231F20"/>
                </a:solidFill>
                <a:latin typeface="Calibri"/>
                <a:cs typeface="Calibri"/>
              </a:rPr>
              <a:t> </a:t>
            </a:r>
            <a:r>
              <a:rPr sz="1100" spc="-4" dirty="0">
                <a:solidFill>
                  <a:srgbClr val="231F20"/>
                </a:solidFill>
                <a:latin typeface="Calibri"/>
                <a:cs typeface="Calibri"/>
              </a:rPr>
              <a:t>realtime</a:t>
            </a:r>
            <a:r>
              <a:rPr sz="1100" spc="-45" dirty="0">
                <a:solidFill>
                  <a:srgbClr val="231F20"/>
                </a:solidFill>
                <a:latin typeface="Calibri"/>
                <a:cs typeface="Calibri"/>
              </a:rPr>
              <a:t> </a:t>
            </a:r>
            <a:r>
              <a:rPr sz="1100" spc="-4" dirty="0">
                <a:solidFill>
                  <a:srgbClr val="231F20"/>
                </a:solidFill>
                <a:latin typeface="Calibri"/>
                <a:cs typeface="Calibri"/>
              </a:rPr>
              <a:t>support  </a:t>
            </a:r>
            <a:r>
              <a:rPr sz="1100" spc="-10" dirty="0">
                <a:solidFill>
                  <a:srgbClr val="231F20"/>
                </a:solidFill>
                <a:latin typeface="Calibri"/>
                <a:cs typeface="Calibri"/>
              </a:rPr>
              <a:t>distinct performance</a:t>
            </a:r>
            <a:r>
              <a:rPr sz="1100" dirty="0">
                <a:solidFill>
                  <a:srgbClr val="231F20"/>
                </a:solidFill>
                <a:latin typeface="Calibri"/>
                <a:cs typeface="Calibri"/>
              </a:rPr>
              <a:t> </a:t>
            </a:r>
            <a:r>
              <a:rPr sz="1100" spc="-4" dirty="0">
                <a:solidFill>
                  <a:srgbClr val="231F20"/>
                </a:solidFill>
                <a:latin typeface="Calibri"/>
                <a:cs typeface="Calibri"/>
              </a:rPr>
              <a:t>challenges</a:t>
            </a:r>
            <a:endParaRPr sz="1100">
              <a:latin typeface="Calibri"/>
              <a:cs typeface="Calibri"/>
            </a:endParaRPr>
          </a:p>
          <a:p>
            <a:pPr marR="5080" algn="r">
              <a:spcBef>
                <a:spcPts val="214"/>
              </a:spcBef>
            </a:pPr>
            <a:r>
              <a:rPr sz="1100" spc="-10" dirty="0">
                <a:solidFill>
                  <a:srgbClr val="231F20"/>
                </a:solidFill>
                <a:latin typeface="Calibri"/>
                <a:cs typeface="Calibri"/>
              </a:rPr>
              <a:t>distinct </a:t>
            </a:r>
            <a:r>
              <a:rPr sz="1100" spc="-4" dirty="0">
                <a:solidFill>
                  <a:srgbClr val="231F20"/>
                </a:solidFill>
                <a:latin typeface="Calibri"/>
                <a:cs typeface="Calibri"/>
              </a:rPr>
              <a:t>governance</a:t>
            </a:r>
            <a:r>
              <a:rPr sz="1100" spc="-45" dirty="0">
                <a:solidFill>
                  <a:srgbClr val="231F20"/>
                </a:solidFill>
                <a:latin typeface="Calibri"/>
                <a:cs typeface="Calibri"/>
              </a:rPr>
              <a:t> </a:t>
            </a:r>
            <a:r>
              <a:rPr sz="1100" spc="-4" dirty="0">
                <a:solidFill>
                  <a:srgbClr val="231F20"/>
                </a:solidFill>
                <a:latin typeface="Calibri"/>
                <a:cs typeface="Calibri"/>
              </a:rPr>
              <a:t>requirements</a:t>
            </a:r>
            <a:endParaRPr sz="1100">
              <a:latin typeface="Calibri"/>
              <a:cs typeface="Calibri"/>
            </a:endParaRPr>
          </a:p>
          <a:p>
            <a:pPr marL="1052263" marR="5713" indent="-275743" algn="r">
              <a:lnSpc>
                <a:spcPct val="114900"/>
              </a:lnSpc>
            </a:pPr>
            <a:r>
              <a:rPr sz="1100" spc="-10" dirty="0">
                <a:solidFill>
                  <a:srgbClr val="231F20"/>
                </a:solidFill>
                <a:latin typeface="Calibri"/>
                <a:cs typeface="Calibri"/>
              </a:rPr>
              <a:t>distinct</a:t>
            </a:r>
            <a:r>
              <a:rPr sz="1100" spc="-34" dirty="0">
                <a:solidFill>
                  <a:srgbClr val="231F20"/>
                </a:solidFill>
                <a:latin typeface="Calibri"/>
                <a:cs typeface="Calibri"/>
              </a:rPr>
              <a:t> </a:t>
            </a:r>
            <a:r>
              <a:rPr sz="1100" spc="-4" dirty="0">
                <a:solidFill>
                  <a:srgbClr val="231F20"/>
                </a:solidFill>
                <a:latin typeface="Calibri"/>
                <a:cs typeface="Calibri"/>
              </a:rPr>
              <a:t>methodology </a:t>
            </a:r>
            <a:r>
              <a:rPr sz="1100" dirty="0">
                <a:solidFill>
                  <a:srgbClr val="231F20"/>
                </a:solidFill>
                <a:latin typeface="Calibri"/>
                <a:cs typeface="Calibri"/>
              </a:rPr>
              <a:t> 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3" name="object 3"/>
          <p:cNvSpPr txBox="1"/>
          <p:nvPr/>
        </p:nvSpPr>
        <p:spPr>
          <a:xfrm>
            <a:off x="8297935" y="8059907"/>
            <a:ext cx="756287" cy="793019"/>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a</a:t>
            </a:r>
            <a:r>
              <a:rPr sz="1100" spc="4" dirty="0">
                <a:solidFill>
                  <a:srgbClr val="231F20"/>
                </a:solidFill>
                <a:latin typeface="Calibri"/>
                <a:cs typeface="Calibri"/>
              </a:rPr>
              <a:t>g</a:t>
            </a:r>
            <a:r>
              <a:rPr sz="1100" dirty="0">
                <a:solidFill>
                  <a:srgbClr val="231F20"/>
                </a:solidFill>
                <a:latin typeface="Calibri"/>
                <a:cs typeface="Calibri"/>
              </a:rPr>
              <a:t>g</a:t>
            </a:r>
            <a:r>
              <a:rPr sz="1100" spc="-22" dirty="0">
                <a:solidFill>
                  <a:srgbClr val="231F20"/>
                </a:solidFill>
                <a:latin typeface="Calibri"/>
                <a:cs typeface="Calibri"/>
              </a:rPr>
              <a:t>r</a:t>
            </a:r>
            <a:r>
              <a:rPr sz="1100" dirty="0">
                <a:solidFill>
                  <a:srgbClr val="231F20"/>
                </a:solidFill>
                <a:latin typeface="Calibri"/>
                <a:cs typeface="Calibri"/>
              </a:rPr>
              <a:t>e</a:t>
            </a:r>
            <a:r>
              <a:rPr sz="1100" spc="-24" dirty="0">
                <a:solidFill>
                  <a:srgbClr val="231F20"/>
                </a:solidFill>
                <a:latin typeface="Calibri"/>
                <a:cs typeface="Calibri"/>
              </a:rPr>
              <a:t>g</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drill-down  </a:t>
            </a:r>
            <a:r>
              <a:rPr sz="1100" spc="-10" dirty="0">
                <a:solidFill>
                  <a:srgbClr val="231F20"/>
                </a:solidFill>
                <a:latin typeface="Calibri"/>
                <a:cs typeface="Calibri"/>
              </a:rPr>
              <a:t>filter</a:t>
            </a:r>
            <a:endParaRPr sz="1100">
              <a:latin typeface="Calibri"/>
              <a:cs typeface="Calibri"/>
            </a:endParaRPr>
          </a:p>
          <a:p>
            <a:pPr marL="12677">
              <a:spcBef>
                <a:spcPts val="214"/>
              </a:spcBef>
            </a:pPr>
            <a:r>
              <a:rPr sz="1100" spc="-10" dirty="0">
                <a:solidFill>
                  <a:srgbClr val="231F20"/>
                </a:solidFill>
                <a:latin typeface="Calibri"/>
                <a:cs typeface="Calibri"/>
              </a:rPr>
              <a:t>roll-up</a:t>
            </a:r>
            <a:endParaRPr sz="1100">
              <a:latin typeface="Calibri"/>
              <a:cs typeface="Calibri"/>
            </a:endParaRPr>
          </a:p>
        </p:txBody>
      </p:sp>
      <p:sp>
        <p:nvSpPr>
          <p:cNvPr id="4" name="object 4"/>
          <p:cNvSpPr txBox="1"/>
          <p:nvPr/>
        </p:nvSpPr>
        <p:spPr>
          <a:xfrm>
            <a:off x="8297928" y="8927613"/>
            <a:ext cx="97790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what-if</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p:txBody>
      </p:sp>
      <p:sp>
        <p:nvSpPr>
          <p:cNvPr id="8" name="object 8"/>
          <p:cNvSpPr txBox="1"/>
          <p:nvPr/>
        </p:nvSpPr>
        <p:spPr>
          <a:xfrm>
            <a:off x="7063721" y="8507014"/>
            <a:ext cx="813435" cy="182078"/>
          </a:xfrm>
          <a:prstGeom prst="rect">
            <a:avLst/>
          </a:prstGeom>
        </p:spPr>
        <p:txBody>
          <a:bodyPr vert="horz" wrap="square" lIns="0" tIns="12677" rIns="0" bIns="0" rtlCol="0">
            <a:spAutoFit/>
          </a:bodyPr>
          <a:lstStyle/>
          <a:p>
            <a:pPr marL="12677">
              <a:spcBef>
                <a:spcPts val="101"/>
              </a:spcBef>
            </a:pPr>
            <a:r>
              <a:rPr sz="1100" spc="-10" dirty="0">
                <a:solidFill>
                  <a:srgbClr val="808285"/>
                </a:solidFill>
                <a:latin typeface="Calibri"/>
                <a:cs typeface="Calibri"/>
              </a:rPr>
              <a:t>tool</a:t>
            </a:r>
            <a:r>
              <a:rPr sz="1100" spc="-75" dirty="0">
                <a:solidFill>
                  <a:srgbClr val="808285"/>
                </a:solidFill>
                <a:latin typeface="Calibri"/>
                <a:cs typeface="Calibri"/>
              </a:rPr>
              <a:t> </a:t>
            </a:r>
            <a:r>
              <a:rPr sz="1100" spc="-10" dirty="0">
                <a:solidFill>
                  <a:srgbClr val="808285"/>
                </a:solidFill>
                <a:latin typeface="Calibri"/>
                <a:cs typeface="Calibri"/>
              </a:rPr>
              <a:t>features</a:t>
            </a:r>
            <a:endParaRPr sz="1100">
              <a:latin typeface="Calibri"/>
              <a:cs typeface="Calibri"/>
            </a:endParaRPr>
          </a:p>
        </p:txBody>
      </p:sp>
      <p:sp>
        <p:nvSpPr>
          <p:cNvPr id="11" name="object 11"/>
          <p:cNvSpPr txBox="1"/>
          <p:nvPr/>
        </p:nvSpPr>
        <p:spPr>
          <a:xfrm>
            <a:off x="843757" y="5349122"/>
            <a:ext cx="1974848" cy="987519"/>
          </a:xfrm>
          <a:prstGeom prst="rect">
            <a:avLst/>
          </a:prstGeom>
        </p:spPr>
        <p:txBody>
          <a:bodyPr vert="horz" wrap="square" lIns="0" tIns="12677" rIns="0" bIns="0" rtlCol="0">
            <a:spAutoFit/>
          </a:bodyPr>
          <a:lstStyle/>
          <a:p>
            <a:pPr marL="685876" marR="5080" indent="733427">
              <a:lnSpc>
                <a:spcPct val="114900"/>
              </a:lnSpc>
              <a:spcBef>
                <a:spcPts val="101"/>
              </a:spcBef>
            </a:pPr>
            <a:r>
              <a:rPr sz="1100" dirty="0">
                <a:solidFill>
                  <a:srgbClr val="231F20"/>
                </a:solidFill>
                <a:latin typeface="Calibri"/>
                <a:cs typeface="Calibri"/>
              </a:rPr>
              <a:t>analy</a:t>
            </a:r>
            <a:r>
              <a:rPr sz="1100" spc="-10" dirty="0">
                <a:solidFill>
                  <a:srgbClr val="231F20"/>
                </a:solidFill>
                <a:latin typeface="Calibri"/>
                <a:cs typeface="Calibri"/>
              </a:rPr>
              <a:t>tics  </a:t>
            </a:r>
            <a:r>
              <a:rPr sz="1100" spc="-4" dirty="0">
                <a:solidFill>
                  <a:srgbClr val="231F20"/>
                </a:solidFill>
                <a:latin typeface="Calibri"/>
                <a:cs typeface="Calibri"/>
              </a:rPr>
              <a:t>business</a:t>
            </a:r>
            <a:r>
              <a:rPr sz="1100" spc="-80" dirty="0">
                <a:solidFill>
                  <a:srgbClr val="231F20"/>
                </a:solidFill>
                <a:latin typeface="Calibri"/>
                <a:cs typeface="Calibri"/>
              </a:rPr>
              <a:t> </a:t>
            </a:r>
            <a:r>
              <a:rPr sz="1100" spc="-4" dirty="0">
                <a:solidFill>
                  <a:srgbClr val="231F20"/>
                </a:solidFill>
                <a:latin typeface="Calibri"/>
                <a:cs typeface="Calibri"/>
              </a:rPr>
              <a:t>intelligence</a:t>
            </a:r>
            <a:endParaRPr sz="1100">
              <a:latin typeface="Calibri"/>
              <a:cs typeface="Calibri"/>
            </a:endParaRPr>
          </a:p>
          <a:p>
            <a:pPr marL="1168267" marR="5080" indent="330896">
              <a:lnSpc>
                <a:spcPct val="114900"/>
              </a:lnSpc>
            </a:pPr>
            <a:r>
              <a:rPr sz="1100" spc="-4" dirty="0">
                <a:solidFill>
                  <a:srgbClr val="231F20"/>
                </a:solidFill>
                <a:latin typeface="Calibri"/>
                <a:cs typeface="Calibri"/>
              </a:rPr>
              <a:t>d</a:t>
            </a:r>
            <a:r>
              <a:rPr sz="1100" spc="-14" dirty="0">
                <a:solidFill>
                  <a:srgbClr val="231F20"/>
                </a:solidFill>
                <a:latin typeface="Calibri"/>
                <a:cs typeface="Calibri"/>
              </a:rPr>
              <a:t>at</a:t>
            </a:r>
            <a:r>
              <a:rPr sz="1100" dirty="0">
                <a:solidFill>
                  <a:srgbClr val="231F20"/>
                </a:solidFill>
                <a:latin typeface="Calibri"/>
                <a:cs typeface="Calibri"/>
              </a:rPr>
              <a:t>as</a:t>
            </a:r>
            <a:r>
              <a:rPr sz="1100" spc="-10" dirty="0">
                <a:solidFill>
                  <a:srgbClr val="231F20"/>
                </a:solidFill>
                <a:latin typeface="Calibri"/>
                <a:cs typeface="Calibri"/>
              </a:rPr>
              <a:t>e</a:t>
            </a:r>
            <a:r>
              <a:rPr sz="1100" dirty="0">
                <a:solidFill>
                  <a:srgbClr val="231F20"/>
                </a:solidFill>
                <a:latin typeface="Calibri"/>
                <a:cs typeface="Calibri"/>
              </a:rPr>
              <a:t>t  </a:t>
            </a: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a:p>
            <a:pPr marL="12677">
              <a:spcBef>
                <a:spcPts val="214"/>
              </a:spcBef>
            </a:pPr>
            <a:r>
              <a:rPr sz="1100" spc="-22" dirty="0">
                <a:solidFill>
                  <a:srgbClr val="231F20"/>
                </a:solidFill>
                <a:latin typeface="Calibri"/>
                <a:cs typeface="Calibri"/>
              </a:rPr>
              <a:t>key </a:t>
            </a:r>
            <a:r>
              <a:rPr sz="1100" spc="-10" dirty="0">
                <a:solidFill>
                  <a:srgbClr val="231F20"/>
                </a:solidFill>
                <a:latin typeface="Calibri"/>
                <a:cs typeface="Calibri"/>
              </a:rPr>
              <a:t>performance indicator </a:t>
            </a:r>
            <a:r>
              <a:rPr sz="1100" spc="-4" dirty="0">
                <a:solidFill>
                  <a:srgbClr val="231F20"/>
                </a:solidFill>
                <a:latin typeface="Calibri"/>
                <a:cs typeface="Calibri"/>
              </a:rPr>
              <a:t>(KPI)</a:t>
            </a:r>
            <a:endParaRPr sz="1100">
              <a:latin typeface="Calibri"/>
              <a:cs typeface="Calibri"/>
            </a:endParaRPr>
          </a:p>
        </p:txBody>
      </p:sp>
      <p:sp>
        <p:nvSpPr>
          <p:cNvPr id="12" name="object 12"/>
          <p:cNvSpPr/>
          <p:nvPr/>
        </p:nvSpPr>
        <p:spPr>
          <a:xfrm>
            <a:off x="8487865" y="4750752"/>
            <a:ext cx="3732529" cy="1209674"/>
          </a:xfrm>
          <a:custGeom>
            <a:avLst/>
            <a:gdLst/>
            <a:ahLst/>
            <a:cxnLst/>
            <a:rect l="l" t="t" r="r" b="b"/>
            <a:pathLst>
              <a:path w="3732529" h="1209675">
                <a:moveTo>
                  <a:pt x="3732326" y="1209179"/>
                </a:moveTo>
                <a:lnTo>
                  <a:pt x="0" y="0"/>
                </a:lnTo>
              </a:path>
            </a:pathLst>
          </a:custGeom>
          <a:ln w="3810">
            <a:solidFill>
              <a:srgbClr val="231F20"/>
            </a:solidFill>
          </a:ln>
        </p:spPr>
        <p:txBody>
          <a:bodyPr wrap="square" lIns="0" tIns="0" rIns="0" bIns="0" rtlCol="0"/>
          <a:lstStyle/>
          <a:p>
            <a:endParaRPr/>
          </a:p>
        </p:txBody>
      </p:sp>
      <p:sp>
        <p:nvSpPr>
          <p:cNvPr id="13" name="object 13"/>
          <p:cNvSpPr/>
          <p:nvPr/>
        </p:nvSpPr>
        <p:spPr>
          <a:xfrm>
            <a:off x="8412557" y="2441172"/>
            <a:ext cx="2123441" cy="1610995"/>
          </a:xfrm>
          <a:custGeom>
            <a:avLst/>
            <a:gdLst/>
            <a:ahLst/>
            <a:cxnLst/>
            <a:rect l="l" t="t" r="r" b="b"/>
            <a:pathLst>
              <a:path w="2123440" h="1610995">
                <a:moveTo>
                  <a:pt x="2123084" y="0"/>
                </a:moveTo>
                <a:lnTo>
                  <a:pt x="0" y="1610639"/>
                </a:lnTo>
              </a:path>
            </a:pathLst>
          </a:custGeom>
          <a:ln w="3810">
            <a:solidFill>
              <a:srgbClr val="231F20"/>
            </a:solidFill>
          </a:ln>
        </p:spPr>
        <p:txBody>
          <a:bodyPr wrap="square" lIns="0" tIns="0" rIns="0" bIns="0" rtlCol="0"/>
          <a:lstStyle/>
          <a:p>
            <a:endParaRPr/>
          </a:p>
        </p:txBody>
      </p:sp>
      <p:sp>
        <p:nvSpPr>
          <p:cNvPr id="14" name="object 14"/>
          <p:cNvSpPr/>
          <p:nvPr/>
        </p:nvSpPr>
        <p:spPr>
          <a:xfrm>
            <a:off x="9044614" y="3735537"/>
            <a:ext cx="1295400" cy="368936"/>
          </a:xfrm>
          <a:custGeom>
            <a:avLst/>
            <a:gdLst/>
            <a:ahLst/>
            <a:cxnLst/>
            <a:rect l="l" t="t" r="r" b="b"/>
            <a:pathLst>
              <a:path w="1295400" h="368935">
                <a:moveTo>
                  <a:pt x="1295387" y="0"/>
                </a:moveTo>
                <a:lnTo>
                  <a:pt x="0" y="368604"/>
                </a:lnTo>
              </a:path>
            </a:pathLst>
          </a:custGeom>
          <a:ln w="3810">
            <a:solidFill>
              <a:srgbClr val="231F20"/>
            </a:solidFill>
          </a:ln>
        </p:spPr>
        <p:txBody>
          <a:bodyPr wrap="square" lIns="0" tIns="0" rIns="0" bIns="0" rtlCol="0"/>
          <a:lstStyle/>
          <a:p>
            <a:endParaRPr/>
          </a:p>
        </p:txBody>
      </p:sp>
      <p:sp>
        <p:nvSpPr>
          <p:cNvPr id="15" name="object 15"/>
          <p:cNvSpPr/>
          <p:nvPr/>
        </p:nvSpPr>
        <p:spPr>
          <a:xfrm>
            <a:off x="8884449" y="4539151"/>
            <a:ext cx="2973071" cy="376555"/>
          </a:xfrm>
          <a:custGeom>
            <a:avLst/>
            <a:gdLst/>
            <a:ahLst/>
            <a:cxnLst/>
            <a:rect l="l" t="t" r="r" b="b"/>
            <a:pathLst>
              <a:path w="2973070" h="376554">
                <a:moveTo>
                  <a:pt x="2972943" y="376135"/>
                </a:moveTo>
                <a:lnTo>
                  <a:pt x="0" y="0"/>
                </a:lnTo>
              </a:path>
            </a:pathLst>
          </a:custGeom>
          <a:ln w="3810">
            <a:solidFill>
              <a:srgbClr val="231F20"/>
            </a:solidFill>
          </a:ln>
        </p:spPr>
        <p:txBody>
          <a:bodyPr wrap="square" lIns="0" tIns="0" rIns="0" bIns="0" rtlCol="0"/>
          <a:lstStyle/>
          <a:p>
            <a:endParaRPr/>
          </a:p>
        </p:txBody>
      </p:sp>
      <p:sp>
        <p:nvSpPr>
          <p:cNvPr id="16" name="object 16"/>
          <p:cNvSpPr/>
          <p:nvPr/>
        </p:nvSpPr>
        <p:spPr>
          <a:xfrm>
            <a:off x="8010156" y="4737546"/>
            <a:ext cx="2443480" cy="2417445"/>
          </a:xfrm>
          <a:custGeom>
            <a:avLst/>
            <a:gdLst/>
            <a:ahLst/>
            <a:cxnLst/>
            <a:rect l="l" t="t" r="r" b="b"/>
            <a:pathLst>
              <a:path w="2443479" h="2417445">
                <a:moveTo>
                  <a:pt x="2443429" y="2417127"/>
                </a:moveTo>
                <a:lnTo>
                  <a:pt x="0" y="0"/>
                </a:lnTo>
              </a:path>
            </a:pathLst>
          </a:custGeom>
          <a:ln w="3810">
            <a:solidFill>
              <a:srgbClr val="231F20"/>
            </a:solidFill>
          </a:ln>
        </p:spPr>
        <p:txBody>
          <a:bodyPr wrap="square" lIns="0" tIns="0" rIns="0" bIns="0" rtlCol="0"/>
          <a:lstStyle/>
          <a:p>
            <a:endParaRPr/>
          </a:p>
        </p:txBody>
      </p:sp>
      <p:sp>
        <p:nvSpPr>
          <p:cNvPr id="17" name="object 17"/>
          <p:cNvSpPr/>
          <p:nvPr/>
        </p:nvSpPr>
        <p:spPr>
          <a:xfrm>
            <a:off x="4437512" y="4718315"/>
            <a:ext cx="2838448" cy="2691765"/>
          </a:xfrm>
          <a:custGeom>
            <a:avLst/>
            <a:gdLst/>
            <a:ahLst/>
            <a:cxnLst/>
            <a:rect l="l" t="t" r="r" b="b"/>
            <a:pathLst>
              <a:path w="2838450" h="2691765">
                <a:moveTo>
                  <a:pt x="2837916" y="0"/>
                </a:moveTo>
                <a:lnTo>
                  <a:pt x="0" y="2691447"/>
                </a:lnTo>
              </a:path>
            </a:pathLst>
          </a:custGeom>
          <a:ln w="3810">
            <a:solidFill>
              <a:srgbClr val="231F20"/>
            </a:solidFill>
          </a:ln>
        </p:spPr>
        <p:txBody>
          <a:bodyPr wrap="square" lIns="0" tIns="0" rIns="0" bIns="0" rtlCol="0"/>
          <a:lstStyle/>
          <a:p>
            <a:endParaRPr/>
          </a:p>
        </p:txBody>
      </p:sp>
      <p:sp>
        <p:nvSpPr>
          <p:cNvPr id="18" name="object 18"/>
          <p:cNvSpPr/>
          <p:nvPr/>
        </p:nvSpPr>
        <p:spPr>
          <a:xfrm>
            <a:off x="4183540" y="1468619"/>
            <a:ext cx="3113406" cy="2616835"/>
          </a:xfrm>
          <a:custGeom>
            <a:avLst/>
            <a:gdLst/>
            <a:ahLst/>
            <a:cxnLst/>
            <a:rect l="l" t="t" r="r" b="b"/>
            <a:pathLst>
              <a:path w="3113404" h="2616835">
                <a:moveTo>
                  <a:pt x="0" y="0"/>
                </a:moveTo>
                <a:lnTo>
                  <a:pt x="3113366" y="2616263"/>
                </a:lnTo>
              </a:path>
            </a:pathLst>
          </a:custGeom>
          <a:ln w="3810">
            <a:solidFill>
              <a:srgbClr val="231F20"/>
            </a:solidFill>
          </a:ln>
        </p:spPr>
        <p:txBody>
          <a:bodyPr wrap="square" lIns="0" tIns="0" rIns="0" bIns="0" rtlCol="0"/>
          <a:lstStyle/>
          <a:p>
            <a:endParaRPr/>
          </a:p>
        </p:txBody>
      </p:sp>
      <p:sp>
        <p:nvSpPr>
          <p:cNvPr id="19" name="object 19"/>
          <p:cNvSpPr/>
          <p:nvPr/>
        </p:nvSpPr>
        <p:spPr>
          <a:xfrm>
            <a:off x="4139299" y="3530953"/>
            <a:ext cx="2498725" cy="638810"/>
          </a:xfrm>
          <a:custGeom>
            <a:avLst/>
            <a:gdLst/>
            <a:ahLst/>
            <a:cxnLst/>
            <a:rect l="l" t="t" r="r" b="b"/>
            <a:pathLst>
              <a:path w="2498725" h="638810">
                <a:moveTo>
                  <a:pt x="2498191" y="638708"/>
                </a:moveTo>
                <a:lnTo>
                  <a:pt x="0" y="0"/>
                </a:lnTo>
              </a:path>
            </a:pathLst>
          </a:custGeom>
          <a:ln w="3810">
            <a:solidFill>
              <a:srgbClr val="231F20"/>
            </a:solidFill>
          </a:ln>
        </p:spPr>
        <p:txBody>
          <a:bodyPr wrap="square" lIns="0" tIns="0" rIns="0" bIns="0" rtlCol="0"/>
          <a:lstStyle/>
          <a:p>
            <a:endParaRPr/>
          </a:p>
        </p:txBody>
      </p:sp>
      <p:sp>
        <p:nvSpPr>
          <p:cNvPr id="21" name="object 21"/>
          <p:cNvSpPr/>
          <p:nvPr/>
        </p:nvSpPr>
        <p:spPr>
          <a:xfrm>
            <a:off x="3513933" y="7380024"/>
            <a:ext cx="1916430" cy="365125"/>
          </a:xfrm>
          <a:custGeom>
            <a:avLst/>
            <a:gdLst/>
            <a:ahLst/>
            <a:cxnLst/>
            <a:rect l="l" t="t" r="r" b="b"/>
            <a:pathLst>
              <a:path w="1916429" h="365125">
                <a:moveTo>
                  <a:pt x="1878698" y="0"/>
                </a:moveTo>
                <a:lnTo>
                  <a:pt x="37350" y="0"/>
                </a:lnTo>
                <a:lnTo>
                  <a:pt x="15757" y="537"/>
                </a:lnTo>
                <a:lnTo>
                  <a:pt x="4668" y="4302"/>
                </a:lnTo>
                <a:lnTo>
                  <a:pt x="583" y="14519"/>
                </a:lnTo>
                <a:lnTo>
                  <a:pt x="0" y="34417"/>
                </a:lnTo>
                <a:lnTo>
                  <a:pt x="0" y="330542"/>
                </a:lnTo>
                <a:lnTo>
                  <a:pt x="583" y="350440"/>
                </a:lnTo>
                <a:lnTo>
                  <a:pt x="4668" y="360657"/>
                </a:lnTo>
                <a:lnTo>
                  <a:pt x="15757" y="364422"/>
                </a:lnTo>
                <a:lnTo>
                  <a:pt x="37350" y="364959"/>
                </a:lnTo>
                <a:lnTo>
                  <a:pt x="1878698" y="364959"/>
                </a:lnTo>
                <a:lnTo>
                  <a:pt x="1900291" y="364422"/>
                </a:lnTo>
                <a:lnTo>
                  <a:pt x="1911380" y="360657"/>
                </a:lnTo>
                <a:lnTo>
                  <a:pt x="1915465" y="350440"/>
                </a:lnTo>
                <a:lnTo>
                  <a:pt x="1916048" y="330542"/>
                </a:lnTo>
                <a:lnTo>
                  <a:pt x="1916048" y="34417"/>
                </a:lnTo>
                <a:lnTo>
                  <a:pt x="1915465" y="14519"/>
                </a:lnTo>
                <a:lnTo>
                  <a:pt x="1911380" y="4302"/>
                </a:lnTo>
                <a:lnTo>
                  <a:pt x="1900291" y="537"/>
                </a:lnTo>
                <a:lnTo>
                  <a:pt x="1878698" y="0"/>
                </a:lnTo>
                <a:close/>
              </a:path>
            </a:pathLst>
          </a:custGeom>
          <a:solidFill>
            <a:srgbClr val="636466"/>
          </a:solidFill>
          <a:ln w="76200" cmpd="sng">
            <a:solidFill>
              <a:srgbClr val="FF0000"/>
            </a:solidFill>
          </a:ln>
        </p:spPr>
        <p:txBody>
          <a:bodyPr wrap="square" lIns="0" tIns="0" rIns="0" bIns="0" rtlCol="0"/>
          <a:lstStyle/>
          <a:p>
            <a:endParaRPr/>
          </a:p>
        </p:txBody>
      </p:sp>
      <p:sp>
        <p:nvSpPr>
          <p:cNvPr id="22" name="object 22"/>
          <p:cNvSpPr txBox="1"/>
          <p:nvPr/>
        </p:nvSpPr>
        <p:spPr>
          <a:xfrm>
            <a:off x="3674265" y="7431935"/>
            <a:ext cx="1594486"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60" dirty="0">
                <a:solidFill>
                  <a:srgbClr val="FFFFFF"/>
                </a:solidFill>
                <a:latin typeface="Calibri"/>
                <a:cs typeface="Calibri"/>
              </a:rPr>
              <a:t> </a:t>
            </a:r>
            <a:r>
              <a:rPr sz="1300" spc="-10" dirty="0">
                <a:solidFill>
                  <a:srgbClr val="FFFFFF"/>
                </a:solidFill>
                <a:latin typeface="Calibri"/>
                <a:cs typeface="Calibri"/>
              </a:rPr>
              <a:t>Characteristics</a:t>
            </a:r>
            <a:endParaRPr sz="1300">
              <a:latin typeface="Calibri"/>
              <a:cs typeface="Calibri"/>
            </a:endParaRPr>
          </a:p>
        </p:txBody>
      </p:sp>
      <p:sp>
        <p:nvSpPr>
          <p:cNvPr id="23" name="object 23"/>
          <p:cNvSpPr txBox="1"/>
          <p:nvPr/>
        </p:nvSpPr>
        <p:spPr>
          <a:xfrm>
            <a:off x="2687702" y="6985631"/>
            <a:ext cx="523240" cy="981094"/>
          </a:xfrm>
          <a:prstGeom prst="rect">
            <a:avLst/>
          </a:prstGeom>
        </p:spPr>
        <p:txBody>
          <a:bodyPr vert="horz" wrap="square" lIns="0" tIns="12677" rIns="0" bIns="0" rtlCol="0">
            <a:spAutoFit/>
          </a:bodyPr>
          <a:lstStyle/>
          <a:p>
            <a:pPr marL="12677" marR="5080" indent="154672" algn="just">
              <a:lnSpc>
                <a:spcPct val="114900"/>
              </a:lnSpc>
              <a:spcBef>
                <a:spcPts val="101"/>
              </a:spcBef>
            </a:pPr>
            <a:r>
              <a:rPr sz="1100" spc="-70" dirty="0">
                <a:solidFill>
                  <a:srgbClr val="231F20"/>
                </a:solidFill>
                <a:latin typeface="Calibri"/>
                <a:cs typeface="Calibri"/>
              </a:rPr>
              <a:t>V</a:t>
            </a:r>
            <a:r>
              <a:rPr sz="1100" dirty="0">
                <a:solidFill>
                  <a:srgbClr val="231F20"/>
                </a:solidFill>
                <a:latin typeface="Calibri"/>
                <a:cs typeface="Calibri"/>
              </a:rPr>
              <a:t>alue  </a:t>
            </a:r>
            <a:r>
              <a:rPr sz="1100" spc="-14" dirty="0">
                <a:solidFill>
                  <a:srgbClr val="231F20"/>
                </a:solidFill>
                <a:latin typeface="Calibri"/>
                <a:cs typeface="Calibri"/>
              </a:rPr>
              <a:t>Variety  </a:t>
            </a:r>
            <a:r>
              <a:rPr sz="1100" spc="-60" dirty="0">
                <a:solidFill>
                  <a:srgbClr val="231F20"/>
                </a:solidFill>
                <a:latin typeface="Calibri"/>
                <a:cs typeface="Calibri"/>
              </a:rPr>
              <a:t>V</a:t>
            </a:r>
            <a:r>
              <a:rPr sz="1100" dirty="0">
                <a:solidFill>
                  <a:srgbClr val="231F20"/>
                </a:solidFill>
                <a:latin typeface="Calibri"/>
                <a:cs typeface="Calibri"/>
              </a:rPr>
              <a:t>elocity  </a:t>
            </a:r>
            <a:r>
              <a:rPr sz="1100" spc="-60" dirty="0">
                <a:solidFill>
                  <a:srgbClr val="231F20"/>
                </a:solidFill>
                <a:latin typeface="Calibri"/>
                <a:cs typeface="Calibri"/>
              </a:rPr>
              <a:t>V</a:t>
            </a:r>
            <a:r>
              <a:rPr sz="1100" dirty="0">
                <a:solidFill>
                  <a:srgbClr val="231F20"/>
                </a:solidFill>
                <a:latin typeface="Calibri"/>
                <a:cs typeface="Calibri"/>
              </a:rPr>
              <a:t>e</a:t>
            </a:r>
            <a:r>
              <a:rPr sz="1100" spc="-30" dirty="0">
                <a:solidFill>
                  <a:srgbClr val="231F20"/>
                </a:solidFill>
                <a:latin typeface="Calibri"/>
                <a:cs typeface="Calibri"/>
              </a:rPr>
              <a:t>r</a:t>
            </a:r>
            <a:r>
              <a:rPr sz="1100" dirty="0">
                <a:solidFill>
                  <a:srgbClr val="231F20"/>
                </a:solidFill>
                <a:latin typeface="Calibri"/>
                <a:cs typeface="Calibri"/>
              </a:rPr>
              <a:t>acity  </a:t>
            </a:r>
            <a:r>
              <a:rPr sz="1100" spc="-14" dirty="0">
                <a:solidFill>
                  <a:srgbClr val="231F20"/>
                </a:solidFill>
                <a:latin typeface="Calibri"/>
                <a:cs typeface="Calibri"/>
              </a:rPr>
              <a:t>Volume</a:t>
            </a:r>
            <a:endParaRPr sz="1100">
              <a:latin typeface="Calibri"/>
              <a:cs typeface="Calibri"/>
            </a:endParaRPr>
          </a:p>
        </p:txBody>
      </p:sp>
      <p:sp>
        <p:nvSpPr>
          <p:cNvPr id="24" name="object 24"/>
          <p:cNvSpPr/>
          <p:nvPr/>
        </p:nvSpPr>
        <p:spPr>
          <a:xfrm>
            <a:off x="13375730" y="6146953"/>
            <a:ext cx="222885" cy="0"/>
          </a:xfrm>
          <a:custGeom>
            <a:avLst/>
            <a:gdLst/>
            <a:ahLst/>
            <a:cxnLst/>
            <a:rect l="l" t="t" r="r" b="b"/>
            <a:pathLst>
              <a:path w="222884">
                <a:moveTo>
                  <a:pt x="0" y="0"/>
                </a:moveTo>
                <a:lnTo>
                  <a:pt x="222516" y="0"/>
                </a:lnTo>
              </a:path>
            </a:pathLst>
          </a:custGeom>
          <a:ln w="3479">
            <a:solidFill>
              <a:srgbClr val="231F20"/>
            </a:solidFill>
          </a:ln>
        </p:spPr>
        <p:txBody>
          <a:bodyPr wrap="square" lIns="0" tIns="0" rIns="0" bIns="0" rtlCol="0"/>
          <a:lstStyle/>
          <a:p>
            <a:endParaRPr/>
          </a:p>
        </p:txBody>
      </p:sp>
      <p:sp>
        <p:nvSpPr>
          <p:cNvPr id="25" name="object 25"/>
          <p:cNvSpPr/>
          <p:nvPr/>
        </p:nvSpPr>
        <p:spPr>
          <a:xfrm>
            <a:off x="12701379" y="6148689"/>
            <a:ext cx="218442" cy="0"/>
          </a:xfrm>
          <a:custGeom>
            <a:avLst/>
            <a:gdLst/>
            <a:ahLst/>
            <a:cxnLst/>
            <a:rect l="l" t="t" r="r" b="b"/>
            <a:pathLst>
              <a:path w="218440">
                <a:moveTo>
                  <a:pt x="0" y="0"/>
                </a:moveTo>
                <a:lnTo>
                  <a:pt x="218160" y="0"/>
                </a:lnTo>
              </a:path>
            </a:pathLst>
          </a:custGeom>
          <a:ln w="3479">
            <a:solidFill>
              <a:srgbClr val="231F20"/>
            </a:solidFill>
          </a:ln>
        </p:spPr>
        <p:txBody>
          <a:bodyPr wrap="square" lIns="0" tIns="0" rIns="0" bIns="0" rtlCol="0"/>
          <a:lstStyle/>
          <a:p>
            <a:endParaRPr/>
          </a:p>
        </p:txBody>
      </p:sp>
      <p:sp>
        <p:nvSpPr>
          <p:cNvPr id="26" name="object 26"/>
          <p:cNvSpPr/>
          <p:nvPr/>
        </p:nvSpPr>
        <p:spPr>
          <a:xfrm>
            <a:off x="11738957" y="5959931"/>
            <a:ext cx="962661" cy="364490"/>
          </a:xfrm>
          <a:custGeom>
            <a:avLst/>
            <a:gdLst/>
            <a:ahLst/>
            <a:cxnLst/>
            <a:rect l="l" t="t" r="r" b="b"/>
            <a:pathLst>
              <a:path w="962659" h="364489">
                <a:moveTo>
                  <a:pt x="937780" y="0"/>
                </a:moveTo>
                <a:lnTo>
                  <a:pt x="24688" y="0"/>
                </a:lnTo>
                <a:lnTo>
                  <a:pt x="10415" y="385"/>
                </a:lnTo>
                <a:lnTo>
                  <a:pt x="3086" y="3086"/>
                </a:lnTo>
                <a:lnTo>
                  <a:pt x="385" y="10415"/>
                </a:lnTo>
                <a:lnTo>
                  <a:pt x="0" y="24688"/>
                </a:lnTo>
                <a:lnTo>
                  <a:pt x="0" y="339547"/>
                </a:lnTo>
                <a:lnTo>
                  <a:pt x="385" y="353820"/>
                </a:lnTo>
                <a:lnTo>
                  <a:pt x="3086" y="361149"/>
                </a:lnTo>
                <a:lnTo>
                  <a:pt x="10415" y="363850"/>
                </a:lnTo>
                <a:lnTo>
                  <a:pt x="24688" y="364236"/>
                </a:lnTo>
                <a:lnTo>
                  <a:pt x="937780" y="364236"/>
                </a:lnTo>
                <a:lnTo>
                  <a:pt x="952053" y="363850"/>
                </a:lnTo>
                <a:lnTo>
                  <a:pt x="959383" y="361149"/>
                </a:lnTo>
                <a:lnTo>
                  <a:pt x="962083" y="353820"/>
                </a:lnTo>
                <a:lnTo>
                  <a:pt x="962469" y="339547"/>
                </a:lnTo>
                <a:lnTo>
                  <a:pt x="962469" y="24688"/>
                </a:lnTo>
                <a:lnTo>
                  <a:pt x="962083" y="10415"/>
                </a:lnTo>
                <a:lnTo>
                  <a:pt x="959383" y="3086"/>
                </a:lnTo>
                <a:lnTo>
                  <a:pt x="952053" y="385"/>
                </a:lnTo>
                <a:lnTo>
                  <a:pt x="937780" y="0"/>
                </a:lnTo>
                <a:close/>
              </a:path>
            </a:pathLst>
          </a:custGeom>
          <a:solidFill>
            <a:srgbClr val="636466"/>
          </a:solidFill>
        </p:spPr>
        <p:txBody>
          <a:bodyPr wrap="square" lIns="0" tIns="0" rIns="0" bIns="0" rtlCol="0"/>
          <a:lstStyle/>
          <a:p>
            <a:endParaRPr/>
          </a:p>
        </p:txBody>
      </p:sp>
      <p:sp>
        <p:nvSpPr>
          <p:cNvPr id="27" name="object 27"/>
          <p:cNvSpPr txBox="1"/>
          <p:nvPr/>
        </p:nvSpPr>
        <p:spPr>
          <a:xfrm>
            <a:off x="11908577" y="6009085"/>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a:latin typeface="Calibri"/>
              <a:cs typeface="Calibri"/>
            </a:endParaRPr>
          </a:p>
        </p:txBody>
      </p:sp>
      <p:sp>
        <p:nvSpPr>
          <p:cNvPr id="28" name="object 28"/>
          <p:cNvSpPr txBox="1"/>
          <p:nvPr/>
        </p:nvSpPr>
        <p:spPr>
          <a:xfrm>
            <a:off x="13756064" y="5671447"/>
            <a:ext cx="752476" cy="7865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descriptive  diagnostic  </a:t>
            </a:r>
            <a:r>
              <a:rPr sz="1100" spc="-4" dirty="0">
                <a:solidFill>
                  <a:srgbClr val="231F20"/>
                </a:solidFill>
                <a:latin typeface="Calibri"/>
                <a:cs typeface="Calibri"/>
              </a:rPr>
              <a:t>predictive  p</a:t>
            </a:r>
            <a:r>
              <a:rPr sz="1100" spc="-22" dirty="0">
                <a:solidFill>
                  <a:srgbClr val="231F20"/>
                </a:solidFill>
                <a:latin typeface="Calibri"/>
                <a:cs typeface="Calibri"/>
              </a:rPr>
              <a:t>r</a:t>
            </a:r>
            <a:r>
              <a:rPr sz="1100" dirty="0">
                <a:solidFill>
                  <a:srgbClr val="231F20"/>
                </a:solidFill>
                <a:latin typeface="Calibri"/>
                <a:cs typeface="Calibri"/>
              </a:rPr>
              <a:t>escri</a:t>
            </a:r>
            <a:r>
              <a:rPr sz="1100" spc="-4" dirty="0">
                <a:solidFill>
                  <a:srgbClr val="231F20"/>
                </a:solidFill>
                <a:latin typeface="Calibri"/>
                <a:cs typeface="Calibri"/>
              </a:rPr>
              <a:t>p</a:t>
            </a:r>
            <a:r>
              <a:rPr sz="1100" spc="-10" dirty="0">
                <a:solidFill>
                  <a:srgbClr val="231F20"/>
                </a:solidFill>
                <a:latin typeface="Calibri"/>
                <a:cs typeface="Calibri"/>
              </a:rPr>
              <a:t>ti</a:t>
            </a:r>
            <a:r>
              <a:rPr sz="1100" spc="-22" dirty="0">
                <a:solidFill>
                  <a:srgbClr val="231F20"/>
                </a:solidFill>
                <a:latin typeface="Calibri"/>
                <a:cs typeface="Calibri"/>
              </a:rPr>
              <a:t>v</a:t>
            </a:r>
            <a:r>
              <a:rPr sz="1100" dirty="0">
                <a:solidFill>
                  <a:srgbClr val="231F20"/>
                </a:solidFill>
                <a:latin typeface="Calibri"/>
                <a:cs typeface="Calibri"/>
              </a:rPr>
              <a:t>e</a:t>
            </a:r>
            <a:endParaRPr sz="1100">
              <a:latin typeface="Calibri"/>
              <a:cs typeface="Calibri"/>
            </a:endParaRPr>
          </a:p>
        </p:txBody>
      </p:sp>
      <p:sp>
        <p:nvSpPr>
          <p:cNvPr id="30" name="object 30"/>
          <p:cNvSpPr/>
          <p:nvPr/>
        </p:nvSpPr>
        <p:spPr>
          <a:xfrm>
            <a:off x="3595780" y="1177032"/>
            <a:ext cx="1343660" cy="344171"/>
          </a:xfrm>
          <a:custGeom>
            <a:avLst/>
            <a:gdLst/>
            <a:ahLst/>
            <a:cxnLst/>
            <a:rect l="l" t="t" r="r" b="b"/>
            <a:pathLst>
              <a:path w="1343660" h="344169">
                <a:moveTo>
                  <a:pt x="1307846" y="0"/>
                </a:moveTo>
                <a:lnTo>
                  <a:pt x="35217" y="0"/>
                </a:lnTo>
                <a:lnTo>
                  <a:pt x="14857" y="496"/>
                </a:lnTo>
                <a:lnTo>
                  <a:pt x="4402" y="3973"/>
                </a:lnTo>
                <a:lnTo>
                  <a:pt x="550" y="13410"/>
                </a:lnTo>
                <a:lnTo>
                  <a:pt x="0" y="31788"/>
                </a:lnTo>
                <a:lnTo>
                  <a:pt x="0" y="311924"/>
                </a:lnTo>
                <a:lnTo>
                  <a:pt x="550" y="330294"/>
                </a:lnTo>
                <a:lnTo>
                  <a:pt x="4402" y="339728"/>
                </a:lnTo>
                <a:lnTo>
                  <a:pt x="14857" y="343203"/>
                </a:lnTo>
                <a:lnTo>
                  <a:pt x="35217" y="343700"/>
                </a:lnTo>
                <a:lnTo>
                  <a:pt x="1307846" y="343700"/>
                </a:lnTo>
                <a:lnTo>
                  <a:pt x="1328198" y="343203"/>
                </a:lnTo>
                <a:lnTo>
                  <a:pt x="1338649" y="339728"/>
                </a:lnTo>
                <a:lnTo>
                  <a:pt x="1342500" y="330294"/>
                </a:lnTo>
                <a:lnTo>
                  <a:pt x="1343050" y="311924"/>
                </a:lnTo>
                <a:lnTo>
                  <a:pt x="1343050" y="31788"/>
                </a:lnTo>
                <a:lnTo>
                  <a:pt x="1342500" y="13410"/>
                </a:lnTo>
                <a:lnTo>
                  <a:pt x="1338649" y="3973"/>
                </a:lnTo>
                <a:lnTo>
                  <a:pt x="1328198" y="496"/>
                </a:lnTo>
                <a:lnTo>
                  <a:pt x="1307846" y="0"/>
                </a:lnTo>
                <a:close/>
              </a:path>
            </a:pathLst>
          </a:custGeom>
          <a:solidFill>
            <a:srgbClr val="636466"/>
          </a:solidFill>
          <a:ln w="76200" cmpd="sng">
            <a:solidFill>
              <a:srgbClr val="FF0000"/>
            </a:solidFill>
          </a:ln>
        </p:spPr>
        <p:txBody>
          <a:bodyPr wrap="square" lIns="0" tIns="0" rIns="0" bIns="0" rtlCol="0"/>
          <a:lstStyle/>
          <a:p>
            <a:endParaRPr/>
          </a:p>
        </p:txBody>
      </p:sp>
      <p:sp>
        <p:nvSpPr>
          <p:cNvPr id="31" name="object 31"/>
          <p:cNvSpPr txBox="1"/>
          <p:nvPr/>
        </p:nvSpPr>
        <p:spPr>
          <a:xfrm>
            <a:off x="3767110" y="1226542"/>
            <a:ext cx="998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4" dirty="0">
                <a:solidFill>
                  <a:srgbClr val="FFFFFF"/>
                </a:solidFill>
                <a:latin typeface="Calibri"/>
                <a:cs typeface="Calibri"/>
              </a:rPr>
              <a:t>Types</a:t>
            </a:r>
            <a:endParaRPr sz="1300">
              <a:latin typeface="Calibri"/>
              <a:cs typeface="Calibri"/>
            </a:endParaRPr>
          </a:p>
        </p:txBody>
      </p:sp>
      <p:sp>
        <p:nvSpPr>
          <p:cNvPr id="32" name="object 32"/>
          <p:cNvSpPr txBox="1"/>
          <p:nvPr/>
        </p:nvSpPr>
        <p:spPr>
          <a:xfrm>
            <a:off x="2275817" y="905761"/>
            <a:ext cx="1009650" cy="786595"/>
          </a:xfrm>
          <a:prstGeom prst="rect">
            <a:avLst/>
          </a:prstGeom>
        </p:spPr>
        <p:txBody>
          <a:bodyPr vert="horz" wrap="square" lIns="0" tIns="12677" rIns="0" bIns="0" rtlCol="0">
            <a:spAutoFit/>
          </a:bodyPr>
          <a:lstStyle/>
          <a:p>
            <a:pPr marL="12677" marR="5080" indent="389841">
              <a:lnSpc>
                <a:spcPct val="114900"/>
              </a:lnSpc>
              <a:spcBef>
                <a:spcPts val="101"/>
              </a:spcBef>
            </a:pPr>
            <a:r>
              <a:rPr sz="1100" dirty="0">
                <a:solidFill>
                  <a:srgbClr val="231F20"/>
                </a:solidFill>
                <a:latin typeface="Calibri"/>
                <a:cs typeface="Calibri"/>
              </a:rPr>
              <a:t>m</a:t>
            </a:r>
            <a:r>
              <a:rPr sz="1100" spc="-10" dirty="0">
                <a:solidFill>
                  <a:srgbClr val="231F20"/>
                </a:solidFill>
                <a:latin typeface="Calibri"/>
                <a:cs typeface="Calibri"/>
              </a:rPr>
              <a:t>e</a:t>
            </a:r>
            <a:r>
              <a:rPr sz="1100" spc="-14" dirty="0">
                <a:solidFill>
                  <a:srgbClr val="231F20"/>
                </a:solidFill>
                <a:latin typeface="Calibri"/>
                <a:cs typeface="Calibri"/>
              </a:rPr>
              <a:t>t</a:t>
            </a:r>
            <a:r>
              <a:rPr sz="1100" dirty="0">
                <a:solidFill>
                  <a:srgbClr val="231F20"/>
                </a:solidFill>
                <a:latin typeface="Calibri"/>
                <a:cs typeface="Calibri"/>
              </a:rPr>
              <a:t>ad</a:t>
            </a:r>
            <a:r>
              <a:rPr sz="1100" spc="-14" dirty="0">
                <a:solidFill>
                  <a:srgbClr val="231F20"/>
                </a:solidFill>
                <a:latin typeface="Calibri"/>
                <a:cs typeface="Calibri"/>
              </a:rPr>
              <a:t>at</a:t>
            </a:r>
            <a:r>
              <a:rPr sz="1100" dirty="0">
                <a:solidFill>
                  <a:srgbClr val="231F20"/>
                </a:solidFill>
                <a:latin typeface="Calibri"/>
                <a:cs typeface="Calibri"/>
              </a:rPr>
              <a:t>a  </a:t>
            </a:r>
            <a:r>
              <a:rPr sz="1100" spc="-4" dirty="0">
                <a:solidFill>
                  <a:srgbClr val="231F20"/>
                </a:solidFill>
                <a:latin typeface="Calibri"/>
                <a:cs typeface="Calibri"/>
              </a:rPr>
              <a:t>semi-</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a:p>
            <a:pPr marL="190808" marR="5080" indent="159744">
              <a:lnSpc>
                <a:spcPct val="114900"/>
              </a:lnSpc>
            </a:pP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  </a:t>
            </a:r>
            <a:r>
              <a:rPr sz="1100" spc="-4" dirty="0">
                <a:solidFill>
                  <a:srgbClr val="231F20"/>
                </a:solidFill>
                <a:latin typeface="Calibri"/>
                <a:cs typeface="Calibri"/>
              </a:rPr>
              <a:t>un</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p:txBody>
      </p:sp>
      <p:sp>
        <p:nvSpPr>
          <p:cNvPr id="33" name="object 33"/>
          <p:cNvSpPr/>
          <p:nvPr/>
        </p:nvSpPr>
        <p:spPr>
          <a:xfrm>
            <a:off x="11861784" y="4740294"/>
            <a:ext cx="1481457" cy="349250"/>
          </a:xfrm>
          <a:custGeom>
            <a:avLst/>
            <a:gdLst/>
            <a:ahLst/>
            <a:cxnLst/>
            <a:rect l="l" t="t" r="r" b="b"/>
            <a:pathLst>
              <a:path w="1481455" h="349250">
                <a:moveTo>
                  <a:pt x="1456334"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456334" y="348932"/>
                </a:lnTo>
                <a:lnTo>
                  <a:pt x="1470607" y="348546"/>
                </a:lnTo>
                <a:lnTo>
                  <a:pt x="1477937" y="345846"/>
                </a:lnTo>
                <a:lnTo>
                  <a:pt x="1480637" y="338516"/>
                </a:lnTo>
                <a:lnTo>
                  <a:pt x="1481023" y="324243"/>
                </a:lnTo>
                <a:lnTo>
                  <a:pt x="1481023" y="24688"/>
                </a:lnTo>
                <a:lnTo>
                  <a:pt x="1480637" y="10415"/>
                </a:lnTo>
                <a:lnTo>
                  <a:pt x="1477937" y="3086"/>
                </a:lnTo>
                <a:lnTo>
                  <a:pt x="1470607" y="385"/>
                </a:lnTo>
                <a:lnTo>
                  <a:pt x="1456334" y="0"/>
                </a:lnTo>
                <a:close/>
              </a:path>
            </a:pathLst>
          </a:custGeom>
          <a:solidFill>
            <a:srgbClr val="636466"/>
          </a:solidFill>
        </p:spPr>
        <p:txBody>
          <a:bodyPr wrap="square" lIns="0" tIns="0" rIns="0" bIns="0" rtlCol="0"/>
          <a:lstStyle/>
          <a:p>
            <a:endParaRPr/>
          </a:p>
        </p:txBody>
      </p:sp>
      <p:sp>
        <p:nvSpPr>
          <p:cNvPr id="34" name="object 34"/>
          <p:cNvSpPr txBox="1"/>
          <p:nvPr/>
        </p:nvSpPr>
        <p:spPr>
          <a:xfrm>
            <a:off x="12028302" y="4791337"/>
            <a:ext cx="11385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spc="-4" dirty="0">
                <a:solidFill>
                  <a:srgbClr val="FFFFFF"/>
                </a:solidFill>
                <a:latin typeface="Calibri"/>
                <a:cs typeface="Calibri"/>
              </a:rPr>
              <a:t>Sources</a:t>
            </a:r>
            <a:endParaRPr sz="1300">
              <a:latin typeface="Calibri"/>
              <a:cs typeface="Calibri"/>
            </a:endParaRPr>
          </a:p>
        </p:txBody>
      </p:sp>
      <p:sp>
        <p:nvSpPr>
          <p:cNvPr id="35" name="object 35"/>
          <p:cNvSpPr txBox="1"/>
          <p:nvPr/>
        </p:nvSpPr>
        <p:spPr>
          <a:xfrm>
            <a:off x="13655021" y="4646241"/>
            <a:ext cx="1231900" cy="397596"/>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human-generated  </a:t>
            </a:r>
            <a:r>
              <a:rPr sz="1100" dirty="0">
                <a:solidFill>
                  <a:srgbClr val="231F20"/>
                </a:solidFill>
                <a:latin typeface="Calibri"/>
                <a:cs typeface="Calibri"/>
              </a:rPr>
              <a:t>machine-</a:t>
            </a:r>
            <a:r>
              <a:rPr sz="1100" spc="-10" dirty="0">
                <a:solidFill>
                  <a:srgbClr val="231F20"/>
                </a:solidFill>
                <a:latin typeface="Calibri"/>
                <a:cs typeface="Calibri"/>
              </a:rPr>
              <a:t>g</a:t>
            </a:r>
            <a:r>
              <a:rPr sz="1100" dirty="0">
                <a:solidFill>
                  <a:srgbClr val="231F20"/>
                </a:solidFill>
                <a:latin typeface="Calibri"/>
                <a:cs typeface="Calibri"/>
              </a:rPr>
              <a:t>ene</a:t>
            </a:r>
            <a:r>
              <a:rPr sz="1100" spc="-30" dirty="0">
                <a:solidFill>
                  <a:srgbClr val="231F20"/>
                </a:solidFill>
                <a:latin typeface="Calibri"/>
                <a:cs typeface="Calibri"/>
              </a:rPr>
              <a:t>r</a:t>
            </a:r>
            <a:r>
              <a:rPr sz="1100" spc="-14" dirty="0">
                <a:solidFill>
                  <a:srgbClr val="231F20"/>
                </a:solidFill>
                <a:latin typeface="Calibri"/>
                <a:cs typeface="Calibri"/>
              </a:rPr>
              <a:t>at</a:t>
            </a:r>
            <a:r>
              <a:rPr sz="1100" dirty="0">
                <a:solidFill>
                  <a:srgbClr val="231F20"/>
                </a:solidFill>
                <a:latin typeface="Calibri"/>
                <a:cs typeface="Calibri"/>
              </a:rPr>
              <a:t>ed</a:t>
            </a:r>
            <a:endParaRPr sz="1100">
              <a:latin typeface="Calibri"/>
              <a:cs typeface="Calibri"/>
            </a:endParaRPr>
          </a:p>
        </p:txBody>
      </p:sp>
      <p:sp>
        <p:nvSpPr>
          <p:cNvPr id="36" name="object 36"/>
          <p:cNvSpPr/>
          <p:nvPr/>
        </p:nvSpPr>
        <p:spPr>
          <a:xfrm>
            <a:off x="11552383" y="3768568"/>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37" name="object 37"/>
          <p:cNvSpPr/>
          <p:nvPr/>
        </p:nvSpPr>
        <p:spPr>
          <a:xfrm>
            <a:off x="10326584" y="3596964"/>
            <a:ext cx="1256666" cy="349250"/>
          </a:xfrm>
          <a:custGeom>
            <a:avLst/>
            <a:gdLst/>
            <a:ahLst/>
            <a:cxnLst/>
            <a:rect l="l" t="t" r="r" b="b"/>
            <a:pathLst>
              <a:path w="1256665" h="349250">
                <a:moveTo>
                  <a:pt x="1231455"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231455" y="348932"/>
                </a:lnTo>
                <a:lnTo>
                  <a:pt x="1245728" y="348546"/>
                </a:lnTo>
                <a:lnTo>
                  <a:pt x="1253058" y="345846"/>
                </a:lnTo>
                <a:lnTo>
                  <a:pt x="1255758" y="338516"/>
                </a:lnTo>
                <a:lnTo>
                  <a:pt x="1256144" y="324243"/>
                </a:lnTo>
                <a:lnTo>
                  <a:pt x="1256144" y="24688"/>
                </a:lnTo>
                <a:lnTo>
                  <a:pt x="1255758" y="10415"/>
                </a:lnTo>
                <a:lnTo>
                  <a:pt x="1253058" y="3086"/>
                </a:lnTo>
                <a:lnTo>
                  <a:pt x="1245728" y="385"/>
                </a:lnTo>
                <a:lnTo>
                  <a:pt x="1231455" y="0"/>
                </a:lnTo>
                <a:close/>
              </a:path>
            </a:pathLst>
          </a:custGeom>
          <a:solidFill>
            <a:srgbClr val="636466"/>
          </a:solidFill>
        </p:spPr>
        <p:txBody>
          <a:bodyPr wrap="square" lIns="0" tIns="0" rIns="0" bIns="0" rtlCol="0"/>
          <a:lstStyle/>
          <a:p>
            <a:endParaRPr/>
          </a:p>
        </p:txBody>
      </p:sp>
      <p:sp>
        <p:nvSpPr>
          <p:cNvPr id="38" name="object 38"/>
          <p:cNvSpPr txBox="1"/>
          <p:nvPr/>
        </p:nvSpPr>
        <p:spPr>
          <a:xfrm>
            <a:off x="10502118" y="3647979"/>
            <a:ext cx="91440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latin typeface="Calibri"/>
              <a:cs typeface="Calibri"/>
            </a:endParaRPr>
          </a:p>
        </p:txBody>
      </p:sp>
      <p:sp>
        <p:nvSpPr>
          <p:cNvPr id="39" name="object 39"/>
          <p:cNvSpPr txBox="1"/>
          <p:nvPr/>
        </p:nvSpPr>
        <p:spPr>
          <a:xfrm>
            <a:off x="12370110" y="7062879"/>
            <a:ext cx="823594" cy="397596"/>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traditional</a:t>
            </a:r>
            <a:r>
              <a:rPr sz="1100" spc="-85" dirty="0">
                <a:solidFill>
                  <a:srgbClr val="231F20"/>
                </a:solidFill>
                <a:latin typeface="Calibri"/>
                <a:cs typeface="Calibri"/>
              </a:rPr>
              <a:t> </a:t>
            </a:r>
            <a:r>
              <a:rPr sz="1100" dirty="0">
                <a:solidFill>
                  <a:srgbClr val="231F20"/>
                </a:solidFill>
                <a:latin typeface="Calibri"/>
                <a:cs typeface="Calibri"/>
              </a:rPr>
              <a:t>BI  Big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BI</a:t>
            </a:r>
            <a:endParaRPr sz="1100">
              <a:latin typeface="Calibri"/>
              <a:cs typeface="Calibri"/>
            </a:endParaRPr>
          </a:p>
        </p:txBody>
      </p:sp>
      <p:sp>
        <p:nvSpPr>
          <p:cNvPr id="40" name="object 40"/>
          <p:cNvSpPr txBox="1"/>
          <p:nvPr/>
        </p:nvSpPr>
        <p:spPr>
          <a:xfrm>
            <a:off x="11820092" y="363391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1" name="object 41"/>
          <p:cNvSpPr txBox="1"/>
          <p:nvPr/>
        </p:nvSpPr>
        <p:spPr>
          <a:xfrm>
            <a:off x="12965875" y="6024958"/>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2" name="object 42"/>
          <p:cNvSpPr txBox="1"/>
          <p:nvPr/>
        </p:nvSpPr>
        <p:spPr>
          <a:xfrm>
            <a:off x="11704202" y="1656273"/>
            <a:ext cx="2266950" cy="1175593"/>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online transaction </a:t>
            </a:r>
            <a:r>
              <a:rPr sz="1100" spc="-10" dirty="0">
                <a:solidFill>
                  <a:srgbClr val="231F20"/>
                </a:solidFill>
                <a:latin typeface="Calibri"/>
                <a:cs typeface="Calibri"/>
              </a:rPr>
              <a:t>processing </a:t>
            </a:r>
            <a:r>
              <a:rPr sz="1100" spc="-22" dirty="0">
                <a:solidFill>
                  <a:srgbClr val="231F20"/>
                </a:solidFill>
                <a:latin typeface="Calibri"/>
                <a:cs typeface="Calibri"/>
              </a:rPr>
              <a:t>(OLTP)  </a:t>
            </a:r>
            <a:r>
              <a:rPr sz="1100" spc="-4" dirty="0">
                <a:solidFill>
                  <a:srgbClr val="231F20"/>
                </a:solidFill>
                <a:latin typeface="Calibri"/>
                <a:cs typeface="Calibri"/>
              </a:rPr>
              <a:t>online analytical </a:t>
            </a:r>
            <a:r>
              <a:rPr sz="1100" spc="-10" dirty="0">
                <a:solidFill>
                  <a:srgbClr val="231F20"/>
                </a:solidFill>
                <a:latin typeface="Calibri"/>
                <a:cs typeface="Calibri"/>
              </a:rPr>
              <a:t>processing </a:t>
            </a:r>
            <a:r>
              <a:rPr sz="1100" spc="-4" dirty="0">
                <a:solidFill>
                  <a:srgbClr val="231F20"/>
                </a:solidFill>
                <a:latin typeface="Calibri"/>
                <a:cs typeface="Calibri"/>
              </a:rPr>
              <a:t>(OLAP)  </a:t>
            </a:r>
            <a:r>
              <a:rPr sz="1100" spc="-10" dirty="0">
                <a:solidFill>
                  <a:srgbClr val="231F20"/>
                </a:solidFill>
                <a:latin typeface="Calibri"/>
                <a:cs typeface="Calibri"/>
              </a:rPr>
              <a:t>extract-transform-load</a:t>
            </a:r>
            <a:r>
              <a:rPr sz="1100" spc="-93" dirty="0">
                <a:solidFill>
                  <a:srgbClr val="231F20"/>
                </a:solidFill>
                <a:latin typeface="Calibri"/>
                <a:cs typeface="Calibri"/>
              </a:rPr>
              <a:t> </a:t>
            </a:r>
            <a:r>
              <a:rPr sz="1100" spc="-4" dirty="0">
                <a:solidFill>
                  <a:srgbClr val="231F20"/>
                </a:solidFill>
                <a:latin typeface="Calibri"/>
                <a:cs typeface="Calibri"/>
              </a:rPr>
              <a:t>(ETL)</a:t>
            </a:r>
            <a:endParaRPr sz="1100">
              <a:latin typeface="Calibri"/>
              <a:cs typeface="Calibri"/>
            </a:endParaRPr>
          </a:p>
          <a:p>
            <a:pPr marL="12677" marR="1252578">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warehouse  </a:t>
            </a:r>
            <a:r>
              <a:rPr sz="1100" spc="-10" dirty="0">
                <a:solidFill>
                  <a:srgbClr val="231F20"/>
                </a:solidFill>
                <a:latin typeface="Calibri"/>
                <a:cs typeface="Calibri"/>
              </a:rPr>
              <a:t>data </a:t>
            </a:r>
            <a:r>
              <a:rPr sz="1100" dirty="0">
                <a:solidFill>
                  <a:srgbClr val="231F20"/>
                </a:solidFill>
                <a:latin typeface="Calibri"/>
                <a:cs typeface="Calibri"/>
              </a:rPr>
              <a:t>mart  </a:t>
            </a:r>
            <a:r>
              <a:rPr sz="1100" spc="-4" dirty="0">
                <a:solidFill>
                  <a:srgbClr val="231F20"/>
                </a:solidFill>
                <a:latin typeface="Calibri"/>
                <a:cs typeface="Calibri"/>
              </a:rPr>
              <a:t>Hadoop</a:t>
            </a:r>
            <a:endParaRPr sz="1100">
              <a:latin typeface="Calibri"/>
              <a:cs typeface="Calibri"/>
            </a:endParaRPr>
          </a:p>
        </p:txBody>
      </p:sp>
      <p:sp>
        <p:nvSpPr>
          <p:cNvPr id="43" name="object 43"/>
          <p:cNvSpPr/>
          <p:nvPr/>
        </p:nvSpPr>
        <p:spPr>
          <a:xfrm>
            <a:off x="11538504" y="1827002"/>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44" name="object 44"/>
          <p:cNvSpPr/>
          <p:nvPr/>
        </p:nvSpPr>
        <p:spPr>
          <a:xfrm>
            <a:off x="11539167" y="182526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5" name="object 45"/>
          <p:cNvSpPr/>
          <p:nvPr/>
        </p:nvSpPr>
        <p:spPr>
          <a:xfrm>
            <a:off x="11539609" y="223692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6" name="object 46"/>
          <p:cNvSpPr/>
          <p:nvPr/>
        </p:nvSpPr>
        <p:spPr>
          <a:xfrm>
            <a:off x="11539062" y="264677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47" name="object 47"/>
          <p:cNvSpPr/>
          <p:nvPr/>
        </p:nvSpPr>
        <p:spPr>
          <a:xfrm>
            <a:off x="11540051" y="202843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48" name="object 48"/>
          <p:cNvSpPr/>
          <p:nvPr/>
        </p:nvSpPr>
        <p:spPr>
          <a:xfrm>
            <a:off x="11538511" y="244216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49" name="object 49"/>
          <p:cNvSpPr/>
          <p:nvPr/>
        </p:nvSpPr>
        <p:spPr>
          <a:xfrm>
            <a:off x="9442035" y="2161764"/>
            <a:ext cx="1944370" cy="365125"/>
          </a:xfrm>
          <a:custGeom>
            <a:avLst/>
            <a:gdLst/>
            <a:ahLst/>
            <a:cxnLst/>
            <a:rect l="l" t="t" r="r" b="b"/>
            <a:pathLst>
              <a:path w="1944370" h="365125">
                <a:moveTo>
                  <a:pt x="1920633"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920633" y="364959"/>
                </a:lnTo>
                <a:lnTo>
                  <a:pt x="1934231" y="364592"/>
                </a:lnTo>
                <a:lnTo>
                  <a:pt x="1941214" y="362019"/>
                </a:lnTo>
                <a:lnTo>
                  <a:pt x="1943786" y="355037"/>
                </a:lnTo>
                <a:lnTo>
                  <a:pt x="1944154" y="341439"/>
                </a:lnTo>
                <a:lnTo>
                  <a:pt x="1944154" y="23520"/>
                </a:lnTo>
                <a:lnTo>
                  <a:pt x="1943786" y="9922"/>
                </a:lnTo>
                <a:lnTo>
                  <a:pt x="1941214" y="2940"/>
                </a:lnTo>
                <a:lnTo>
                  <a:pt x="1934231" y="367"/>
                </a:lnTo>
                <a:lnTo>
                  <a:pt x="1920633" y="0"/>
                </a:lnTo>
                <a:close/>
              </a:path>
            </a:pathLst>
          </a:custGeom>
          <a:solidFill>
            <a:srgbClr val="636466"/>
          </a:solidFill>
        </p:spPr>
        <p:txBody>
          <a:bodyPr wrap="square" lIns="0" tIns="0" rIns="0" bIns="0" rtlCol="0"/>
          <a:lstStyle/>
          <a:p>
            <a:endParaRPr/>
          </a:p>
        </p:txBody>
      </p:sp>
      <p:sp>
        <p:nvSpPr>
          <p:cNvPr id="50" name="object 50"/>
          <p:cNvSpPr txBox="1"/>
          <p:nvPr/>
        </p:nvSpPr>
        <p:spPr>
          <a:xfrm>
            <a:off x="9590411" y="2219324"/>
            <a:ext cx="1618613"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Enterprise</a:t>
            </a:r>
            <a:r>
              <a:rPr sz="1300" spc="-85" dirty="0">
                <a:solidFill>
                  <a:srgbClr val="FFFFFF"/>
                </a:solidFill>
                <a:latin typeface="Calibri"/>
                <a:cs typeface="Calibri"/>
              </a:rPr>
              <a:t> </a:t>
            </a:r>
            <a:r>
              <a:rPr sz="1300" spc="-10" dirty="0">
                <a:solidFill>
                  <a:srgbClr val="FFFFFF"/>
                </a:solidFill>
                <a:latin typeface="Calibri"/>
                <a:cs typeface="Calibri"/>
              </a:rPr>
              <a:t>Technologies</a:t>
            </a:r>
            <a:endParaRPr sz="1300">
              <a:latin typeface="Calibri"/>
              <a:cs typeface="Calibri"/>
            </a:endParaRPr>
          </a:p>
        </p:txBody>
      </p:sp>
      <p:sp>
        <p:nvSpPr>
          <p:cNvPr id="51" name="object 51"/>
          <p:cNvSpPr/>
          <p:nvPr/>
        </p:nvSpPr>
        <p:spPr>
          <a:xfrm>
            <a:off x="11539614" y="285932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52" name="object 52"/>
          <p:cNvSpPr txBox="1"/>
          <p:nvPr/>
        </p:nvSpPr>
        <p:spPr>
          <a:xfrm>
            <a:off x="12527266" y="3426766"/>
            <a:ext cx="1288415" cy="5920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quantitative</a:t>
            </a:r>
            <a:r>
              <a:rPr sz="1100" spc="-66"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qualitative </a:t>
            </a:r>
            <a:r>
              <a:rPr sz="1100" spc="-4" dirty="0">
                <a:solidFill>
                  <a:srgbClr val="231F20"/>
                </a:solidFill>
                <a:latin typeface="Calibri"/>
                <a:cs typeface="Calibri"/>
              </a:rPr>
              <a:t>analysis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mining</a:t>
            </a:r>
            <a:endParaRPr sz="1100">
              <a:latin typeface="Calibri"/>
              <a:cs typeface="Calibri"/>
            </a:endParaRPr>
          </a:p>
        </p:txBody>
      </p:sp>
      <p:sp>
        <p:nvSpPr>
          <p:cNvPr id="53" name="object 53"/>
          <p:cNvSpPr/>
          <p:nvPr/>
        </p:nvSpPr>
        <p:spPr>
          <a:xfrm>
            <a:off x="6479637" y="1378243"/>
            <a:ext cx="1407160" cy="2673986"/>
          </a:xfrm>
          <a:custGeom>
            <a:avLst/>
            <a:gdLst/>
            <a:ahLst/>
            <a:cxnLst/>
            <a:rect l="l" t="t" r="r" b="b"/>
            <a:pathLst>
              <a:path w="1407159" h="2673985">
                <a:moveTo>
                  <a:pt x="0" y="0"/>
                </a:moveTo>
                <a:lnTo>
                  <a:pt x="1407071" y="2673565"/>
                </a:lnTo>
              </a:path>
            </a:pathLst>
          </a:custGeom>
          <a:ln w="3810">
            <a:solidFill>
              <a:srgbClr val="231F20"/>
            </a:solidFill>
          </a:ln>
        </p:spPr>
        <p:txBody>
          <a:bodyPr wrap="square" lIns="0" tIns="0" rIns="0" bIns="0" rtlCol="0"/>
          <a:lstStyle/>
          <a:p>
            <a:endParaRPr/>
          </a:p>
        </p:txBody>
      </p:sp>
      <p:sp>
        <p:nvSpPr>
          <p:cNvPr id="54" name="object 54"/>
          <p:cNvSpPr txBox="1"/>
          <p:nvPr/>
        </p:nvSpPr>
        <p:spPr>
          <a:xfrm>
            <a:off x="7506500" y="529143"/>
            <a:ext cx="2880359" cy="987519"/>
          </a:xfrm>
          <a:prstGeom prst="rect">
            <a:avLst/>
          </a:prstGeom>
        </p:spPr>
        <p:txBody>
          <a:bodyPr vert="horz" wrap="square" lIns="0" tIns="12677" rIns="0" bIns="0" rtlCol="0">
            <a:spAutoFit/>
          </a:bodyPr>
          <a:lstStyle/>
          <a:p>
            <a:pPr marL="12677" marR="1381254">
              <a:lnSpc>
                <a:spcPct val="114900"/>
              </a:lnSpc>
              <a:spcBef>
                <a:spcPts val="101"/>
              </a:spcBef>
            </a:pPr>
            <a:r>
              <a:rPr sz="1100" spc="-4" dirty="0">
                <a:solidFill>
                  <a:srgbClr val="231F20"/>
                </a:solidFill>
                <a:latin typeface="Calibri"/>
                <a:cs typeface="Calibri"/>
              </a:rPr>
              <a:t>analytics </a:t>
            </a:r>
            <a:r>
              <a:rPr sz="1100" dirty="0">
                <a:solidFill>
                  <a:srgbClr val="231F20"/>
                </a:solidFill>
                <a:latin typeface="Calibri"/>
                <a:cs typeface="Calibri"/>
              </a:rPr>
              <a:t>&amp; </a:t>
            </a:r>
            <a:r>
              <a:rPr sz="1100" spc="-10" dirty="0">
                <a:solidFill>
                  <a:srgbClr val="231F20"/>
                </a:solidFill>
                <a:latin typeface="Calibri"/>
                <a:cs typeface="Calibri"/>
              </a:rPr>
              <a:t>data </a:t>
            </a:r>
            <a:r>
              <a:rPr sz="1100" spc="-4" dirty="0">
                <a:solidFill>
                  <a:srgbClr val="231F20"/>
                </a:solidFill>
                <a:latin typeface="Calibri"/>
                <a:cs typeface="Calibri"/>
              </a:rPr>
              <a:t>science  </a:t>
            </a:r>
            <a:r>
              <a:rPr sz="1100" spc="-10" dirty="0">
                <a:solidFill>
                  <a:srgbClr val="231F20"/>
                </a:solidFill>
                <a:latin typeface="Calibri"/>
                <a:cs typeface="Calibri"/>
              </a:rPr>
              <a:t>digitization</a:t>
            </a:r>
            <a:endParaRPr sz="1100">
              <a:latin typeface="Calibri"/>
              <a:cs typeface="Calibri"/>
            </a:endParaRPr>
          </a:p>
          <a:p>
            <a:pPr marL="12677" marR="5080">
              <a:lnSpc>
                <a:spcPct val="114900"/>
              </a:lnSpc>
            </a:pPr>
            <a:r>
              <a:rPr sz="1100" spc="-14" dirty="0">
                <a:solidFill>
                  <a:srgbClr val="231F20"/>
                </a:solidFill>
                <a:latin typeface="Calibri"/>
                <a:cs typeface="Calibri"/>
              </a:rPr>
              <a:t>affordable </a:t>
            </a:r>
            <a:r>
              <a:rPr sz="1100" spc="-4" dirty="0">
                <a:solidFill>
                  <a:srgbClr val="231F20"/>
                </a:solidFill>
                <a:latin typeface="Calibri"/>
                <a:cs typeface="Calibri"/>
              </a:rPr>
              <a:t>technology </a:t>
            </a:r>
            <a:r>
              <a:rPr sz="1100" dirty="0">
                <a:solidFill>
                  <a:srgbClr val="231F20"/>
                </a:solidFill>
                <a:latin typeface="Calibri"/>
                <a:cs typeface="Calibri"/>
              </a:rPr>
              <a:t>&amp; </a:t>
            </a:r>
            <a:r>
              <a:rPr sz="1100" spc="-4" dirty="0">
                <a:solidFill>
                  <a:srgbClr val="231F20"/>
                </a:solidFill>
                <a:latin typeface="Calibri"/>
                <a:cs typeface="Calibri"/>
              </a:rPr>
              <a:t>commodity </a:t>
            </a:r>
            <a:r>
              <a:rPr sz="1100" spc="-10" dirty="0">
                <a:solidFill>
                  <a:srgbClr val="231F20"/>
                </a:solidFill>
                <a:latin typeface="Calibri"/>
                <a:cs typeface="Calibri"/>
              </a:rPr>
              <a:t>hardware  </a:t>
            </a:r>
            <a:r>
              <a:rPr sz="1100" spc="-4" dirty="0">
                <a:solidFill>
                  <a:srgbClr val="231F20"/>
                </a:solidFill>
                <a:latin typeface="Calibri"/>
                <a:cs typeface="Calibri"/>
              </a:rPr>
              <a:t>social</a:t>
            </a:r>
            <a:r>
              <a:rPr sz="1100" spc="-101" dirty="0">
                <a:solidFill>
                  <a:srgbClr val="231F20"/>
                </a:solidFill>
                <a:latin typeface="Calibri"/>
                <a:cs typeface="Calibri"/>
              </a:rPr>
              <a:t> </a:t>
            </a:r>
            <a:r>
              <a:rPr sz="1100" dirty="0">
                <a:solidFill>
                  <a:srgbClr val="231F20"/>
                </a:solidFill>
                <a:latin typeface="Calibri"/>
                <a:cs typeface="Calibri"/>
              </a:rPr>
              <a:t>media</a:t>
            </a:r>
            <a:endParaRPr sz="1100">
              <a:latin typeface="Calibri"/>
              <a:cs typeface="Calibri"/>
            </a:endParaRPr>
          </a:p>
          <a:p>
            <a:pPr marL="12677">
              <a:spcBef>
                <a:spcPts val="214"/>
              </a:spcBef>
            </a:pPr>
            <a:r>
              <a:rPr sz="1100" spc="-10" dirty="0">
                <a:solidFill>
                  <a:srgbClr val="231F20"/>
                </a:solidFill>
                <a:latin typeface="Calibri"/>
                <a:cs typeface="Calibri"/>
              </a:rPr>
              <a:t>hyper-connected communities </a:t>
            </a:r>
            <a:r>
              <a:rPr sz="1100" dirty="0">
                <a:solidFill>
                  <a:srgbClr val="231F20"/>
                </a:solidFill>
                <a:latin typeface="Calibri"/>
                <a:cs typeface="Calibri"/>
              </a:rPr>
              <a:t>&amp; </a:t>
            </a:r>
            <a:r>
              <a:rPr sz="1100" spc="-4" dirty="0">
                <a:solidFill>
                  <a:srgbClr val="231F20"/>
                </a:solidFill>
                <a:latin typeface="Calibri"/>
                <a:cs typeface="Calibri"/>
              </a:rPr>
              <a:t>devices</a:t>
            </a:r>
            <a:endParaRPr sz="1100">
              <a:latin typeface="Calibri"/>
              <a:cs typeface="Calibri"/>
            </a:endParaRPr>
          </a:p>
        </p:txBody>
      </p:sp>
      <p:sp>
        <p:nvSpPr>
          <p:cNvPr id="55" name="object 55"/>
          <p:cNvSpPr txBox="1"/>
          <p:nvPr/>
        </p:nvSpPr>
        <p:spPr>
          <a:xfrm>
            <a:off x="7506451" y="1606951"/>
            <a:ext cx="1062356"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56" name="object 56"/>
          <p:cNvSpPr/>
          <p:nvPr/>
        </p:nvSpPr>
        <p:spPr>
          <a:xfrm>
            <a:off x="5749398" y="1014473"/>
            <a:ext cx="1461135" cy="365125"/>
          </a:xfrm>
          <a:custGeom>
            <a:avLst/>
            <a:gdLst/>
            <a:ahLst/>
            <a:cxnLst/>
            <a:rect l="l" t="t" r="r" b="b"/>
            <a:pathLst>
              <a:path w="1461134" h="365125">
                <a:moveTo>
                  <a:pt x="1437068"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437068" y="364959"/>
                </a:lnTo>
                <a:lnTo>
                  <a:pt x="1450658" y="364592"/>
                </a:lnTo>
                <a:lnTo>
                  <a:pt x="1457637" y="362019"/>
                </a:lnTo>
                <a:lnTo>
                  <a:pt x="1460208" y="355037"/>
                </a:lnTo>
                <a:lnTo>
                  <a:pt x="1460576" y="341439"/>
                </a:lnTo>
                <a:lnTo>
                  <a:pt x="1460576" y="23520"/>
                </a:lnTo>
                <a:lnTo>
                  <a:pt x="1460208" y="9922"/>
                </a:lnTo>
                <a:lnTo>
                  <a:pt x="1457637" y="2940"/>
                </a:lnTo>
                <a:lnTo>
                  <a:pt x="1450658" y="367"/>
                </a:lnTo>
                <a:lnTo>
                  <a:pt x="1437068" y="0"/>
                </a:lnTo>
                <a:close/>
              </a:path>
            </a:pathLst>
          </a:custGeom>
          <a:solidFill>
            <a:srgbClr val="636466"/>
          </a:solidFill>
          <a:ln w="76200" cmpd="sng">
            <a:solidFill>
              <a:srgbClr val="FF0000"/>
            </a:solidFill>
          </a:ln>
        </p:spPr>
        <p:txBody>
          <a:bodyPr wrap="square" lIns="0" tIns="0" rIns="0" bIns="0" rtlCol="0"/>
          <a:lstStyle/>
          <a:p>
            <a:endParaRPr/>
          </a:p>
        </p:txBody>
      </p:sp>
      <p:sp>
        <p:nvSpPr>
          <p:cNvPr id="57" name="object 57"/>
          <p:cNvSpPr txBox="1"/>
          <p:nvPr/>
        </p:nvSpPr>
        <p:spPr>
          <a:xfrm>
            <a:off x="5939551" y="1073611"/>
            <a:ext cx="1088389"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0" dirty="0">
                <a:solidFill>
                  <a:srgbClr val="FFFFFF"/>
                </a:solidFill>
                <a:latin typeface="Calibri"/>
                <a:cs typeface="Calibri"/>
              </a:rPr>
              <a:t>Drivers</a:t>
            </a:r>
            <a:endParaRPr sz="1300">
              <a:latin typeface="Calibri"/>
              <a:cs typeface="Calibri"/>
            </a:endParaRPr>
          </a:p>
        </p:txBody>
      </p:sp>
      <p:sp>
        <p:nvSpPr>
          <p:cNvPr id="58" name="object 58"/>
          <p:cNvSpPr/>
          <p:nvPr/>
        </p:nvSpPr>
        <p:spPr>
          <a:xfrm>
            <a:off x="11386194" y="2347074"/>
            <a:ext cx="153036" cy="0"/>
          </a:xfrm>
          <a:custGeom>
            <a:avLst/>
            <a:gdLst/>
            <a:ahLst/>
            <a:cxnLst/>
            <a:rect l="l" t="t" r="r" b="b"/>
            <a:pathLst>
              <a:path w="153034">
                <a:moveTo>
                  <a:pt x="0" y="0"/>
                </a:moveTo>
                <a:lnTo>
                  <a:pt x="152971" y="0"/>
                </a:lnTo>
              </a:path>
            </a:pathLst>
          </a:custGeom>
          <a:ln w="3479">
            <a:solidFill>
              <a:srgbClr val="231F20"/>
            </a:solidFill>
          </a:ln>
        </p:spPr>
        <p:txBody>
          <a:bodyPr wrap="square" lIns="0" tIns="0" rIns="0" bIns="0" rtlCol="0"/>
          <a:lstStyle/>
          <a:p>
            <a:endParaRPr/>
          </a:p>
        </p:txBody>
      </p:sp>
      <p:sp>
        <p:nvSpPr>
          <p:cNvPr id="62" name="object 62"/>
          <p:cNvSpPr/>
          <p:nvPr/>
        </p:nvSpPr>
        <p:spPr>
          <a:xfrm>
            <a:off x="2930404" y="3193704"/>
            <a:ext cx="2763520" cy="364490"/>
          </a:xfrm>
          <a:custGeom>
            <a:avLst/>
            <a:gdLst/>
            <a:ahLst/>
            <a:cxnLst/>
            <a:rect l="l" t="t" r="r" b="b"/>
            <a:pathLst>
              <a:path w="2763520" h="364489">
                <a:moveTo>
                  <a:pt x="2739847" y="0"/>
                </a:moveTo>
                <a:lnTo>
                  <a:pt x="23520" y="0"/>
                </a:lnTo>
                <a:lnTo>
                  <a:pt x="9922" y="367"/>
                </a:lnTo>
                <a:lnTo>
                  <a:pt x="2940" y="2940"/>
                </a:lnTo>
                <a:lnTo>
                  <a:pt x="367" y="9922"/>
                </a:lnTo>
                <a:lnTo>
                  <a:pt x="0" y="23520"/>
                </a:lnTo>
                <a:lnTo>
                  <a:pt x="0" y="340715"/>
                </a:lnTo>
                <a:lnTo>
                  <a:pt x="367" y="354313"/>
                </a:lnTo>
                <a:lnTo>
                  <a:pt x="2940" y="361295"/>
                </a:lnTo>
                <a:lnTo>
                  <a:pt x="9922" y="363868"/>
                </a:lnTo>
                <a:lnTo>
                  <a:pt x="23520" y="364236"/>
                </a:lnTo>
                <a:lnTo>
                  <a:pt x="2739847" y="364236"/>
                </a:lnTo>
                <a:lnTo>
                  <a:pt x="2753444" y="363868"/>
                </a:lnTo>
                <a:lnTo>
                  <a:pt x="2760427" y="361295"/>
                </a:lnTo>
                <a:lnTo>
                  <a:pt x="2763000" y="354313"/>
                </a:lnTo>
                <a:lnTo>
                  <a:pt x="2763367" y="340715"/>
                </a:lnTo>
                <a:lnTo>
                  <a:pt x="2763367" y="23520"/>
                </a:lnTo>
                <a:lnTo>
                  <a:pt x="2763000" y="9922"/>
                </a:lnTo>
                <a:lnTo>
                  <a:pt x="2760427" y="2940"/>
                </a:lnTo>
                <a:lnTo>
                  <a:pt x="2753444" y="367"/>
                </a:lnTo>
                <a:lnTo>
                  <a:pt x="2739847" y="0"/>
                </a:lnTo>
                <a:close/>
              </a:path>
            </a:pathLst>
          </a:custGeom>
          <a:solidFill>
            <a:srgbClr val="636466"/>
          </a:solidFill>
        </p:spPr>
        <p:txBody>
          <a:bodyPr wrap="square" lIns="0" tIns="0" rIns="0" bIns="0" rtlCol="0"/>
          <a:lstStyle/>
          <a:p>
            <a:endParaRPr/>
          </a:p>
        </p:txBody>
      </p:sp>
      <p:sp>
        <p:nvSpPr>
          <p:cNvPr id="63" name="object 63"/>
          <p:cNvSpPr txBox="1"/>
          <p:nvPr/>
        </p:nvSpPr>
        <p:spPr>
          <a:xfrm>
            <a:off x="3096957" y="3237974"/>
            <a:ext cx="244602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Adoption </a:t>
            </a:r>
            <a:r>
              <a:rPr sz="1300" dirty="0">
                <a:solidFill>
                  <a:srgbClr val="FFFFFF"/>
                </a:solidFill>
                <a:latin typeface="Calibri"/>
                <a:cs typeface="Calibri"/>
              </a:rPr>
              <a:t>&amp; Planning</a:t>
            </a:r>
            <a:r>
              <a:rPr sz="1300" spc="-66" dirty="0">
                <a:solidFill>
                  <a:srgbClr val="FFFFFF"/>
                </a:solidFill>
                <a:latin typeface="Calibri"/>
                <a:cs typeface="Calibri"/>
              </a:rPr>
              <a:t> </a:t>
            </a:r>
            <a:r>
              <a:rPr sz="1300" spc="-10" dirty="0">
                <a:solidFill>
                  <a:srgbClr val="FFFFFF"/>
                </a:solidFill>
                <a:latin typeface="Calibri"/>
                <a:cs typeface="Calibri"/>
              </a:rPr>
              <a:t>Considerations</a:t>
            </a:r>
            <a:endParaRPr sz="1300">
              <a:latin typeface="Calibri"/>
              <a:cs typeface="Calibri"/>
            </a:endParaRPr>
          </a:p>
        </p:txBody>
      </p:sp>
      <p:sp>
        <p:nvSpPr>
          <p:cNvPr id="64" name="object 64"/>
          <p:cNvSpPr/>
          <p:nvPr/>
        </p:nvSpPr>
        <p:spPr>
          <a:xfrm>
            <a:off x="7362236" y="687160"/>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65" name="object 65"/>
          <p:cNvSpPr/>
          <p:nvPr/>
        </p:nvSpPr>
        <p:spPr>
          <a:xfrm>
            <a:off x="7362896" y="68542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6" name="object 66"/>
          <p:cNvSpPr/>
          <p:nvPr/>
        </p:nvSpPr>
        <p:spPr>
          <a:xfrm>
            <a:off x="7363338" y="109708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7" name="object 67"/>
          <p:cNvSpPr/>
          <p:nvPr/>
        </p:nvSpPr>
        <p:spPr>
          <a:xfrm>
            <a:off x="7362791" y="150693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68" name="object 68"/>
          <p:cNvSpPr/>
          <p:nvPr/>
        </p:nvSpPr>
        <p:spPr>
          <a:xfrm>
            <a:off x="7363780" y="888593"/>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69" name="object 69"/>
          <p:cNvSpPr/>
          <p:nvPr/>
        </p:nvSpPr>
        <p:spPr>
          <a:xfrm>
            <a:off x="7362240" y="1302318"/>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0" name="object 70"/>
          <p:cNvSpPr/>
          <p:nvPr/>
        </p:nvSpPr>
        <p:spPr>
          <a:xfrm>
            <a:off x="7363347" y="171948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71" name="object 71"/>
          <p:cNvSpPr/>
          <p:nvPr/>
        </p:nvSpPr>
        <p:spPr>
          <a:xfrm>
            <a:off x="3452867" y="1067385"/>
            <a:ext cx="0" cy="617220"/>
          </a:xfrm>
          <a:custGeom>
            <a:avLst/>
            <a:gdLst/>
            <a:ahLst/>
            <a:cxnLst/>
            <a:rect l="l" t="t" r="r" b="b"/>
            <a:pathLst>
              <a:path h="617219">
                <a:moveTo>
                  <a:pt x="0" y="0"/>
                </a:moveTo>
                <a:lnTo>
                  <a:pt x="0" y="616902"/>
                </a:lnTo>
              </a:path>
            </a:pathLst>
          </a:custGeom>
          <a:ln w="3479">
            <a:solidFill>
              <a:srgbClr val="231F20"/>
            </a:solidFill>
          </a:ln>
        </p:spPr>
        <p:txBody>
          <a:bodyPr wrap="square" lIns="0" tIns="0" rIns="0" bIns="0" rtlCol="0"/>
          <a:lstStyle/>
          <a:p>
            <a:endParaRPr/>
          </a:p>
        </p:txBody>
      </p:sp>
      <p:sp>
        <p:nvSpPr>
          <p:cNvPr id="72" name="object 72"/>
          <p:cNvSpPr/>
          <p:nvPr/>
        </p:nvSpPr>
        <p:spPr>
          <a:xfrm>
            <a:off x="3339228" y="106564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3" name="object 73"/>
          <p:cNvSpPr/>
          <p:nvPr/>
        </p:nvSpPr>
        <p:spPr>
          <a:xfrm>
            <a:off x="3339670" y="147730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4" name="object 74"/>
          <p:cNvSpPr/>
          <p:nvPr/>
        </p:nvSpPr>
        <p:spPr>
          <a:xfrm>
            <a:off x="3340112" y="1268818"/>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75" name="object 75"/>
          <p:cNvSpPr/>
          <p:nvPr/>
        </p:nvSpPr>
        <p:spPr>
          <a:xfrm>
            <a:off x="3339227" y="16842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6" name="object 76"/>
          <p:cNvSpPr/>
          <p:nvPr/>
        </p:nvSpPr>
        <p:spPr>
          <a:xfrm>
            <a:off x="3455537" y="1379875"/>
            <a:ext cx="140335" cy="0"/>
          </a:xfrm>
          <a:custGeom>
            <a:avLst/>
            <a:gdLst/>
            <a:ahLst/>
            <a:cxnLst/>
            <a:rect l="l" t="t" r="r" b="b"/>
            <a:pathLst>
              <a:path w="140335">
                <a:moveTo>
                  <a:pt x="0" y="0"/>
                </a:moveTo>
                <a:lnTo>
                  <a:pt x="140271" y="0"/>
                </a:lnTo>
              </a:path>
            </a:pathLst>
          </a:custGeom>
          <a:ln w="3479">
            <a:solidFill>
              <a:srgbClr val="231F20"/>
            </a:solidFill>
          </a:ln>
        </p:spPr>
        <p:txBody>
          <a:bodyPr wrap="square" lIns="0" tIns="0" rIns="0" bIns="0" rtlCol="0"/>
          <a:lstStyle/>
          <a:p>
            <a:endParaRPr/>
          </a:p>
        </p:txBody>
      </p:sp>
      <p:sp>
        <p:nvSpPr>
          <p:cNvPr id="77" name="object 77"/>
          <p:cNvSpPr/>
          <p:nvPr/>
        </p:nvSpPr>
        <p:spPr>
          <a:xfrm>
            <a:off x="2780512" y="2578671"/>
            <a:ext cx="0" cy="2068195"/>
          </a:xfrm>
          <a:custGeom>
            <a:avLst/>
            <a:gdLst/>
            <a:ahLst/>
            <a:cxnLst/>
            <a:rect l="l" t="t" r="r" b="b"/>
            <a:pathLst>
              <a:path h="2068195">
                <a:moveTo>
                  <a:pt x="0" y="0"/>
                </a:moveTo>
                <a:lnTo>
                  <a:pt x="0" y="2068144"/>
                </a:lnTo>
              </a:path>
            </a:pathLst>
          </a:custGeom>
          <a:ln w="3479">
            <a:solidFill>
              <a:srgbClr val="231F20"/>
            </a:solidFill>
          </a:ln>
        </p:spPr>
        <p:txBody>
          <a:bodyPr wrap="square" lIns="0" tIns="0" rIns="0" bIns="0" rtlCol="0"/>
          <a:lstStyle/>
          <a:p>
            <a:endParaRPr/>
          </a:p>
        </p:txBody>
      </p:sp>
      <p:sp>
        <p:nvSpPr>
          <p:cNvPr id="78" name="object 78"/>
          <p:cNvSpPr/>
          <p:nvPr/>
        </p:nvSpPr>
        <p:spPr>
          <a:xfrm>
            <a:off x="2670410" y="25785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9" name="object 79"/>
          <p:cNvSpPr/>
          <p:nvPr/>
        </p:nvSpPr>
        <p:spPr>
          <a:xfrm>
            <a:off x="2670856" y="299020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0" name="object 80"/>
          <p:cNvSpPr/>
          <p:nvPr/>
        </p:nvSpPr>
        <p:spPr>
          <a:xfrm>
            <a:off x="2670301" y="3400052"/>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81" name="object 81"/>
          <p:cNvSpPr/>
          <p:nvPr/>
        </p:nvSpPr>
        <p:spPr>
          <a:xfrm>
            <a:off x="2671292" y="2781715"/>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2" name="object 82"/>
          <p:cNvSpPr/>
          <p:nvPr/>
        </p:nvSpPr>
        <p:spPr>
          <a:xfrm>
            <a:off x="2669750" y="319544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83" name="object 83"/>
          <p:cNvSpPr/>
          <p:nvPr/>
        </p:nvSpPr>
        <p:spPr>
          <a:xfrm>
            <a:off x="2670859" y="3612608"/>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84" name="object 84"/>
          <p:cNvSpPr/>
          <p:nvPr/>
        </p:nvSpPr>
        <p:spPr>
          <a:xfrm>
            <a:off x="2669343" y="382516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5" name="object 85"/>
          <p:cNvSpPr/>
          <p:nvPr/>
        </p:nvSpPr>
        <p:spPr>
          <a:xfrm>
            <a:off x="2669791" y="423682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6" name="object 86"/>
          <p:cNvSpPr/>
          <p:nvPr/>
        </p:nvSpPr>
        <p:spPr>
          <a:xfrm>
            <a:off x="2670227" y="4028336"/>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7" name="object 87"/>
          <p:cNvSpPr/>
          <p:nvPr/>
        </p:nvSpPr>
        <p:spPr>
          <a:xfrm>
            <a:off x="2993379" y="5508189"/>
            <a:ext cx="0" cy="838835"/>
          </a:xfrm>
          <a:custGeom>
            <a:avLst/>
            <a:gdLst/>
            <a:ahLst/>
            <a:cxnLst/>
            <a:rect l="l" t="t" r="r" b="b"/>
            <a:pathLst>
              <a:path h="838835">
                <a:moveTo>
                  <a:pt x="0" y="0"/>
                </a:moveTo>
                <a:lnTo>
                  <a:pt x="0" y="838428"/>
                </a:lnTo>
              </a:path>
            </a:pathLst>
          </a:custGeom>
          <a:ln w="3479">
            <a:solidFill>
              <a:srgbClr val="231F20"/>
            </a:solidFill>
          </a:ln>
        </p:spPr>
        <p:txBody>
          <a:bodyPr wrap="square" lIns="0" tIns="0" rIns="0" bIns="0" rtlCol="0"/>
          <a:lstStyle/>
          <a:p>
            <a:endParaRPr/>
          </a:p>
        </p:txBody>
      </p:sp>
      <p:sp>
        <p:nvSpPr>
          <p:cNvPr id="88" name="object 88"/>
          <p:cNvSpPr/>
          <p:nvPr/>
        </p:nvSpPr>
        <p:spPr>
          <a:xfrm>
            <a:off x="2883724" y="550986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9" name="object 89"/>
          <p:cNvSpPr/>
          <p:nvPr/>
        </p:nvSpPr>
        <p:spPr>
          <a:xfrm>
            <a:off x="2883169" y="5919707"/>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90" name="object 90"/>
          <p:cNvSpPr/>
          <p:nvPr/>
        </p:nvSpPr>
        <p:spPr>
          <a:xfrm>
            <a:off x="2882621" y="5715093"/>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1" name="object 91"/>
          <p:cNvSpPr/>
          <p:nvPr/>
        </p:nvSpPr>
        <p:spPr>
          <a:xfrm>
            <a:off x="2883728" y="6132262"/>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2" name="object 92"/>
          <p:cNvSpPr/>
          <p:nvPr/>
        </p:nvSpPr>
        <p:spPr>
          <a:xfrm>
            <a:off x="2882211" y="634481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3" name="object 93"/>
          <p:cNvSpPr/>
          <p:nvPr/>
        </p:nvSpPr>
        <p:spPr>
          <a:xfrm>
            <a:off x="3376739" y="7138402"/>
            <a:ext cx="0" cy="838835"/>
          </a:xfrm>
          <a:custGeom>
            <a:avLst/>
            <a:gdLst/>
            <a:ahLst/>
            <a:cxnLst/>
            <a:rect l="l" t="t" r="r" b="b"/>
            <a:pathLst>
              <a:path h="838834">
                <a:moveTo>
                  <a:pt x="0" y="0"/>
                </a:moveTo>
                <a:lnTo>
                  <a:pt x="0" y="838428"/>
                </a:lnTo>
              </a:path>
            </a:pathLst>
          </a:custGeom>
          <a:ln w="3479">
            <a:solidFill>
              <a:srgbClr val="231F20"/>
            </a:solidFill>
          </a:ln>
        </p:spPr>
        <p:txBody>
          <a:bodyPr wrap="square" lIns="0" tIns="0" rIns="0" bIns="0" rtlCol="0"/>
          <a:lstStyle/>
          <a:p>
            <a:endParaRPr/>
          </a:p>
        </p:txBody>
      </p:sp>
      <p:sp>
        <p:nvSpPr>
          <p:cNvPr id="94" name="object 94"/>
          <p:cNvSpPr/>
          <p:nvPr/>
        </p:nvSpPr>
        <p:spPr>
          <a:xfrm>
            <a:off x="3267086" y="714007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5" name="object 95"/>
          <p:cNvSpPr/>
          <p:nvPr/>
        </p:nvSpPr>
        <p:spPr>
          <a:xfrm>
            <a:off x="3266529" y="7549919"/>
            <a:ext cx="247648" cy="0"/>
          </a:xfrm>
          <a:custGeom>
            <a:avLst/>
            <a:gdLst/>
            <a:ahLst/>
            <a:cxnLst/>
            <a:rect l="l" t="t" r="r" b="b"/>
            <a:pathLst>
              <a:path w="247650">
                <a:moveTo>
                  <a:pt x="0" y="0"/>
                </a:moveTo>
                <a:lnTo>
                  <a:pt x="247408" y="0"/>
                </a:lnTo>
              </a:path>
            </a:pathLst>
          </a:custGeom>
          <a:ln w="3479">
            <a:solidFill>
              <a:srgbClr val="231F20"/>
            </a:solidFill>
          </a:ln>
        </p:spPr>
        <p:txBody>
          <a:bodyPr wrap="square" lIns="0" tIns="0" rIns="0" bIns="0" rtlCol="0"/>
          <a:lstStyle/>
          <a:p>
            <a:endParaRPr/>
          </a:p>
        </p:txBody>
      </p:sp>
      <p:sp>
        <p:nvSpPr>
          <p:cNvPr id="96" name="object 96"/>
          <p:cNvSpPr/>
          <p:nvPr/>
        </p:nvSpPr>
        <p:spPr>
          <a:xfrm>
            <a:off x="3265979" y="734531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7" name="object 97"/>
          <p:cNvSpPr/>
          <p:nvPr/>
        </p:nvSpPr>
        <p:spPr>
          <a:xfrm>
            <a:off x="3267089" y="7762476"/>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8" name="object 98"/>
          <p:cNvSpPr/>
          <p:nvPr/>
        </p:nvSpPr>
        <p:spPr>
          <a:xfrm>
            <a:off x="3265573" y="797503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9" name="object 99"/>
          <p:cNvSpPr/>
          <p:nvPr/>
        </p:nvSpPr>
        <p:spPr>
          <a:xfrm>
            <a:off x="8121041" y="8218897"/>
            <a:ext cx="0" cy="827404"/>
          </a:xfrm>
          <a:custGeom>
            <a:avLst/>
            <a:gdLst/>
            <a:ahLst/>
            <a:cxnLst/>
            <a:rect l="l" t="t" r="r" b="b"/>
            <a:pathLst>
              <a:path h="827404">
                <a:moveTo>
                  <a:pt x="0" y="0"/>
                </a:moveTo>
                <a:lnTo>
                  <a:pt x="0" y="827392"/>
                </a:lnTo>
              </a:path>
            </a:pathLst>
          </a:custGeom>
          <a:ln w="3479">
            <a:solidFill>
              <a:srgbClr val="231F20"/>
            </a:solidFill>
          </a:ln>
        </p:spPr>
        <p:txBody>
          <a:bodyPr wrap="square" lIns="0" tIns="0" rIns="0" bIns="0" rtlCol="0"/>
          <a:lstStyle/>
          <a:p>
            <a:endParaRPr/>
          </a:p>
        </p:txBody>
      </p:sp>
      <p:sp>
        <p:nvSpPr>
          <p:cNvPr id="100" name="object 100"/>
          <p:cNvSpPr/>
          <p:nvPr/>
        </p:nvSpPr>
        <p:spPr>
          <a:xfrm>
            <a:off x="8121702" y="8217157"/>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1" name="object 101"/>
          <p:cNvSpPr/>
          <p:nvPr/>
        </p:nvSpPr>
        <p:spPr>
          <a:xfrm>
            <a:off x="7918947" y="8628822"/>
            <a:ext cx="312418" cy="0"/>
          </a:xfrm>
          <a:custGeom>
            <a:avLst/>
            <a:gdLst/>
            <a:ahLst/>
            <a:cxnLst/>
            <a:rect l="l" t="t" r="r" b="b"/>
            <a:pathLst>
              <a:path w="312420">
                <a:moveTo>
                  <a:pt x="0" y="0"/>
                </a:moveTo>
                <a:lnTo>
                  <a:pt x="311950" y="0"/>
                </a:lnTo>
              </a:path>
            </a:pathLst>
          </a:custGeom>
          <a:ln w="3479">
            <a:solidFill>
              <a:srgbClr val="231F20"/>
            </a:solidFill>
          </a:ln>
        </p:spPr>
        <p:txBody>
          <a:bodyPr wrap="square" lIns="0" tIns="0" rIns="0" bIns="0" rtlCol="0"/>
          <a:lstStyle/>
          <a:p>
            <a:endParaRPr/>
          </a:p>
        </p:txBody>
      </p:sp>
      <p:sp>
        <p:nvSpPr>
          <p:cNvPr id="102" name="object 102"/>
          <p:cNvSpPr/>
          <p:nvPr/>
        </p:nvSpPr>
        <p:spPr>
          <a:xfrm>
            <a:off x="8124841" y="90445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103" name="object 103"/>
          <p:cNvSpPr/>
          <p:nvPr/>
        </p:nvSpPr>
        <p:spPr>
          <a:xfrm>
            <a:off x="8122584" y="8420330"/>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4" name="object 104"/>
          <p:cNvSpPr/>
          <p:nvPr/>
        </p:nvSpPr>
        <p:spPr>
          <a:xfrm>
            <a:off x="8121043" y="8834055"/>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05" name="object 105"/>
          <p:cNvSpPr/>
          <p:nvPr/>
        </p:nvSpPr>
        <p:spPr>
          <a:xfrm>
            <a:off x="13591951" y="5840242"/>
            <a:ext cx="0" cy="617220"/>
          </a:xfrm>
          <a:custGeom>
            <a:avLst/>
            <a:gdLst/>
            <a:ahLst/>
            <a:cxnLst/>
            <a:rect l="l" t="t" r="r" b="b"/>
            <a:pathLst>
              <a:path h="617220">
                <a:moveTo>
                  <a:pt x="0" y="0"/>
                </a:moveTo>
                <a:lnTo>
                  <a:pt x="0" y="616902"/>
                </a:lnTo>
              </a:path>
            </a:pathLst>
          </a:custGeom>
          <a:ln w="3479">
            <a:solidFill>
              <a:srgbClr val="231F20"/>
            </a:solidFill>
          </a:ln>
        </p:spPr>
        <p:txBody>
          <a:bodyPr wrap="square" lIns="0" tIns="0" rIns="0" bIns="0" rtlCol="0"/>
          <a:lstStyle/>
          <a:p>
            <a:endParaRPr/>
          </a:p>
        </p:txBody>
      </p:sp>
      <p:sp>
        <p:nvSpPr>
          <p:cNvPr id="106" name="object 106"/>
          <p:cNvSpPr/>
          <p:nvPr/>
        </p:nvSpPr>
        <p:spPr>
          <a:xfrm>
            <a:off x="13592614" y="583850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7" name="object 107"/>
          <p:cNvSpPr/>
          <p:nvPr/>
        </p:nvSpPr>
        <p:spPr>
          <a:xfrm>
            <a:off x="13593056" y="625016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8" name="object 108"/>
          <p:cNvSpPr/>
          <p:nvPr/>
        </p:nvSpPr>
        <p:spPr>
          <a:xfrm>
            <a:off x="13593492" y="6041678"/>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9" name="object 109"/>
          <p:cNvSpPr/>
          <p:nvPr/>
        </p:nvSpPr>
        <p:spPr>
          <a:xfrm>
            <a:off x="13591958" y="645540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0" name="object 110"/>
          <p:cNvSpPr/>
          <p:nvPr/>
        </p:nvSpPr>
        <p:spPr>
          <a:xfrm>
            <a:off x="13495068" y="4802784"/>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1" name="object 111"/>
          <p:cNvSpPr/>
          <p:nvPr/>
        </p:nvSpPr>
        <p:spPr>
          <a:xfrm>
            <a:off x="13496807" y="48010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12" name="object 112"/>
          <p:cNvSpPr/>
          <p:nvPr/>
        </p:nvSpPr>
        <p:spPr>
          <a:xfrm>
            <a:off x="13495075" y="50062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3" name="object 113"/>
          <p:cNvSpPr/>
          <p:nvPr/>
        </p:nvSpPr>
        <p:spPr>
          <a:xfrm>
            <a:off x="12348426" y="3572489"/>
            <a:ext cx="0" cy="410846"/>
          </a:xfrm>
          <a:custGeom>
            <a:avLst/>
            <a:gdLst/>
            <a:ahLst/>
            <a:cxnLst/>
            <a:rect l="l" t="t" r="r" b="b"/>
            <a:pathLst>
              <a:path h="410845">
                <a:moveTo>
                  <a:pt x="0" y="0"/>
                </a:moveTo>
                <a:lnTo>
                  <a:pt x="0" y="410248"/>
                </a:lnTo>
              </a:path>
            </a:pathLst>
          </a:custGeom>
          <a:ln w="3479">
            <a:solidFill>
              <a:srgbClr val="231F20"/>
            </a:solidFill>
          </a:ln>
        </p:spPr>
        <p:txBody>
          <a:bodyPr wrap="square" lIns="0" tIns="0" rIns="0" bIns="0" rtlCol="0"/>
          <a:lstStyle/>
          <a:p>
            <a:endParaRPr/>
          </a:p>
        </p:txBody>
      </p:sp>
      <p:sp>
        <p:nvSpPr>
          <p:cNvPr id="114" name="object 114"/>
          <p:cNvSpPr/>
          <p:nvPr/>
        </p:nvSpPr>
        <p:spPr>
          <a:xfrm>
            <a:off x="12349970" y="357074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15" name="object 115"/>
          <p:cNvSpPr/>
          <p:nvPr/>
        </p:nvSpPr>
        <p:spPr>
          <a:xfrm>
            <a:off x="12348428" y="398447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6" name="object 116"/>
          <p:cNvSpPr/>
          <p:nvPr/>
        </p:nvSpPr>
        <p:spPr>
          <a:xfrm>
            <a:off x="12221518" y="3775086"/>
            <a:ext cx="241300" cy="0"/>
          </a:xfrm>
          <a:custGeom>
            <a:avLst/>
            <a:gdLst/>
            <a:ahLst/>
            <a:cxnLst/>
            <a:rect l="l" t="t" r="r" b="b"/>
            <a:pathLst>
              <a:path w="241300">
                <a:moveTo>
                  <a:pt x="0" y="0"/>
                </a:moveTo>
                <a:lnTo>
                  <a:pt x="240919" y="0"/>
                </a:lnTo>
              </a:path>
            </a:pathLst>
          </a:custGeom>
          <a:ln w="3479">
            <a:solidFill>
              <a:srgbClr val="231F20"/>
            </a:solidFill>
          </a:ln>
        </p:spPr>
        <p:txBody>
          <a:bodyPr wrap="square" lIns="0" tIns="0" rIns="0" bIns="0" rtlCol="0"/>
          <a:lstStyle/>
          <a:p>
            <a:endParaRPr/>
          </a:p>
        </p:txBody>
      </p:sp>
      <p:sp>
        <p:nvSpPr>
          <p:cNvPr id="117" name="object 117"/>
          <p:cNvSpPr/>
          <p:nvPr/>
        </p:nvSpPr>
        <p:spPr>
          <a:xfrm>
            <a:off x="12103580" y="7321094"/>
            <a:ext cx="113030" cy="0"/>
          </a:xfrm>
          <a:custGeom>
            <a:avLst/>
            <a:gdLst/>
            <a:ahLst/>
            <a:cxnLst/>
            <a:rect l="l" t="t" r="r" b="b"/>
            <a:pathLst>
              <a:path w="113029">
                <a:moveTo>
                  <a:pt x="0" y="0"/>
                </a:moveTo>
                <a:lnTo>
                  <a:pt x="112471" y="0"/>
                </a:lnTo>
              </a:path>
            </a:pathLst>
          </a:custGeom>
          <a:ln w="3479">
            <a:solidFill>
              <a:srgbClr val="231F20"/>
            </a:solidFill>
          </a:ln>
        </p:spPr>
        <p:txBody>
          <a:bodyPr wrap="square" lIns="0" tIns="0" rIns="0" bIns="0" rtlCol="0"/>
          <a:lstStyle/>
          <a:p>
            <a:endParaRPr/>
          </a:p>
        </p:txBody>
      </p:sp>
      <p:sp>
        <p:nvSpPr>
          <p:cNvPr id="118" name="object 118"/>
          <p:cNvSpPr/>
          <p:nvPr/>
        </p:nvSpPr>
        <p:spPr>
          <a:xfrm>
            <a:off x="12217790" y="7215727"/>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9" name="object 119"/>
          <p:cNvSpPr/>
          <p:nvPr/>
        </p:nvSpPr>
        <p:spPr>
          <a:xfrm>
            <a:off x="12219531" y="721398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0" name="object 120"/>
          <p:cNvSpPr/>
          <p:nvPr/>
        </p:nvSpPr>
        <p:spPr>
          <a:xfrm>
            <a:off x="12217797" y="741922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21" name="object 121"/>
          <p:cNvSpPr/>
          <p:nvPr/>
        </p:nvSpPr>
        <p:spPr>
          <a:xfrm>
            <a:off x="11436738" y="7319519"/>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122" name="object 122"/>
          <p:cNvSpPr txBox="1"/>
          <p:nvPr/>
        </p:nvSpPr>
        <p:spPr>
          <a:xfrm>
            <a:off x="11704444" y="7184864"/>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123" name="object 123"/>
          <p:cNvSpPr/>
          <p:nvPr/>
        </p:nvSpPr>
        <p:spPr>
          <a:xfrm>
            <a:off x="9657386" y="7127868"/>
            <a:ext cx="1786255" cy="377825"/>
          </a:xfrm>
          <a:custGeom>
            <a:avLst/>
            <a:gdLst/>
            <a:ahLst/>
            <a:cxnLst/>
            <a:rect l="l" t="t" r="r" b="b"/>
            <a:pathLst>
              <a:path w="1786254" h="377825">
                <a:moveTo>
                  <a:pt x="1762277" y="0"/>
                </a:moveTo>
                <a:lnTo>
                  <a:pt x="23520" y="0"/>
                </a:lnTo>
                <a:lnTo>
                  <a:pt x="9922" y="367"/>
                </a:lnTo>
                <a:lnTo>
                  <a:pt x="2940" y="2940"/>
                </a:lnTo>
                <a:lnTo>
                  <a:pt x="367" y="9922"/>
                </a:lnTo>
                <a:lnTo>
                  <a:pt x="0" y="23520"/>
                </a:lnTo>
                <a:lnTo>
                  <a:pt x="0" y="353961"/>
                </a:lnTo>
                <a:lnTo>
                  <a:pt x="367" y="367559"/>
                </a:lnTo>
                <a:lnTo>
                  <a:pt x="2940" y="374542"/>
                </a:lnTo>
                <a:lnTo>
                  <a:pt x="9922" y="377114"/>
                </a:lnTo>
                <a:lnTo>
                  <a:pt x="23520" y="377482"/>
                </a:lnTo>
                <a:lnTo>
                  <a:pt x="1762277" y="377482"/>
                </a:lnTo>
                <a:lnTo>
                  <a:pt x="1775875" y="377114"/>
                </a:lnTo>
                <a:lnTo>
                  <a:pt x="1782857" y="374542"/>
                </a:lnTo>
                <a:lnTo>
                  <a:pt x="1785430" y="367559"/>
                </a:lnTo>
                <a:lnTo>
                  <a:pt x="1785797" y="353961"/>
                </a:lnTo>
                <a:lnTo>
                  <a:pt x="1785797" y="23520"/>
                </a:lnTo>
                <a:lnTo>
                  <a:pt x="1785430" y="9922"/>
                </a:lnTo>
                <a:lnTo>
                  <a:pt x="1782857" y="2940"/>
                </a:lnTo>
                <a:lnTo>
                  <a:pt x="1775875" y="367"/>
                </a:lnTo>
                <a:lnTo>
                  <a:pt x="1762277" y="0"/>
                </a:lnTo>
                <a:close/>
              </a:path>
            </a:pathLst>
          </a:custGeom>
          <a:solidFill>
            <a:srgbClr val="636466"/>
          </a:solidFill>
        </p:spPr>
        <p:txBody>
          <a:bodyPr wrap="square" lIns="0" tIns="0" rIns="0" bIns="0" rtlCol="0"/>
          <a:lstStyle/>
          <a:p>
            <a:endParaRPr/>
          </a:p>
        </p:txBody>
      </p:sp>
      <p:sp>
        <p:nvSpPr>
          <p:cNvPr id="124" name="object 124"/>
          <p:cNvSpPr txBox="1"/>
          <p:nvPr/>
        </p:nvSpPr>
        <p:spPr>
          <a:xfrm>
            <a:off x="9849414" y="7181691"/>
            <a:ext cx="1414782"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Business</a:t>
            </a:r>
            <a:r>
              <a:rPr sz="1300" spc="-75" dirty="0">
                <a:solidFill>
                  <a:srgbClr val="FFFFFF"/>
                </a:solidFill>
                <a:latin typeface="Calibri"/>
                <a:cs typeface="Calibri"/>
              </a:rPr>
              <a:t> </a:t>
            </a:r>
            <a:r>
              <a:rPr sz="1300" spc="-4" dirty="0">
                <a:solidFill>
                  <a:srgbClr val="FFFFFF"/>
                </a:solidFill>
                <a:latin typeface="Calibri"/>
                <a:cs typeface="Calibri"/>
              </a:rPr>
              <a:t>Intelligence</a:t>
            </a:r>
            <a:endParaRPr sz="1300">
              <a:latin typeface="Calibri"/>
              <a:cs typeface="Calibri"/>
            </a:endParaRPr>
          </a:p>
        </p:txBody>
      </p:sp>
      <p:sp>
        <p:nvSpPr>
          <p:cNvPr id="125" name="object 125"/>
          <p:cNvSpPr/>
          <p:nvPr/>
        </p:nvSpPr>
        <p:spPr>
          <a:xfrm>
            <a:off x="2671700" y="4648493"/>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6" name="object 126"/>
          <p:cNvSpPr/>
          <p:nvPr/>
        </p:nvSpPr>
        <p:spPr>
          <a:xfrm>
            <a:off x="2672142" y="4440000"/>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pic>
        <p:nvPicPr>
          <p:cNvPr id="129" name="Picture 128"/>
          <p:cNvPicPr>
            <a:picLocks noChangeAspect="1"/>
          </p:cNvPicPr>
          <p:nvPr/>
        </p:nvPicPr>
        <p:blipFill>
          <a:blip r:embed="rId2"/>
          <a:stretch>
            <a:fillRect/>
          </a:stretch>
        </p:blipFill>
        <p:spPr>
          <a:xfrm>
            <a:off x="13716000" y="304800"/>
            <a:ext cx="1270000" cy="952500"/>
          </a:xfrm>
          <a:prstGeom prst="rect">
            <a:avLst/>
          </a:prstGeom>
        </p:spPr>
      </p:pic>
      <p:cxnSp>
        <p:nvCxnSpPr>
          <p:cNvPr id="130" name="Straight Connector 129"/>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20" name="Rectangle 19"/>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cxnSp>
        <p:nvCxnSpPr>
          <p:cNvPr id="127" name="Straight Connector 126"/>
          <p:cNvCxnSpPr>
            <a:endCxn id="7" idx="0"/>
          </p:cNvCxnSpPr>
          <p:nvPr/>
        </p:nvCxnSpPr>
        <p:spPr>
          <a:xfrm flipH="1">
            <a:off x="6038206" y="4724400"/>
            <a:ext cx="1734194" cy="3775996"/>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 name="object 5"/>
          <p:cNvSpPr/>
          <p:nvPr/>
        </p:nvSpPr>
        <p:spPr>
          <a:xfrm>
            <a:off x="6768974" y="8636508"/>
            <a:ext cx="257174" cy="0"/>
          </a:xfrm>
          <a:custGeom>
            <a:avLst/>
            <a:gdLst/>
            <a:ahLst/>
            <a:cxnLst/>
            <a:rect l="l" t="t" r="r" b="b"/>
            <a:pathLst>
              <a:path w="257175">
                <a:moveTo>
                  <a:pt x="0" y="0"/>
                </a:moveTo>
                <a:lnTo>
                  <a:pt x="256590" y="0"/>
                </a:lnTo>
              </a:path>
            </a:pathLst>
          </a:custGeom>
          <a:ln w="3479">
            <a:solidFill>
              <a:srgbClr val="231F20"/>
            </a:solidFill>
          </a:ln>
        </p:spPr>
        <p:txBody>
          <a:bodyPr wrap="square" lIns="0" tIns="0" rIns="0" bIns="0" rtlCol="0"/>
          <a:lstStyle/>
          <a:p>
            <a:endParaRPr/>
          </a:p>
        </p:txBody>
      </p:sp>
      <p:sp>
        <p:nvSpPr>
          <p:cNvPr id="6" name="object 6"/>
          <p:cNvSpPr/>
          <p:nvPr/>
        </p:nvSpPr>
        <p:spPr>
          <a:xfrm>
            <a:off x="5256456" y="8448185"/>
            <a:ext cx="1564005" cy="365125"/>
          </a:xfrm>
          <a:custGeom>
            <a:avLst/>
            <a:gdLst/>
            <a:ahLst/>
            <a:cxnLst/>
            <a:rect l="l" t="t" r="r" b="b"/>
            <a:pathLst>
              <a:path w="1564004" h="365125">
                <a:moveTo>
                  <a:pt x="1534477" y="0"/>
                </a:moveTo>
                <a:lnTo>
                  <a:pt x="28917" y="0"/>
                </a:lnTo>
                <a:lnTo>
                  <a:pt x="12199" y="509"/>
                </a:lnTo>
                <a:lnTo>
                  <a:pt x="3614" y="4073"/>
                </a:lnTo>
                <a:lnTo>
                  <a:pt x="451" y="13748"/>
                </a:lnTo>
                <a:lnTo>
                  <a:pt x="0" y="32588"/>
                </a:lnTo>
                <a:lnTo>
                  <a:pt x="0" y="332371"/>
                </a:lnTo>
                <a:lnTo>
                  <a:pt x="451" y="351211"/>
                </a:lnTo>
                <a:lnTo>
                  <a:pt x="3614" y="360886"/>
                </a:lnTo>
                <a:lnTo>
                  <a:pt x="12199" y="364450"/>
                </a:lnTo>
                <a:lnTo>
                  <a:pt x="28917" y="364959"/>
                </a:lnTo>
                <a:lnTo>
                  <a:pt x="1534477" y="364959"/>
                </a:lnTo>
                <a:lnTo>
                  <a:pt x="1551195" y="364450"/>
                </a:lnTo>
                <a:lnTo>
                  <a:pt x="1559780" y="360886"/>
                </a:lnTo>
                <a:lnTo>
                  <a:pt x="1562943" y="351211"/>
                </a:lnTo>
                <a:lnTo>
                  <a:pt x="1563395" y="332371"/>
                </a:lnTo>
                <a:lnTo>
                  <a:pt x="1563395" y="32588"/>
                </a:lnTo>
                <a:lnTo>
                  <a:pt x="1562943" y="13748"/>
                </a:lnTo>
                <a:lnTo>
                  <a:pt x="1559780" y="4073"/>
                </a:lnTo>
                <a:lnTo>
                  <a:pt x="1551195" y="509"/>
                </a:lnTo>
                <a:lnTo>
                  <a:pt x="1534477" y="0"/>
                </a:lnTo>
                <a:close/>
              </a:path>
            </a:pathLst>
          </a:custGeom>
          <a:solidFill>
            <a:srgbClr val="636466"/>
          </a:solidFill>
        </p:spPr>
        <p:txBody>
          <a:bodyPr wrap="square" lIns="0" tIns="0" rIns="0" bIns="0" rtlCol="0"/>
          <a:lstStyle/>
          <a:p>
            <a:endParaRPr/>
          </a:p>
        </p:txBody>
      </p:sp>
      <p:sp>
        <p:nvSpPr>
          <p:cNvPr id="7" name="object 7"/>
          <p:cNvSpPr txBox="1"/>
          <p:nvPr/>
        </p:nvSpPr>
        <p:spPr>
          <a:xfrm>
            <a:off x="5429241" y="8500396"/>
            <a:ext cx="121792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75" dirty="0">
                <a:solidFill>
                  <a:srgbClr val="FFFFFF"/>
                </a:solidFill>
                <a:latin typeface="Calibri"/>
                <a:cs typeface="Calibri"/>
              </a:rPr>
              <a:t> </a:t>
            </a:r>
            <a:r>
              <a:rPr sz="1300" spc="-10" dirty="0">
                <a:solidFill>
                  <a:srgbClr val="FFFFFF"/>
                </a:solidFill>
                <a:latin typeface="Calibri"/>
                <a:cs typeface="Calibri"/>
              </a:rPr>
              <a:t>Visualization</a:t>
            </a:r>
            <a:endParaRPr sz="1300" dirty="0">
              <a:latin typeface="Calibri"/>
              <a:cs typeface="Calibri"/>
            </a:endParaRPr>
          </a:p>
        </p:txBody>
      </p:sp>
      <p:cxnSp>
        <p:nvCxnSpPr>
          <p:cNvPr id="133" name="Straight Connector 132"/>
          <p:cNvCxnSpPr>
            <a:endCxn id="10" idx="0"/>
          </p:cNvCxnSpPr>
          <p:nvPr/>
        </p:nvCxnSpPr>
        <p:spPr>
          <a:xfrm flipH="1">
            <a:off x="4139600" y="4724400"/>
            <a:ext cx="2489800" cy="1076046"/>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1" name="object 61"/>
          <p:cNvSpPr/>
          <p:nvPr/>
        </p:nvSpPr>
        <p:spPr>
          <a:xfrm>
            <a:off x="6614418" y="4032759"/>
            <a:ext cx="2449828" cy="730250"/>
          </a:xfrm>
          <a:custGeom>
            <a:avLst/>
            <a:gdLst/>
            <a:ahLst/>
            <a:cxnLst/>
            <a:rect l="l" t="t" r="r" b="b"/>
            <a:pathLst>
              <a:path w="2449829"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lnTo>
                  <a:pt x="111099" y="0"/>
                </a:lnTo>
                <a:close/>
              </a:path>
            </a:pathLst>
          </a:custGeom>
          <a:ln w="38099">
            <a:solidFill>
              <a:srgbClr val="27A7DF"/>
            </a:solidFill>
          </a:ln>
        </p:spPr>
        <p:txBody>
          <a:bodyPr wrap="square" lIns="0" tIns="0" rIns="0" bIns="0" rtlCol="0"/>
          <a:lstStyle/>
          <a:p>
            <a:endParaRPr/>
          </a:p>
        </p:txBody>
      </p:sp>
      <p:sp>
        <p:nvSpPr>
          <p:cNvPr id="59" name="object 59"/>
          <p:cNvSpPr/>
          <p:nvPr/>
        </p:nvSpPr>
        <p:spPr>
          <a:xfrm>
            <a:off x="6614418" y="4032759"/>
            <a:ext cx="2449828" cy="730250"/>
          </a:xfrm>
          <a:custGeom>
            <a:avLst/>
            <a:gdLst/>
            <a:ahLst/>
            <a:cxnLst/>
            <a:rect l="l" t="t" r="r" b="b"/>
            <a:pathLst>
              <a:path w="2449829" h="730250">
                <a:moveTo>
                  <a:pt x="2338146"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close/>
              </a:path>
            </a:pathLst>
          </a:custGeom>
          <a:solidFill>
            <a:srgbClr val="27A7DF"/>
          </a:solidFill>
        </p:spPr>
        <p:txBody>
          <a:bodyPr wrap="square" lIns="0" tIns="0" rIns="0" bIns="0" rtlCol="0"/>
          <a:lstStyle/>
          <a:p>
            <a:endParaRPr/>
          </a:p>
        </p:txBody>
      </p:sp>
      <p:sp>
        <p:nvSpPr>
          <p:cNvPr id="60" name="object 60"/>
          <p:cNvSpPr txBox="1"/>
          <p:nvPr/>
        </p:nvSpPr>
        <p:spPr>
          <a:xfrm>
            <a:off x="7064702" y="4157863"/>
            <a:ext cx="1774498" cy="412910"/>
          </a:xfrm>
          <a:prstGeom prst="rect">
            <a:avLst/>
          </a:prstGeom>
        </p:spPr>
        <p:txBody>
          <a:bodyPr vert="horz" wrap="square" lIns="0" tIns="12677" rIns="0" bIns="0" rtlCol="0">
            <a:spAutoFit/>
          </a:bodyPr>
          <a:lstStyle/>
          <a:p>
            <a:pPr marL="12677" marR="5080" indent="427887">
              <a:spcBef>
                <a:spcPts val="101"/>
              </a:spcBef>
            </a:pPr>
            <a:r>
              <a:rPr lang="en-US" sz="1300" b="1" spc="-4" dirty="0" smtClean="0">
                <a:solidFill>
                  <a:srgbClr val="FFFFFF"/>
                </a:solidFill>
                <a:latin typeface="Calibri"/>
                <a:cs typeface="Calibri"/>
              </a:rPr>
              <a:t>Core Topic </a:t>
            </a:r>
            <a:r>
              <a:rPr sz="1300" b="1" dirty="0" smtClean="0">
                <a:solidFill>
                  <a:srgbClr val="FFFFFF"/>
                </a:solidFill>
                <a:latin typeface="Calibri"/>
                <a:cs typeface="Calibri"/>
              </a:rPr>
              <a:t>1</a:t>
            </a:r>
            <a:r>
              <a:rPr lang="en-US" sz="1300" b="1" dirty="0" smtClean="0">
                <a:solidFill>
                  <a:srgbClr val="FFFFFF"/>
                </a:solidFill>
                <a:latin typeface="Calibri"/>
                <a:cs typeface="Calibri"/>
              </a:rPr>
              <a:t>:</a:t>
            </a:r>
            <a:r>
              <a:rPr sz="1300" b="1" dirty="0" smtClean="0">
                <a:solidFill>
                  <a:srgbClr val="FFFFFF"/>
                </a:solidFill>
                <a:latin typeface="Calibri"/>
                <a:cs typeface="Calibri"/>
              </a:rPr>
              <a:t>  </a:t>
            </a:r>
            <a:r>
              <a:rPr lang="en-US" sz="1300" b="1" spc="-4" dirty="0" smtClean="0">
                <a:solidFill>
                  <a:srgbClr val="FFFFFF"/>
                </a:solidFill>
                <a:latin typeface="Calibri"/>
                <a:cs typeface="Calibri"/>
              </a:rPr>
              <a:t>Foundations of </a:t>
            </a:r>
            <a:r>
              <a:rPr sz="1300" b="1" dirty="0" smtClean="0">
                <a:solidFill>
                  <a:srgbClr val="FFFFFF"/>
                </a:solidFill>
                <a:latin typeface="Calibri"/>
                <a:cs typeface="Calibri"/>
              </a:rPr>
              <a:t>Big</a:t>
            </a:r>
            <a:r>
              <a:rPr sz="1300" b="1" spc="-66" dirty="0" smtClean="0">
                <a:solidFill>
                  <a:srgbClr val="FFFFFF"/>
                </a:solidFill>
                <a:latin typeface="Calibri"/>
                <a:cs typeface="Calibri"/>
              </a:rPr>
              <a:t> </a:t>
            </a:r>
            <a:r>
              <a:rPr sz="1300" b="1" spc="-10" dirty="0">
                <a:solidFill>
                  <a:srgbClr val="FFFFFF"/>
                </a:solidFill>
                <a:latin typeface="Calibri"/>
                <a:cs typeface="Calibri"/>
              </a:rPr>
              <a:t>Data</a:t>
            </a:r>
            <a:endParaRPr sz="1300" dirty="0">
              <a:latin typeface="Calibri"/>
              <a:cs typeface="Calibri"/>
            </a:endParaRPr>
          </a:p>
        </p:txBody>
      </p:sp>
      <p:sp>
        <p:nvSpPr>
          <p:cNvPr id="9" name="object 9"/>
          <p:cNvSpPr/>
          <p:nvPr/>
        </p:nvSpPr>
        <p:spPr>
          <a:xfrm>
            <a:off x="3143337" y="5746123"/>
            <a:ext cx="2003425" cy="365125"/>
          </a:xfrm>
          <a:custGeom>
            <a:avLst/>
            <a:gdLst/>
            <a:ahLst/>
            <a:cxnLst/>
            <a:rect l="l" t="t" r="r" b="b"/>
            <a:pathLst>
              <a:path w="2003425" h="365125">
                <a:moveTo>
                  <a:pt x="1975980" y="0"/>
                </a:moveTo>
                <a:lnTo>
                  <a:pt x="27431" y="0"/>
                </a:lnTo>
                <a:lnTo>
                  <a:pt x="11572" y="428"/>
                </a:lnTo>
                <a:lnTo>
                  <a:pt x="3428" y="3429"/>
                </a:lnTo>
                <a:lnTo>
                  <a:pt x="428" y="11572"/>
                </a:lnTo>
                <a:lnTo>
                  <a:pt x="0" y="27432"/>
                </a:lnTo>
                <a:lnTo>
                  <a:pt x="0" y="337527"/>
                </a:lnTo>
                <a:lnTo>
                  <a:pt x="428" y="353387"/>
                </a:lnTo>
                <a:lnTo>
                  <a:pt x="3428" y="361530"/>
                </a:lnTo>
                <a:lnTo>
                  <a:pt x="11572" y="364531"/>
                </a:lnTo>
                <a:lnTo>
                  <a:pt x="27431" y="364959"/>
                </a:lnTo>
                <a:lnTo>
                  <a:pt x="1975980" y="364959"/>
                </a:lnTo>
                <a:lnTo>
                  <a:pt x="1991839" y="364531"/>
                </a:lnTo>
                <a:lnTo>
                  <a:pt x="1999983" y="361530"/>
                </a:lnTo>
                <a:lnTo>
                  <a:pt x="2002983" y="353387"/>
                </a:lnTo>
                <a:lnTo>
                  <a:pt x="2003412" y="337527"/>
                </a:lnTo>
                <a:lnTo>
                  <a:pt x="2003412" y="27432"/>
                </a:lnTo>
                <a:lnTo>
                  <a:pt x="2002983" y="11572"/>
                </a:lnTo>
                <a:lnTo>
                  <a:pt x="1999983" y="3429"/>
                </a:lnTo>
                <a:lnTo>
                  <a:pt x="1991839" y="428"/>
                </a:lnTo>
                <a:lnTo>
                  <a:pt x="1975980" y="0"/>
                </a:lnTo>
                <a:close/>
              </a:path>
            </a:pathLst>
          </a:custGeom>
          <a:solidFill>
            <a:srgbClr val="636466"/>
          </a:solidFill>
          <a:ln w="76200" cmpd="sng">
            <a:solidFill>
              <a:srgbClr val="FF0000"/>
            </a:solidFill>
          </a:ln>
        </p:spPr>
        <p:txBody>
          <a:bodyPr wrap="square" lIns="0" tIns="0" rIns="0" bIns="0" rtlCol="0"/>
          <a:lstStyle/>
          <a:p>
            <a:endParaRPr/>
          </a:p>
        </p:txBody>
      </p:sp>
      <p:sp>
        <p:nvSpPr>
          <p:cNvPr id="10" name="object 10"/>
          <p:cNvSpPr txBox="1"/>
          <p:nvPr/>
        </p:nvSpPr>
        <p:spPr>
          <a:xfrm>
            <a:off x="3309338" y="5800446"/>
            <a:ext cx="1660524"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Terminology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latin typeface="Calibri"/>
              <a:cs typeface="Calibri"/>
            </a:endParaRPr>
          </a:p>
        </p:txBody>
      </p:sp>
    </p:spTree>
    <p:extLst>
      <p:ext uri="{BB962C8B-B14F-4D97-AF65-F5344CB8AC3E}">
        <p14:creationId xmlns:p14="http://schemas.microsoft.com/office/powerpoint/2010/main" val="9285976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1"/>
          <p:cNvSpPr txBox="1">
            <a:spLocks/>
          </p:cNvSpPr>
          <p:nvPr/>
        </p:nvSpPr>
        <p:spPr>
          <a:xfrm>
            <a:off x="3920226" y="3090360"/>
            <a:ext cx="7715481" cy="2419052"/>
          </a:xfrm>
          <a:prstGeom prst="rect">
            <a:avLst/>
          </a:prstGeom>
        </p:spPr>
        <p:txBody>
          <a:bodyPr vert="horz" wrap="square" lIns="0" tIns="18217" rIns="0" bIns="0" rtlCol="0" anchor="ctr">
            <a:spAutoFit/>
          </a:bodyPr>
          <a:lstStyle>
            <a:lvl1pPr algn="ctr" defTabSz="730907" rtl="0" eaLnBrk="1" latinLnBrk="0" hangingPunct="1">
              <a:spcBef>
                <a:spcPct val="0"/>
              </a:spcBef>
              <a:buNone/>
              <a:defRPr sz="7000" kern="1200">
                <a:solidFill>
                  <a:schemeClr val="tx1"/>
                </a:solidFill>
                <a:latin typeface="+mj-lt"/>
                <a:ea typeface="+mj-ea"/>
                <a:cs typeface="+mj-cs"/>
              </a:defRPr>
            </a:lvl1pPr>
          </a:lstStyle>
          <a:p>
            <a:pPr marL="18217">
              <a:spcBef>
                <a:spcPts val="144"/>
              </a:spcBef>
              <a:tabLst>
                <a:tab pos="4121803" algn="l"/>
              </a:tabLst>
            </a:pPr>
            <a:r>
              <a:rPr lang="en-US" sz="5200" spc="-6" dirty="0" smtClean="0">
                <a:solidFill>
                  <a:srgbClr val="17375E"/>
                </a:solidFill>
              </a:rPr>
              <a:t>Core Topic 2.</a:t>
            </a:r>
            <a:r>
              <a:rPr lang="en-US" sz="5200" spc="6" dirty="0" smtClean="0">
                <a:solidFill>
                  <a:srgbClr val="17375E"/>
                </a:solidFill>
              </a:rPr>
              <a:t> </a:t>
            </a:r>
            <a:r>
              <a:rPr lang="en-US" sz="5200" spc="-6" dirty="0" smtClean="0">
                <a:solidFill>
                  <a:srgbClr val="17375E"/>
                </a:solidFill>
              </a:rPr>
              <a:t>Fundamental Big Data Analysis and Science</a:t>
            </a:r>
            <a:endParaRPr lang="en-US" sz="5200" dirty="0">
              <a:solidFill>
                <a:srgbClr val="17375E"/>
              </a:solidFill>
            </a:endParaRP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636292761"/>
      </p:ext>
    </p:extLst>
  </p:cSld>
  <p:clrMapOvr>
    <a:masterClrMapping/>
  </p:clrMapOvr>
  <p:timing>
    <p:tnLst>
      <p:par>
        <p:cTn xmlns:p14="http://schemas.microsoft.com/office/powerpoint/2010/main" id="1" dur="indefinite" restart="never" nodeType="tmRoot"/>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10183</TotalTime>
  <Words>4948</Words>
  <Application>Microsoft Macintosh PowerPoint</Application>
  <PresentationFormat>Custom</PresentationFormat>
  <Paragraphs>559</Paragraphs>
  <Slides>48</Slides>
  <Notes>5</Notes>
  <HiddenSlides>4</HiddenSlides>
  <MMClips>0</MMClips>
  <ScaleCrop>false</ScaleCrop>
  <HeadingPairs>
    <vt:vector size="4" baseType="variant">
      <vt:variant>
        <vt:lpstr>Theme</vt:lpstr>
      </vt:variant>
      <vt:variant>
        <vt:i4>5</vt:i4>
      </vt:variant>
      <vt:variant>
        <vt:lpstr>Slide Titles</vt:lpstr>
      </vt:variant>
      <vt:variant>
        <vt:i4>48</vt:i4>
      </vt:variant>
    </vt:vector>
  </HeadingPairs>
  <TitlesOfParts>
    <vt:vector size="53" baseType="lpstr">
      <vt:lpstr>7_Office Theme</vt:lpstr>
      <vt:lpstr>3_Office Theme</vt:lpstr>
      <vt:lpstr>4_Office Theme</vt:lpstr>
      <vt:lpstr>Default Design</vt:lpstr>
      <vt:lpstr>Executive</vt:lpstr>
      <vt:lpstr>Before Lecture…</vt:lpstr>
      <vt:lpstr>Student Final Project Format (50%)</vt:lpstr>
      <vt:lpstr>Lecture 2: Understanding Big Data and Motivation/Drivers for Big Data Adoption</vt:lpstr>
      <vt:lpstr>Agenda</vt:lpstr>
      <vt:lpstr>Agenda</vt:lpstr>
      <vt:lpstr>Course Timeline and How does this fit?</vt:lpstr>
      <vt:lpstr>PowerPoint Presentation</vt:lpstr>
      <vt:lpstr>PowerPoint Presentation</vt:lpstr>
      <vt:lpstr>PowerPoint Presentation</vt:lpstr>
      <vt:lpstr>PowerPoint Presentation</vt:lpstr>
      <vt:lpstr>Concepts and Terminology</vt:lpstr>
      <vt:lpstr>Concepts and Terminology</vt:lpstr>
      <vt:lpstr>Concepts and Terminology</vt:lpstr>
      <vt:lpstr>Concepts and Terminology</vt:lpstr>
      <vt:lpstr>Concepts and Terminology</vt:lpstr>
      <vt:lpstr>Concepts and Terminology</vt:lpstr>
      <vt:lpstr>Concepts and Terminology</vt:lpstr>
      <vt:lpstr>Big Data Characteristics</vt:lpstr>
      <vt:lpstr>Big Data Characteristics</vt:lpstr>
      <vt:lpstr>Concepts and Terminology</vt:lpstr>
      <vt:lpstr>Summary: Understanding Big Data</vt:lpstr>
      <vt:lpstr>Case Study: Ensure to Insure</vt:lpstr>
      <vt:lpstr>Motivation and Drivers for Big Data Adoption</vt:lpstr>
      <vt:lpstr>Motivation and Drivers for Big Data Adoption</vt:lpstr>
      <vt:lpstr>Motivation and Drivers for Big Data Adoption</vt:lpstr>
      <vt:lpstr>PowerPoint Presentation</vt:lpstr>
      <vt:lpstr>Motivation and Drivers for Big Data Adoption</vt:lpstr>
      <vt:lpstr>Motivation and Drivers for Big Data Adoption</vt:lpstr>
      <vt:lpstr>Motivation and Drivers for Big Data Adoption</vt:lpstr>
      <vt:lpstr>Motivation and Drivers for Big Data Adoption</vt:lpstr>
      <vt:lpstr>Motivation and Drivers for Big Data Adoption</vt:lpstr>
      <vt:lpstr>Motivation and Drivers for Big Data Adoption</vt:lpstr>
      <vt:lpstr>Information and Communications Technology</vt:lpstr>
      <vt:lpstr>Information and Communications Technology</vt:lpstr>
      <vt:lpstr>Information and Communications Technology</vt:lpstr>
      <vt:lpstr>Information and Communications Technology</vt:lpstr>
      <vt:lpstr>PowerPoint Presentation</vt:lpstr>
      <vt:lpstr>PowerPoint Presentation</vt:lpstr>
      <vt:lpstr>Cloud Infrastructures </vt:lpstr>
      <vt:lpstr>PowerPoint Presentation</vt:lpstr>
      <vt:lpstr>PowerPoint Presentation</vt:lpstr>
      <vt:lpstr>MapReduce WordCount</vt:lpstr>
      <vt:lpstr>MapReduce Execution Overview</vt:lpstr>
      <vt:lpstr>Hbase/Acculumo Architecture</vt:lpstr>
      <vt:lpstr>Internet of Everything</vt:lpstr>
      <vt:lpstr>Internet of Everything</vt:lpstr>
      <vt:lpstr>Summary: Drivers and Motivation for Big Data Adoption</vt:lpstr>
      <vt:lpstr>Case Study: Ensure to Insure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Benjamin S. Harvey</cp:lastModifiedBy>
  <cp:revision>124</cp:revision>
  <cp:lastPrinted>2017-08-31T11:38:34Z</cp:lastPrinted>
  <dcterms:created xsi:type="dcterms:W3CDTF">2017-08-31T00:22:36Z</dcterms:created>
  <dcterms:modified xsi:type="dcterms:W3CDTF">2017-09-10T17:21:04Z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2014-06-10T00:00:00Z</vt:filetime>
  </property>
  <property fmtid="{D5CDD505-2E9C-101B-9397-08002B2CF9AE}" pid="3" name="Creator">
    <vt:lpwstr>Adobe InDesign CS6 (Windows)</vt:lpwstr>
  </property>
  <property fmtid="{D5CDD505-2E9C-101B-9397-08002B2CF9AE}" pid="4" name="LastSaved">
    <vt:filetime>2017-08-31T00:00:00Z</vt:filetime>
  </property>
</Properties>
</file>